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7" r:id="rId5"/>
    <p:sldId id="287" r:id="rId6"/>
    <p:sldId id="259" r:id="rId7"/>
    <p:sldId id="291" r:id="rId8"/>
    <p:sldId id="288" r:id="rId9"/>
    <p:sldId id="292" r:id="rId10"/>
    <p:sldId id="28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96" autoAdjust="0"/>
    <p:restoredTop sz="93979" autoAdjust="0"/>
  </p:normalViewPr>
  <p:slideViewPr>
    <p:cSldViewPr>
      <p:cViewPr varScale="1">
        <p:scale>
          <a:sx n="115" d="100"/>
          <a:sy n="115" d="100"/>
        </p:scale>
        <p:origin x="456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F92C60-DEA9-4E0D-BF00-82684AE0B3A7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78EF38D-18DF-40E4-9CDE-27504A8DE7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3806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B98F9-D1FB-4BA6-A83C-B08B0CF50679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C4BF7-4DD6-415C-A11B-C5CC5154FC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739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74651-7C4A-4E97-B3F5-8844C298BC3E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C0DD0-12AA-428B-9CD5-2287225CE9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859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608CC-3D98-4CF2-9AEF-E304C22F3802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19007-2445-4E5E-8A24-E7250C2511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547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DCD59-2F27-4982-BD34-A4E0239D6AC1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6BCBD-C8D1-4812-82A8-3BE50D63A2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358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6939D-7A7D-44E5-918B-4B24699E3365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78E1-DA14-45C3-97AA-B99A2D7A75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963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A35F7-B0AB-4B55-80EB-9CA6B064FDCF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873C0-CF71-4A45-9DCB-8C5FC94D99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373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5182E-0112-4E6C-B3AC-73F1B8658AA0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AA78C-13AC-4FF1-B9C0-239F16BB8A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549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51D2B-B22B-4C42-AB18-7BE41780127E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1C62A-526C-419B-A9CB-4858F65255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767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2F124-810B-4762-AB8D-61918259D526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C3061-9847-4BFB-904F-094DF80D5B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639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BD27D-1DF6-47F0-A4E1-12CF59C25D64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153A-9E1F-4C6B-9DA2-4358006C0A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842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F563-6000-44BE-813C-6E8B7F420C07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5B0F7-5D43-4061-AD8D-69950F8D53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5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BD2444-C743-4C9F-AFA3-BFFC67B8092D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2D2441E-1AFC-4B52-BD89-AC66C31C1E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7620000" cy="5715000"/>
          </a:xfrm>
        </p:grpSpPr>
        <p:sp>
          <p:nvSpPr>
            <p:cNvPr id="3081" name="Freeform 2"/>
            <p:cNvSpPr>
              <a:spLocks/>
            </p:cNvSpPr>
            <p:nvPr/>
          </p:nvSpPr>
          <p:spPr bwMode="auto">
            <a:xfrm>
              <a:off x="0" y="0"/>
              <a:ext cx="7620000" cy="5715000"/>
            </a:xfrm>
            <a:custGeom>
              <a:avLst/>
              <a:gdLst>
                <a:gd name="T0" fmla="*/ 0 w 304800"/>
                <a:gd name="T1" fmla="*/ 0 h 304800"/>
                <a:gd name="T2" fmla="*/ 0 w 304800"/>
                <a:gd name="T3" fmla="*/ 2147483646 h 304800"/>
                <a:gd name="T4" fmla="*/ 2147483646 w 304800"/>
                <a:gd name="T5" fmla="*/ 2147483646 h 304800"/>
                <a:gd name="T6" fmla="*/ 2147483646 w 304800"/>
                <a:gd name="T7" fmla="*/ 0 h 304800"/>
                <a:gd name="T8" fmla="*/ 0 w 304800"/>
                <a:gd name="T9" fmla="*/ 0 h 304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800"/>
                <a:gd name="T16" fmla="*/ 0 h 304800"/>
                <a:gd name="T17" fmla="*/ 304800 w 304800"/>
                <a:gd name="T18" fmla="*/ 304800 h 304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800" h="304800">
                  <a:moveTo>
                    <a:pt x="0" y="0"/>
                  </a:moveTo>
                  <a:lnTo>
                    <a:pt x="0" y="304800"/>
                  </a:lnTo>
                  <a:lnTo>
                    <a:pt x="304800" y="304800"/>
                  </a:lnTo>
                  <a:lnTo>
                    <a:pt x="3048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076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1497013" y="320675"/>
            <a:ext cx="7289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Bree Rg" panose="02000503000000020004" pitchFamily="50" charset="0"/>
            </a:endParaRP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122788" y="1025369"/>
            <a:ext cx="9169400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 dirty="0">
                <a:solidFill>
                  <a:schemeClr val="bg1"/>
                </a:solidFill>
                <a:latin typeface="Open Sans Extrabold" panose="020B0906030804020204" pitchFamily="34" charset="0"/>
                <a:cs typeface="Open Sans Extrabold" panose="020B0906030804020204" pitchFamily="34" charset="0"/>
              </a:rPr>
              <a:t>Tackling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 dirty="0">
                <a:solidFill>
                  <a:schemeClr val="bg1"/>
                </a:solidFill>
                <a:latin typeface="Open Sans Extrabold" panose="020B0906030804020204" pitchFamily="34" charset="0"/>
                <a:cs typeface="Open Sans Extrabold" panose="020B0906030804020204" pitchFamily="34" charset="0"/>
              </a:rPr>
              <a:t>Mental Health Stigma &amp; Discrimination</a:t>
            </a:r>
          </a:p>
        </p:txBody>
      </p:sp>
      <p:pic>
        <p:nvPicPr>
          <p:cNvPr id="10" name="Picture 10"/>
          <p:cNvPicPr>
            <a:picLocks noChangeAspect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>
          <a:xfrm rot="21600000">
            <a:off x="3381375" y="2860152"/>
            <a:ext cx="2381250" cy="393131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41683"/>
            <a:ext cx="1440160" cy="712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0" y="2032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dirty="0">
                <a:latin typeface="Open Sans Extrabold" panose="020B0906030804020204" pitchFamily="34" charset="0"/>
                <a:cs typeface="Open Sans Extrabold" panose="020B0906030804020204" pitchFamily="34" charset="0"/>
              </a:rPr>
              <a:t>Who are See Me</a:t>
            </a:r>
            <a:endParaRPr lang="en-GB" altLang="en-US" sz="3800" dirty="0">
              <a:latin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0700" y="1452563"/>
            <a:ext cx="6985000" cy="4912114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See Me is Scotland’s </a:t>
            </a:r>
            <a:r>
              <a:rPr 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end mental health stigma and discrimination.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 the heart of our program are the voices of those who have lived experience of mental health problems.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enable people who experience mental health problems to live fulfilled lives.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are passionate about tackling the prejudice, ignorance, and misguided stereotyping around mental illness.</a:t>
            </a:r>
          </a:p>
        </p:txBody>
      </p:sp>
      <p:pic>
        <p:nvPicPr>
          <p:cNvPr id="410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01788"/>
            <a:ext cx="3627438" cy="36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12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0" y="2032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 dirty="0">
                <a:latin typeface="Open Sans Extrabold" panose="020B0906030804020204" pitchFamily="34" charset="0"/>
                <a:cs typeface="Open Sans Extrabold" panose="020B0906030804020204" pitchFamily="34" charset="0"/>
              </a:rPr>
              <a:t>Learning Outcomes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5150" y="1884363"/>
            <a:ext cx="6985000" cy="4173450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improved understanding of Mental Health Stigma and Discrimination.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ability to understand and challenge mental health stigma and discrimination in the context of the youth sector/young people.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Build confidence to deliver the activities to young people and peers.</a:t>
            </a:r>
          </a:p>
          <a:p>
            <a:pPr marL="411480" indent="-41148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/>
          <p:cNvPicPr>
            <a:picLocks noChangeAspect="1"/>
          </p:cNvPicPr>
          <p:nvPr/>
        </p:nvPicPr>
        <p:blipFill>
          <a:blip r:embed="rId4">
            <a:alphaModFix/>
          </a:blip>
          <a:srcRect/>
          <a:stretch>
            <a:fillRect/>
          </a:stretch>
        </p:blipFill>
        <p:spPr>
          <a:xfrm rot="21600000">
            <a:off x="6876256" y="5373216"/>
            <a:ext cx="1409910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0" y="2032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>
                <a:latin typeface="Open Sans Extrabold" panose="020B0906030804020204" pitchFamily="34" charset="0"/>
                <a:cs typeface="Open Sans Extrabold" panose="020B0906030804020204" pitchFamily="34" charset="0"/>
              </a:rPr>
              <a:t>Course Contents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63713" y="1179513"/>
            <a:ext cx="6913562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r>
              <a:rPr lang="en-GB" altLang="en-US" sz="2400" b="1" dirty="0">
                <a:latin typeface="Open Sans" panose="020B0606030504020204" pitchFamily="34" charset="0"/>
                <a:cs typeface="Open Sans" panose="020B0606030504020204" pitchFamily="34" charset="0"/>
              </a:rPr>
              <a:t>Iceberg Theory</a:t>
            </a:r>
          </a:p>
          <a:p>
            <a:pPr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endParaRPr lang="en-GB" altLang="en-US" sz="2400" b="1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r>
              <a:rPr lang="en-GB" altLang="en-US" sz="2400" b="1" dirty="0">
                <a:latin typeface="Open Sans" panose="020B0606030504020204" pitchFamily="34" charset="0"/>
                <a:cs typeface="Open Sans" panose="020B0606030504020204" pitchFamily="34" charset="0"/>
              </a:rPr>
              <a:t>Understanding Stigma</a:t>
            </a:r>
          </a:p>
          <a:p>
            <a:pPr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endParaRPr lang="en-GB" altLang="en-US" sz="2400" b="1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r>
              <a:rPr lang="en-GB" altLang="en-US" sz="2400" b="1" dirty="0">
                <a:latin typeface="Open Sans" panose="020B0606030504020204" pitchFamily="34" charset="0"/>
                <a:cs typeface="Open Sans" panose="020B0606030504020204" pitchFamily="34" charset="0"/>
              </a:rPr>
              <a:t>Language &amp; Stigma</a:t>
            </a:r>
          </a:p>
          <a:p>
            <a:pPr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endParaRPr lang="en-GB" altLang="en-US" sz="2400" b="1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r>
              <a:rPr lang="en-GB" altLang="en-US" sz="2400" b="1" dirty="0">
                <a:latin typeface="Open Sans" panose="020B0606030504020204" pitchFamily="34" charset="0"/>
                <a:cs typeface="Open Sans" panose="020B0606030504020204" pitchFamily="34" charset="0"/>
              </a:rPr>
              <a:t>Social Contact &amp; Lived Experience</a:t>
            </a:r>
          </a:p>
          <a:p>
            <a:pPr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endParaRPr lang="en-GB" altLang="en-US" sz="2400" b="1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r>
              <a:rPr lang="en-GB" altLang="en-US" sz="2400" b="1" dirty="0">
                <a:latin typeface="Open Sans" panose="020B0606030504020204" pitchFamily="34" charset="0"/>
                <a:cs typeface="Open Sans" panose="020B0606030504020204" pitchFamily="34" charset="0"/>
              </a:rPr>
              <a:t>Mental Health Literacy</a:t>
            </a:r>
          </a:p>
          <a:p>
            <a:pPr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endParaRPr lang="en-GB" altLang="en-US" sz="2400" b="1" dirty="0"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600"/>
              </a:spcAft>
              <a:buFont typeface="Calibri" panose="020F0502020204030204" pitchFamily="34" charset="0"/>
              <a:buAutoNum type="arabicPeriod"/>
            </a:pPr>
            <a:r>
              <a:rPr lang="en-US" altLang="en-US" sz="2400" b="1" dirty="0">
                <a:latin typeface="Open Sans" panose="020B0606030504020204" pitchFamily="34" charset="0"/>
                <a:cs typeface="Open Sans" panose="020B0606030504020204" pitchFamily="34" charset="0"/>
              </a:rPr>
              <a:t>Case Studies and Next Actions </a:t>
            </a:r>
            <a:endParaRPr lang="en-GB" altLang="en-US" sz="2400" b="1" dirty="0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4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291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0" y="2032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 dirty="0">
                <a:latin typeface="Open Sans Extrabold" panose="020B0906030804020204" pitchFamily="34" charset="0"/>
                <a:cs typeface="Open Sans Extrabold" panose="020B0906030804020204" pitchFamily="34" charset="0"/>
              </a:rPr>
              <a:t>Session Guidelines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63713" y="1052736"/>
            <a:ext cx="6913314" cy="5312223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Keep yourself safe </a:t>
            </a:r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Share only information that is yours to share – Take time out if you need to! </a:t>
            </a:r>
          </a:p>
          <a:p>
            <a:pPr>
              <a:spcAft>
                <a:spcPts val="600"/>
              </a:spcAft>
            </a:pP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Respect </a:t>
            </a:r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Everyone has different views, treat people how you’d like to be treated.</a:t>
            </a:r>
          </a:p>
          <a:p>
            <a:pPr>
              <a:spcAft>
                <a:spcPts val="600"/>
              </a:spcAft>
            </a:pP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Confidentiality </a:t>
            </a:r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What’s shared here by people shouldn’t be discussed outside.</a:t>
            </a:r>
          </a:p>
          <a:p>
            <a:pPr>
              <a:spcAft>
                <a:spcPts val="600"/>
              </a:spcAft>
            </a:pP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Mute your mics</a:t>
            </a:r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Keep your microphone muted unless you are talking so everyone can hear.</a:t>
            </a:r>
          </a:p>
          <a:p>
            <a:pPr>
              <a:spcAft>
                <a:spcPts val="600"/>
              </a:spcAft>
            </a:pP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the chat function</a:t>
            </a:r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don’t want to speak out loud, you can use the chat function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11480" indent="-41148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sz="2400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55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231602" y="-244469"/>
            <a:ext cx="9375601" cy="7398150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288253" y="5027406"/>
            <a:ext cx="731125" cy="103924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" y="5943534"/>
            <a:ext cx="1761653" cy="1026206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95830" y="5408717"/>
            <a:ext cx="1085985" cy="1189412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895830" y="217479"/>
            <a:ext cx="981409" cy="636689"/>
          </a:xfrm>
          <a:prstGeom prst="rect">
            <a:avLst/>
          </a:prstGeom>
        </p:spPr>
      </p:pic>
      <p:grpSp>
        <p:nvGrpSpPr>
          <p:cNvPr id="11" name="Group 11"/>
          <p:cNvGrpSpPr/>
          <p:nvPr/>
        </p:nvGrpSpPr>
        <p:grpSpPr>
          <a:xfrm>
            <a:off x="398871" y="1034985"/>
            <a:ext cx="3885772" cy="5035985"/>
            <a:chOff x="0" y="-28575"/>
            <a:chExt cx="5526430" cy="7162290"/>
          </a:xfrm>
        </p:grpSpPr>
        <p:sp>
          <p:nvSpPr>
            <p:cNvPr id="12" name="TextBox 12"/>
            <p:cNvSpPr txBox="1"/>
            <p:nvPr/>
          </p:nvSpPr>
          <p:spPr>
            <a:xfrm>
              <a:off x="0" y="6750705"/>
              <a:ext cx="5526430" cy="38301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112"/>
                </a:lnSpc>
              </a:pPr>
              <a:endParaRPr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1070501"/>
              <a:ext cx="5526430" cy="525272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770"/>
                </a:lnSpc>
              </a:pPr>
              <a:endParaRPr/>
            </a:p>
            <a:p>
              <a:pPr>
                <a:lnSpc>
                  <a:spcPts val="4770"/>
                </a:lnSpc>
              </a:pPr>
              <a:endParaRPr/>
            </a:p>
            <a:p>
              <a:pPr>
                <a:lnSpc>
                  <a:spcPts val="4770"/>
                </a:lnSpc>
              </a:pPr>
              <a:endParaRPr/>
            </a:p>
            <a:p>
              <a:pPr>
                <a:lnSpc>
                  <a:spcPts val="4770"/>
                </a:lnSpc>
              </a:pPr>
              <a:endParaRPr/>
            </a:p>
            <a:p>
              <a:pPr>
                <a:lnSpc>
                  <a:spcPts val="4770"/>
                </a:lnSpc>
              </a:pPr>
              <a:endParaRPr/>
            </a:p>
            <a:p>
              <a:pPr>
                <a:lnSpc>
                  <a:spcPts val="4770"/>
                </a:lnSpc>
              </a:pPr>
              <a:endParaRPr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28575"/>
              <a:ext cx="5526430" cy="7113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313"/>
                </a:lnSpc>
              </a:pPr>
              <a:r>
                <a:rPr lang="en-US" sz="900" spc="94">
                  <a:solidFill>
                    <a:srgbClr val="FFFFFF"/>
                  </a:solidFill>
                  <a:latin typeface="Open Sans"/>
                </a:rPr>
                <a:t>YOU DON’T HAVE TO BE AN EXPERT TO SPEAK ABOUT MENTAL HEALTH, JUST SHOWING YOU CARE CAN BE A POWERFUL THING. </a:t>
              </a:r>
            </a:p>
          </p:txBody>
        </p:sp>
      </p:grpSp>
      <p:pic>
        <p:nvPicPr>
          <p:cNvPr id="15" name="Picture 1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6520168" y="5408717"/>
            <a:ext cx="1196492" cy="1189412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273820" y="198507"/>
            <a:ext cx="607008" cy="723504"/>
          </a:xfrm>
          <a:prstGeom prst="rect">
            <a:avLst/>
          </a:prstGeom>
        </p:spPr>
      </p:pic>
      <p:sp>
        <p:nvSpPr>
          <p:cNvPr id="23" name="TextBox 23"/>
          <p:cNvSpPr txBox="1"/>
          <p:nvPr/>
        </p:nvSpPr>
        <p:spPr>
          <a:xfrm>
            <a:off x="398871" y="1411337"/>
            <a:ext cx="1134045" cy="43088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6000">
                <a:solidFill>
                  <a:srgbClr val="FFFFFF"/>
                </a:solidFill>
                <a:latin typeface="Open Sans Extra Bold 2"/>
              </a:rPr>
              <a:t>L</a:t>
            </a:r>
          </a:p>
          <a:p>
            <a:pPr>
              <a:lnSpc>
                <a:spcPts val="8400"/>
              </a:lnSpc>
            </a:pPr>
            <a:r>
              <a:rPr lang="en-US" sz="6000">
                <a:solidFill>
                  <a:srgbClr val="FFFFFF"/>
                </a:solidFill>
                <a:latin typeface="Open Sans Extra Bold 2"/>
              </a:rPr>
              <a:t>I</a:t>
            </a:r>
          </a:p>
          <a:p>
            <a:pPr>
              <a:lnSpc>
                <a:spcPts val="8400"/>
              </a:lnSpc>
            </a:pPr>
            <a:r>
              <a:rPr lang="en-US" sz="6000">
                <a:solidFill>
                  <a:srgbClr val="FFFFFF"/>
                </a:solidFill>
                <a:latin typeface="Open Sans Extra Bold 2"/>
              </a:rPr>
              <a:t>N</a:t>
            </a:r>
          </a:p>
          <a:p>
            <a:pPr>
              <a:lnSpc>
                <a:spcPts val="8400"/>
              </a:lnSpc>
            </a:pPr>
            <a:r>
              <a:rPr lang="en-US" sz="6000">
                <a:solidFill>
                  <a:srgbClr val="FFFFFF"/>
                </a:solidFill>
                <a:latin typeface="Open Sans Extra Bold 2"/>
              </a:rPr>
              <a:t>K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965893" y="1768533"/>
            <a:ext cx="4025992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363"/>
              </a:lnSpc>
            </a:pPr>
            <a:r>
              <a:rPr lang="en-US" sz="1700">
                <a:solidFill>
                  <a:srgbClr val="FFFFFF"/>
                </a:solidFill>
                <a:latin typeface="Open Sans"/>
              </a:rPr>
              <a:t>LISTEN EFFECTIVELY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965893" y="2773030"/>
            <a:ext cx="4025992" cy="6155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363"/>
              </a:lnSpc>
            </a:pPr>
            <a:r>
              <a:rPr lang="en-US" sz="1700">
                <a:solidFill>
                  <a:srgbClr val="FFFFFF"/>
                </a:solidFill>
                <a:latin typeface="Open Sans"/>
              </a:rPr>
              <a:t>INTRODUCE NON-STIGMATISING LANGUAGE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198031" y="3772335"/>
            <a:ext cx="3446881" cy="6155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363"/>
              </a:lnSpc>
            </a:pPr>
            <a:r>
              <a:rPr lang="en-US" sz="1700">
                <a:solidFill>
                  <a:srgbClr val="FFFFFF"/>
                </a:solidFill>
                <a:latin typeface="Open Sans"/>
              </a:rPr>
              <a:t>NOTICE HOW SOMEONE IS FEELING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198031" y="4827156"/>
            <a:ext cx="3446881" cy="6155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363"/>
              </a:lnSpc>
            </a:pPr>
            <a:r>
              <a:rPr lang="en-US" sz="1700">
                <a:solidFill>
                  <a:srgbClr val="FFFFFF"/>
                </a:solidFill>
                <a:latin typeface="Open Sans"/>
              </a:rPr>
              <a:t>KEEP YOURSELF SAFE AND ASK FOR HELP IF YOU NEED TO</a:t>
            </a:r>
          </a:p>
        </p:txBody>
      </p:sp>
      <p:sp>
        <p:nvSpPr>
          <p:cNvPr id="30" name="TextBox 3"/>
          <p:cNvSpPr txBox="1">
            <a:spLocks noChangeArrowheads="1"/>
          </p:cNvSpPr>
          <p:nvPr/>
        </p:nvSpPr>
        <p:spPr bwMode="auto">
          <a:xfrm>
            <a:off x="0" y="2032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 dirty="0">
                <a:solidFill>
                  <a:schemeClr val="bg1"/>
                </a:solidFill>
                <a:latin typeface="Open Sans Extrabold" panose="020B0906030804020204" pitchFamily="34" charset="0"/>
                <a:cs typeface="Open Sans Extrabold" panose="020B0906030804020204" pitchFamily="34" charset="0"/>
              </a:rPr>
              <a:t>THE LINK MODEL</a:t>
            </a:r>
          </a:p>
        </p:txBody>
      </p:sp>
    </p:spTree>
    <p:extLst>
      <p:ext uri="{BB962C8B-B14F-4D97-AF65-F5344CB8AC3E}">
        <p14:creationId xmlns:p14="http://schemas.microsoft.com/office/powerpoint/2010/main" val="484247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9500" y="4049894"/>
            <a:ext cx="6985000" cy="603242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Any Questions?</a:t>
            </a:r>
          </a:p>
        </p:txBody>
      </p:sp>
      <p:pic>
        <p:nvPicPr>
          <p:cNvPr id="410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01788"/>
            <a:ext cx="3627438" cy="36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43608" y="1484784"/>
            <a:ext cx="6985000" cy="109568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your own goal for this training?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2032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 dirty="0">
                <a:latin typeface="Open Sans Extrabold" panose="020B0906030804020204" pitchFamily="34" charset="0"/>
                <a:cs typeface="Open Sans Extrabold" panose="020B0906030804020204" pitchFamily="34" charset="0"/>
              </a:rPr>
              <a:t>Working With You</a:t>
            </a: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4">
            <a:alphaModFix/>
          </a:blip>
          <a:srcRect/>
          <a:stretch>
            <a:fillRect/>
          </a:stretch>
        </p:blipFill>
        <p:spPr>
          <a:xfrm rot="21600000">
            <a:off x="4064620" y="2735495"/>
            <a:ext cx="94297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68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1abe549-7fe0-477f-9005-6c781c1263b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2A056E89CE76409F966DE2980C542D" ma:contentTypeVersion="15" ma:contentTypeDescription="Create a new document." ma:contentTypeScope="" ma:versionID="6934ccc949344ae4e80042a3c4eae59b">
  <xsd:schema xmlns:xsd="http://www.w3.org/2001/XMLSchema" xmlns:xs="http://www.w3.org/2001/XMLSchema" xmlns:p="http://schemas.microsoft.com/office/2006/metadata/properties" xmlns:ns3="31abe549-7fe0-477f-9005-6c781c1263bb" xmlns:ns4="0d71df0d-acc8-48e4-8c7d-8ebbcac9d8d6" targetNamespace="http://schemas.microsoft.com/office/2006/metadata/properties" ma:root="true" ma:fieldsID="2cb2dd8476b1e4c2b76d384c4486ebcc" ns3:_="" ns4:_="">
    <xsd:import namespace="31abe549-7fe0-477f-9005-6c781c1263bb"/>
    <xsd:import namespace="0d71df0d-acc8-48e4-8c7d-8ebbcac9d8d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be549-7fe0-477f-9005-6c781c1263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71df0d-acc8-48e4-8c7d-8ebbcac9d8d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90BD68-7EBA-4674-B05E-4FDF4B7F80F3}">
  <ds:schemaRefs>
    <ds:schemaRef ds:uri="http://schemas.microsoft.com/office/infopath/2007/PartnerControls"/>
    <ds:schemaRef ds:uri="31abe549-7fe0-477f-9005-6c781c1263bb"/>
    <ds:schemaRef ds:uri="0d71df0d-acc8-48e4-8c7d-8ebbcac9d8d6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705A020-A09D-4C46-B1EA-F63AC1679C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8801C9-5A92-432E-8764-42E7BB1426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abe549-7fe0-477f-9005-6c781c1263bb"/>
    <ds:schemaRef ds:uri="0d71df0d-acc8-48e4-8c7d-8ebbcac9d8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291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Bree Rg</vt:lpstr>
      <vt:lpstr>Calibri</vt:lpstr>
      <vt:lpstr>Open Sans</vt:lpstr>
      <vt:lpstr>Open Sans Extra Bold 2</vt:lpstr>
      <vt:lpstr>Open Sans Extrabold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Grant</dc:creator>
  <cp:lastModifiedBy>Alice Pelan</cp:lastModifiedBy>
  <cp:revision>54</cp:revision>
  <dcterms:created xsi:type="dcterms:W3CDTF">2020-06-28T18:12:27Z</dcterms:created>
  <dcterms:modified xsi:type="dcterms:W3CDTF">2023-03-24T13:27:15Z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0x010100172A056E89CE76409F966DE2980C542D</vt:lpwstr>
  </property>
</Properties>
</file>