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36"/>
  </p:notesMasterIdLst>
  <p:sldIdLst>
    <p:sldId id="256" r:id="rId2"/>
    <p:sldId id="257" r:id="rId3"/>
    <p:sldId id="264" r:id="rId4"/>
    <p:sldId id="260" r:id="rId5"/>
    <p:sldId id="262" r:id="rId6"/>
    <p:sldId id="263" r:id="rId7"/>
    <p:sldId id="275" r:id="rId8"/>
    <p:sldId id="271" r:id="rId9"/>
    <p:sldId id="272" r:id="rId10"/>
    <p:sldId id="273" r:id="rId11"/>
    <p:sldId id="274" r:id="rId12"/>
    <p:sldId id="267" r:id="rId13"/>
    <p:sldId id="276" r:id="rId14"/>
    <p:sldId id="282" r:id="rId15"/>
    <p:sldId id="283" r:id="rId16"/>
    <p:sldId id="284" r:id="rId17"/>
    <p:sldId id="285" r:id="rId18"/>
    <p:sldId id="286" r:id="rId19"/>
    <p:sldId id="281" r:id="rId20"/>
    <p:sldId id="294" r:id="rId21"/>
    <p:sldId id="287" r:id="rId22"/>
    <p:sldId id="268" r:id="rId23"/>
    <p:sldId id="277" r:id="rId24"/>
    <p:sldId id="290" r:id="rId25"/>
    <p:sldId id="288" r:id="rId26"/>
    <p:sldId id="289" r:id="rId27"/>
    <p:sldId id="291" r:id="rId28"/>
    <p:sldId id="292" r:id="rId29"/>
    <p:sldId id="269" r:id="rId30"/>
    <p:sldId id="278" r:id="rId31"/>
    <p:sldId id="293" r:id="rId32"/>
    <p:sldId id="279" r:id="rId33"/>
    <p:sldId id="265" r:id="rId34"/>
    <p:sldId id="280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FFCC"/>
    <a:srgbClr val="808000"/>
    <a:srgbClr val="CC9900"/>
    <a:srgbClr val="800080"/>
    <a:srgbClr val="FF6699"/>
    <a:srgbClr val="FFCCCC"/>
    <a:srgbClr val="339966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D498FB-5406-2865-83A9-B28DA136336C}" v="1" dt="2024-06-19T07:54:16.3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0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9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w Reid" userId="18616509-7996-414d-9d2b-a6274e744eca" providerId="ADAL" clId="{B298EE1B-F424-4E19-802D-69162F656EE2}"/>
    <pc:docChg chg="undo custSel addSld delSld modSld">
      <pc:chgData name="Andrew Reid" userId="18616509-7996-414d-9d2b-a6274e744eca" providerId="ADAL" clId="{B298EE1B-F424-4E19-802D-69162F656EE2}" dt="2024-06-17T16:54:30.337" v="165" actId="6549"/>
      <pc:docMkLst>
        <pc:docMk/>
      </pc:docMkLst>
      <pc:sldChg chg="modSp mod">
        <pc:chgData name="Andrew Reid" userId="18616509-7996-414d-9d2b-a6274e744eca" providerId="ADAL" clId="{B298EE1B-F424-4E19-802D-69162F656EE2}" dt="2024-06-17T16:54:30.337" v="165" actId="6549"/>
        <pc:sldMkLst>
          <pc:docMk/>
          <pc:sldMk cId="2656976902" sldId="257"/>
        </pc:sldMkLst>
        <pc:spChg chg="mod">
          <ac:chgData name="Andrew Reid" userId="18616509-7996-414d-9d2b-a6274e744eca" providerId="ADAL" clId="{B298EE1B-F424-4E19-802D-69162F656EE2}" dt="2024-06-17T16:54:30.337" v="165" actId="6549"/>
          <ac:spMkLst>
            <pc:docMk/>
            <pc:sldMk cId="2656976902" sldId="257"/>
            <ac:spMk id="3" creationId="{F50F9280-DE01-F2E2-3D09-B775BC113394}"/>
          </ac:spMkLst>
        </pc:spChg>
      </pc:sldChg>
      <pc:sldChg chg="modAnim">
        <pc:chgData name="Andrew Reid" userId="18616509-7996-414d-9d2b-a6274e744eca" providerId="ADAL" clId="{B298EE1B-F424-4E19-802D-69162F656EE2}" dt="2024-06-12T13:28:51.071" v="0"/>
        <pc:sldMkLst>
          <pc:docMk/>
          <pc:sldMk cId="1022452310" sldId="288"/>
        </pc:sldMkLst>
      </pc:sldChg>
      <pc:sldChg chg="modAnim">
        <pc:chgData name="Andrew Reid" userId="18616509-7996-414d-9d2b-a6274e744eca" providerId="ADAL" clId="{B298EE1B-F424-4E19-802D-69162F656EE2}" dt="2024-06-12T13:28:55.624" v="1"/>
        <pc:sldMkLst>
          <pc:docMk/>
          <pc:sldMk cId="1547631041" sldId="289"/>
        </pc:sldMkLst>
      </pc:sldChg>
      <pc:sldChg chg="modSp mod">
        <pc:chgData name="Andrew Reid" userId="18616509-7996-414d-9d2b-a6274e744eca" providerId="ADAL" clId="{B298EE1B-F424-4E19-802D-69162F656EE2}" dt="2024-06-17T08:30:45.639" v="27" actId="20577"/>
        <pc:sldMkLst>
          <pc:docMk/>
          <pc:sldMk cId="84470837" sldId="294"/>
        </pc:sldMkLst>
        <pc:graphicFrameChg chg="modGraphic">
          <ac:chgData name="Andrew Reid" userId="18616509-7996-414d-9d2b-a6274e744eca" providerId="ADAL" clId="{B298EE1B-F424-4E19-802D-69162F656EE2}" dt="2024-06-17T08:30:45.639" v="27" actId="20577"/>
          <ac:graphicFrameMkLst>
            <pc:docMk/>
            <pc:sldMk cId="84470837" sldId="294"/>
            <ac:graphicFrameMk id="2" creationId="{DE76DC66-356C-468E-250C-1649DC6FA70E}"/>
          </ac:graphicFrameMkLst>
        </pc:graphicFrameChg>
      </pc:sldChg>
      <pc:sldChg chg="addSp delSp modSp new del mod">
        <pc:chgData name="Andrew Reid" userId="18616509-7996-414d-9d2b-a6274e744eca" providerId="ADAL" clId="{B298EE1B-F424-4E19-802D-69162F656EE2}" dt="2024-06-12T15:32:13.056" v="13" actId="2696"/>
        <pc:sldMkLst>
          <pc:docMk/>
          <pc:sldMk cId="1121195299" sldId="295"/>
        </pc:sldMkLst>
        <pc:picChg chg="add del mod">
          <ac:chgData name="Andrew Reid" userId="18616509-7996-414d-9d2b-a6274e744eca" providerId="ADAL" clId="{B298EE1B-F424-4E19-802D-69162F656EE2}" dt="2024-06-12T14:14:48.981" v="12" actId="478"/>
          <ac:picMkLst>
            <pc:docMk/>
            <pc:sldMk cId="1121195299" sldId="295"/>
            <ac:picMk id="3" creationId="{DC7F4075-E377-E865-C34B-94C68E55408B}"/>
          </ac:picMkLst>
        </pc:picChg>
        <pc:picChg chg="add del mod">
          <ac:chgData name="Andrew Reid" userId="18616509-7996-414d-9d2b-a6274e744eca" providerId="ADAL" clId="{B298EE1B-F424-4E19-802D-69162F656EE2}" dt="2024-06-12T14:14:48.348" v="11" actId="478"/>
          <ac:picMkLst>
            <pc:docMk/>
            <pc:sldMk cId="1121195299" sldId="295"/>
            <ac:picMk id="5" creationId="{8E7012E9-E0F1-CE58-6967-EB9DF140693C}"/>
          </ac:picMkLst>
        </pc:picChg>
      </pc:sldChg>
      <pc:sldChg chg="new del">
        <pc:chgData name="Andrew Reid" userId="18616509-7996-414d-9d2b-a6274e744eca" providerId="ADAL" clId="{B298EE1B-F424-4E19-802D-69162F656EE2}" dt="2024-06-12T14:14:36.282" v="3" actId="680"/>
        <pc:sldMkLst>
          <pc:docMk/>
          <pc:sldMk cId="2462234498" sldId="295"/>
        </pc:sldMkLst>
      </pc:sldChg>
    </pc:docChg>
  </pc:docChgLst>
  <pc:docChgLst>
    <pc:chgData name="Andrew Reid" userId="S::a520267@uad.ac.uk::18616509-7996-414d-9d2b-a6274e744eca" providerId="AD" clId="Web-{82D498FB-5406-2865-83A9-B28DA136336C}"/>
    <pc:docChg chg="modSld">
      <pc:chgData name="Andrew Reid" userId="S::a520267@uad.ac.uk::18616509-7996-414d-9d2b-a6274e744eca" providerId="AD" clId="Web-{82D498FB-5406-2865-83A9-B28DA136336C}" dt="2024-06-19T07:54:16.351" v="0"/>
      <pc:docMkLst>
        <pc:docMk/>
      </pc:docMkLst>
      <pc:sldChg chg="mod modShow">
        <pc:chgData name="Andrew Reid" userId="S::a520267@uad.ac.uk::18616509-7996-414d-9d2b-a6274e744eca" providerId="AD" clId="Web-{82D498FB-5406-2865-83A9-B28DA136336C}" dt="2024-06-19T07:54:16.351" v="0"/>
        <pc:sldMkLst>
          <pc:docMk/>
          <pc:sldMk cId="1305572447" sldId="28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ECEF71-DBF3-41E1-B11E-78B42BB39937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F5096-A72C-444F-AEC5-70BFC83C50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938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150f477d3f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1150f477d3f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F5096-A72C-444F-AEC5-70BFC83C50B9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129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6/19/2024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985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737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34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6/19/2024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202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6/19/2024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857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6/19/2024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817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smtClean="0"/>
              <a:t>6/19/2024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271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6/19/2024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040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6/19/2024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40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6/19/2024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67503" cy="32004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730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smtClean="0"/>
              <a:t>6/19/2024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8523" y="6236208"/>
            <a:ext cx="5103729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385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306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4.jpeg"/><Relationship Id="rId2" Type="http://schemas.openxmlformats.org/officeDocument/2006/relationships/video" Target="https://www.youtube.com/embed/DLoRd6_a1CI?start=62&amp;feature=oembed" TargetMode="External"/><Relationship Id="rId1" Type="http://schemas.openxmlformats.org/officeDocument/2006/relationships/video" Target="https://www.youtube.com/embed/Aw3AwK74wWQ?feature=oembed" TargetMode="External"/><Relationship Id="rId6" Type="http://schemas.openxmlformats.org/officeDocument/2006/relationships/hyperlink" Target="https://youtu.be/DLoRd6_a1CI?t=62" TargetMode="External"/><Relationship Id="rId5" Type="http://schemas.openxmlformats.org/officeDocument/2006/relationships/hyperlink" Target="https://youtu.be/Aw3AwK74wWQ" TargetMode="External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hyperlink" Target="https://youtu.be/i0M4ARe9v0Y" TargetMode="External"/><Relationship Id="rId2" Type="http://schemas.openxmlformats.org/officeDocument/2006/relationships/video" Target="https://www.youtube.com/embed/i0M4ARe9v0Y?feature=oembed" TargetMode="External"/><Relationship Id="rId1" Type="http://schemas.openxmlformats.org/officeDocument/2006/relationships/video" Target="https://www.youtube.com/embed/x48qOA2Z_xQ?start=179&amp;feature=oembed" TargetMode="External"/><Relationship Id="rId6" Type="http://schemas.openxmlformats.org/officeDocument/2006/relationships/image" Target="../media/image36.jpeg"/><Relationship Id="rId5" Type="http://schemas.openxmlformats.org/officeDocument/2006/relationships/hyperlink" Target="https://youtu.be/x48qOA2Z_xQ?t=179" TargetMode="External"/><Relationship Id="rId4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8.jpeg"/><Relationship Id="rId2" Type="http://schemas.openxmlformats.org/officeDocument/2006/relationships/video" Target="https://www.youtube.com/embed/XC65mmBamxw?start=31&amp;feature=oembed" TargetMode="External"/><Relationship Id="rId1" Type="http://schemas.openxmlformats.org/officeDocument/2006/relationships/video" Target="https://www.youtube.com/embed/dt1bQsZ68iw?feature=oembed" TargetMode="External"/><Relationship Id="rId6" Type="http://schemas.openxmlformats.org/officeDocument/2006/relationships/image" Target="../media/image37.jpeg"/><Relationship Id="rId5" Type="http://schemas.openxmlformats.org/officeDocument/2006/relationships/hyperlink" Target="https://youtu.be/XC65mmBamxw?t=31" TargetMode="External"/><Relationship Id="rId4" Type="http://schemas.openxmlformats.org/officeDocument/2006/relationships/hyperlink" Target="https://youtu.be/dt1bQsZ68iw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E033B-97A6-12E6-225A-BDB01DF565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Game Design Workshop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496826-BBD1-4F6F-57CD-2943AB4BE9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Include+ Project</a:t>
            </a:r>
          </a:p>
          <a:p>
            <a:r>
              <a:rPr lang="en-GB" dirty="0"/>
              <a:t>June 2024</a:t>
            </a:r>
          </a:p>
        </p:txBody>
      </p:sp>
      <p:pic>
        <p:nvPicPr>
          <p:cNvPr id="1030" name="Picture 6" descr="Vacancies with Youthlink Scotland – June 2024 – Goodmoves">
            <a:extLst>
              <a:ext uri="{FF2B5EF4-FFF2-40B4-BE49-F238E27FC236}">
                <a16:creationId xmlns:a16="http://schemas.microsoft.com/office/drawing/2014/main" id="{5D3170A3-49A7-6CDF-059C-C6D255A50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859" y="5659673"/>
            <a:ext cx="3358323" cy="94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78FB424C-B4DB-E4CC-6123-7E3B9A3C6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45" y="5592438"/>
            <a:ext cx="3145701" cy="101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ataKirk">
            <a:extLst>
              <a:ext uri="{FF2B5EF4-FFF2-40B4-BE49-F238E27FC236}">
                <a16:creationId xmlns:a16="http://schemas.microsoft.com/office/drawing/2014/main" id="{250DE03C-CD9F-5666-8FF9-260AE8306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885" y="5659672"/>
            <a:ext cx="1808096" cy="94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omepage | OYCI">
            <a:extLst>
              <a:ext uri="{FF2B5EF4-FFF2-40B4-BE49-F238E27FC236}">
                <a16:creationId xmlns:a16="http://schemas.microsoft.com/office/drawing/2014/main" id="{D75D2A01-BFC5-A461-A739-75A3079D8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673" y="5654864"/>
            <a:ext cx="2287509" cy="95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362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97E81-08AE-B420-2660-2CD6D7721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“Game Design”?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099D9-5680-9AEE-0CA7-545D2F712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play:</a:t>
            </a:r>
            <a:r>
              <a:rPr lang="en-GB" dirty="0"/>
              <a:t> the rules and mechanics that dictate how a player plays the game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0F70601-11A1-0ADB-1475-493E20E293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7" b="10060"/>
          <a:stretch/>
        </p:blipFill>
        <p:spPr bwMode="auto">
          <a:xfrm>
            <a:off x="7021593" y="4392123"/>
            <a:ext cx="2014875" cy="2008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Free Person About to Catch Four Dices Stock Photo">
            <a:extLst>
              <a:ext uri="{FF2B5EF4-FFF2-40B4-BE49-F238E27FC236}">
                <a16:creationId xmlns:a16="http://schemas.microsoft.com/office/drawing/2014/main" id="{7D91F2D8-7D73-E90F-841E-2D32355DB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872" y="3849014"/>
            <a:ext cx="3012139" cy="2008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Free Shallow Focus Photo of Woman Using Game boy Stock Photo">
            <a:extLst>
              <a:ext uri="{FF2B5EF4-FFF2-40B4-BE49-F238E27FC236}">
                <a16:creationId xmlns:a16="http://schemas.microsoft.com/office/drawing/2014/main" id="{A79EADAF-6271-018C-012E-583D4D353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816" y="4392122"/>
            <a:ext cx="1606474" cy="2008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A92366-1E07-76B7-A141-A7A33EA58B5F}"/>
              </a:ext>
            </a:extLst>
          </p:cNvPr>
          <p:cNvSpPr txBox="1"/>
          <p:nvPr/>
        </p:nvSpPr>
        <p:spPr>
          <a:xfrm>
            <a:off x="2193814" y="6397062"/>
            <a:ext cx="1606477" cy="359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Social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C682DE-C610-E184-00D4-52B0C4545F72}"/>
              </a:ext>
            </a:extLst>
          </p:cNvPr>
          <p:cNvSpPr txBox="1"/>
          <p:nvPr/>
        </p:nvSpPr>
        <p:spPr>
          <a:xfrm>
            <a:off x="3910929" y="5853953"/>
            <a:ext cx="3006082" cy="359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Chance/luck-based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F55B05-4391-A6BF-F7F9-AFA2E69C8422}"/>
              </a:ext>
            </a:extLst>
          </p:cNvPr>
          <p:cNvSpPr txBox="1"/>
          <p:nvPr/>
        </p:nvSpPr>
        <p:spPr>
          <a:xfrm>
            <a:off x="7021592" y="6397062"/>
            <a:ext cx="2014875" cy="359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Collaboration</a:t>
            </a:r>
          </a:p>
        </p:txBody>
      </p:sp>
      <p:pic>
        <p:nvPicPr>
          <p:cNvPr id="5128" name="Picture 8" descr="Free Photo of Man and Woman Having Fun Stock Photo">
            <a:extLst>
              <a:ext uri="{FF2B5EF4-FFF2-40B4-BE49-F238E27FC236}">
                <a16:creationId xmlns:a16="http://schemas.microsoft.com/office/drawing/2014/main" id="{207949BF-9CAC-8566-C005-22944F42E1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09"/>
          <a:stretch/>
        </p:blipFill>
        <p:spPr bwMode="auto">
          <a:xfrm>
            <a:off x="35404" y="3849013"/>
            <a:ext cx="2047772" cy="200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5A0CA7-BC43-5F8B-EFF3-03C5B525EFDC}"/>
              </a:ext>
            </a:extLst>
          </p:cNvPr>
          <p:cNvSpPr txBox="1"/>
          <p:nvPr/>
        </p:nvSpPr>
        <p:spPr>
          <a:xfrm>
            <a:off x="35403" y="5853953"/>
            <a:ext cx="2047772" cy="359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Competition</a:t>
            </a:r>
          </a:p>
        </p:txBody>
      </p:sp>
      <p:pic>
        <p:nvPicPr>
          <p:cNvPr id="5130" name="Picture 10" descr="Free Fit Woman using Virtual Reality Glasses Stock Photo">
            <a:extLst>
              <a:ext uri="{FF2B5EF4-FFF2-40B4-BE49-F238E27FC236}">
                <a16:creationId xmlns:a16="http://schemas.microsoft.com/office/drawing/2014/main" id="{6AEE4285-BEC6-48F6-3939-737FDAF3D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1048" y="3849013"/>
            <a:ext cx="3007409" cy="200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DBAD3FE-900B-E577-7BC4-33CCF1E30EE7}"/>
              </a:ext>
            </a:extLst>
          </p:cNvPr>
          <p:cNvSpPr txBox="1"/>
          <p:nvPr/>
        </p:nvSpPr>
        <p:spPr>
          <a:xfrm>
            <a:off x="9141047" y="5853953"/>
            <a:ext cx="3007411" cy="359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Physical (Performative)</a:t>
            </a:r>
          </a:p>
        </p:txBody>
      </p:sp>
    </p:spTree>
    <p:extLst>
      <p:ext uri="{BB962C8B-B14F-4D97-AF65-F5344CB8AC3E}">
        <p14:creationId xmlns:p14="http://schemas.microsoft.com/office/powerpoint/2010/main" val="68627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97E81-08AE-B420-2660-2CD6D7721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“Game Design”?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099D9-5680-9AEE-0CA7-545D2F712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purpose:</a:t>
            </a:r>
            <a:r>
              <a:rPr lang="en-GB" dirty="0"/>
              <a:t> why people might play games, whether the game is for entertainment or other uses</a:t>
            </a:r>
          </a:p>
        </p:txBody>
      </p:sp>
      <p:pic>
        <p:nvPicPr>
          <p:cNvPr id="6146" name="Picture 2" descr="Free Man paddling while wearing Virtual Reality Glasses Stock Photo">
            <a:extLst>
              <a:ext uri="{FF2B5EF4-FFF2-40B4-BE49-F238E27FC236}">
                <a16:creationId xmlns:a16="http://schemas.microsoft.com/office/drawing/2014/main" id="{1A156E69-6974-BD21-8243-0905509E9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886" y="4258646"/>
            <a:ext cx="29432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Free Close Up Photo of Monopoly Board Game  Stock Photo">
            <a:extLst>
              <a:ext uri="{FF2B5EF4-FFF2-40B4-BE49-F238E27FC236}">
                <a16:creationId xmlns:a16="http://schemas.microsoft.com/office/drawing/2014/main" id="{824C51FA-92D8-BF19-3962-B417867DDC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4" r="7278"/>
          <a:stretch/>
        </p:blipFill>
        <p:spPr bwMode="auto">
          <a:xfrm>
            <a:off x="6769122" y="3847666"/>
            <a:ext cx="2943224" cy="196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Free Gaming Cockpit for Racing Game Stock Photo">
            <a:extLst>
              <a:ext uri="{FF2B5EF4-FFF2-40B4-BE49-F238E27FC236}">
                <a16:creationId xmlns:a16="http://schemas.microsoft.com/office/drawing/2014/main" id="{67C2AABE-CF8B-7DA4-4926-CED4D4254F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17"/>
          <a:stretch/>
        </p:blipFill>
        <p:spPr bwMode="auto">
          <a:xfrm>
            <a:off x="9812357" y="4258646"/>
            <a:ext cx="1696994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693437-40AF-EACC-FDD9-5FDE2D6E3070}"/>
              </a:ext>
            </a:extLst>
          </p:cNvPr>
          <p:cNvSpPr txBox="1"/>
          <p:nvPr/>
        </p:nvSpPr>
        <p:spPr>
          <a:xfrm>
            <a:off x="682648" y="5809816"/>
            <a:ext cx="2943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Fitness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A001F5-ED25-5930-A376-729B2010E6EB}"/>
              </a:ext>
            </a:extLst>
          </p:cNvPr>
          <p:cNvSpPr txBox="1"/>
          <p:nvPr/>
        </p:nvSpPr>
        <p:spPr>
          <a:xfrm>
            <a:off x="3725886" y="6220796"/>
            <a:ext cx="2943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Simulation/Experiential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D03AD6-BE8F-38D3-F89D-B84E13824926}"/>
              </a:ext>
            </a:extLst>
          </p:cNvPr>
          <p:cNvSpPr txBox="1"/>
          <p:nvPr/>
        </p:nvSpPr>
        <p:spPr>
          <a:xfrm>
            <a:off x="6769122" y="5809816"/>
            <a:ext cx="2943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Educational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C8D49A-6E2E-6455-AF47-B5D22B92956B}"/>
              </a:ext>
            </a:extLst>
          </p:cNvPr>
          <p:cNvSpPr txBox="1"/>
          <p:nvPr/>
        </p:nvSpPr>
        <p:spPr>
          <a:xfrm>
            <a:off x="9812357" y="6220796"/>
            <a:ext cx="1696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Training</a:t>
            </a:r>
          </a:p>
        </p:txBody>
      </p:sp>
      <p:pic>
        <p:nvPicPr>
          <p:cNvPr id="6154" name="Picture 10" descr="Free Turned-on Iphone Displaying Pokemon Go Charizard Application Stock Photo">
            <a:extLst>
              <a:ext uri="{FF2B5EF4-FFF2-40B4-BE49-F238E27FC236}">
                <a16:creationId xmlns:a16="http://schemas.microsoft.com/office/drawing/2014/main" id="{008F3A2B-CB14-AAC9-3CF9-B146575B9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49" y="3847666"/>
            <a:ext cx="29432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823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FE8B8-2E0F-C136-AEBB-D98493BC6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One: Ideation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3BB6403-DA95-BC28-77D3-4E9F1C6D8D37}"/>
              </a:ext>
            </a:extLst>
          </p:cNvPr>
          <p:cNvGrpSpPr/>
          <p:nvPr/>
        </p:nvGrpSpPr>
        <p:grpSpPr>
          <a:xfrm>
            <a:off x="3597243" y="2543423"/>
            <a:ext cx="4997514" cy="3807242"/>
            <a:chOff x="4255128" y="3038870"/>
            <a:chExt cx="3218205" cy="2451716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4887461-0EE4-7DD9-5019-2002CBDBEFDC}"/>
                </a:ext>
              </a:extLst>
            </p:cNvPr>
            <p:cNvSpPr/>
            <p:nvPr/>
          </p:nvSpPr>
          <p:spPr>
            <a:xfrm>
              <a:off x="5305331" y="3038870"/>
              <a:ext cx="1117800" cy="459952"/>
            </a:xfrm>
            <a:prstGeom prst="roundRect">
              <a:avLst/>
            </a:prstGeom>
            <a:solidFill>
              <a:schemeClr val="bg2"/>
            </a:solidFill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bg2">
                      <a:lumMod val="10000"/>
                    </a:schemeClr>
                  </a:solidFill>
                </a:rPr>
                <a:t>IDEATE</a:t>
              </a: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80E42CD4-0737-1E02-D459-92810404D813}"/>
                </a:ext>
              </a:extLst>
            </p:cNvPr>
            <p:cNvSpPr/>
            <p:nvPr/>
          </p:nvSpPr>
          <p:spPr>
            <a:xfrm>
              <a:off x="6355533" y="4034752"/>
              <a:ext cx="1117800" cy="459952"/>
            </a:xfrm>
            <a:prstGeom prst="roundRect">
              <a:avLst/>
            </a:prstGeom>
            <a:solidFill>
              <a:schemeClr val="bg2"/>
            </a:solidFill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bg2">
                      <a:lumMod val="10000"/>
                    </a:schemeClr>
                  </a:solidFill>
                </a:rPr>
                <a:t>CREATE</a:t>
              </a: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8B3C2E8-48C5-6796-75D5-EF68A67084F4}"/>
                </a:ext>
              </a:extLst>
            </p:cNvPr>
            <p:cNvSpPr/>
            <p:nvPr/>
          </p:nvSpPr>
          <p:spPr>
            <a:xfrm>
              <a:off x="5305331" y="5030634"/>
              <a:ext cx="1117800" cy="459952"/>
            </a:xfrm>
            <a:prstGeom prst="roundRect">
              <a:avLst/>
            </a:prstGeom>
            <a:solidFill>
              <a:schemeClr val="bg2"/>
            </a:solidFill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bg2">
                      <a:lumMod val="10000"/>
                    </a:schemeClr>
                  </a:solidFill>
                </a:rPr>
                <a:t>TEST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5850AB2-993A-DEDD-4D17-83C24F333515}"/>
                </a:ext>
              </a:extLst>
            </p:cNvPr>
            <p:cNvSpPr/>
            <p:nvPr/>
          </p:nvSpPr>
          <p:spPr>
            <a:xfrm>
              <a:off x="4255128" y="4034752"/>
              <a:ext cx="1117800" cy="459952"/>
            </a:xfrm>
            <a:prstGeom prst="roundRect">
              <a:avLst/>
            </a:prstGeom>
            <a:solidFill>
              <a:schemeClr val="bg2"/>
            </a:solidFill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bg2">
                      <a:lumMod val="10000"/>
                    </a:schemeClr>
                  </a:solidFill>
                </a:rPr>
                <a:t>EVALUATE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E3741AB4-493B-B787-9D7B-B889900DA3B0}"/>
                </a:ext>
              </a:extLst>
            </p:cNvPr>
            <p:cNvCxnSpPr>
              <a:stCxn id="3" idx="3"/>
              <a:endCxn id="4" idx="0"/>
            </p:cNvCxnSpPr>
            <p:nvPr/>
          </p:nvCxnSpPr>
          <p:spPr>
            <a:xfrm>
              <a:off x="6423131" y="3268846"/>
              <a:ext cx="491302" cy="76590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DFA9FAD1-84F2-04CC-62CC-3F9F6A8C3D3B}"/>
                </a:ext>
              </a:extLst>
            </p:cNvPr>
            <p:cNvCxnSpPr>
              <a:stCxn id="4" idx="2"/>
              <a:endCxn id="5" idx="3"/>
            </p:cNvCxnSpPr>
            <p:nvPr/>
          </p:nvCxnSpPr>
          <p:spPr>
            <a:xfrm flipH="1">
              <a:off x="6423131" y="4494704"/>
              <a:ext cx="491302" cy="76590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DE92B694-3F74-34F2-CDED-FCAFC79F6095}"/>
                </a:ext>
              </a:extLst>
            </p:cNvPr>
            <p:cNvCxnSpPr>
              <a:stCxn id="5" idx="1"/>
              <a:endCxn id="6" idx="2"/>
            </p:cNvCxnSpPr>
            <p:nvPr/>
          </p:nvCxnSpPr>
          <p:spPr>
            <a:xfrm flipH="1" flipV="1">
              <a:off x="4814028" y="4494704"/>
              <a:ext cx="491303" cy="76590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2AB70098-7D96-F488-4058-010B3208B8D3}"/>
                </a:ext>
              </a:extLst>
            </p:cNvPr>
            <p:cNvCxnSpPr>
              <a:stCxn id="6" idx="0"/>
              <a:endCxn id="3" idx="1"/>
            </p:cNvCxnSpPr>
            <p:nvPr/>
          </p:nvCxnSpPr>
          <p:spPr>
            <a:xfrm flipV="1">
              <a:off x="4814028" y="3268846"/>
              <a:ext cx="491303" cy="76590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EBBAAB9A-CA37-4E3D-205F-F007E1B2B3B0}"/>
                </a:ext>
              </a:extLst>
            </p:cNvPr>
            <p:cNvCxnSpPr>
              <a:stCxn id="6" idx="3"/>
              <a:endCxn id="4" idx="1"/>
            </p:cNvCxnSpPr>
            <p:nvPr/>
          </p:nvCxnSpPr>
          <p:spPr>
            <a:xfrm>
              <a:off x="5372928" y="4264728"/>
              <a:ext cx="982605" cy="0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Callout: Left Arrow 12">
            <a:extLst>
              <a:ext uri="{FF2B5EF4-FFF2-40B4-BE49-F238E27FC236}">
                <a16:creationId xmlns:a16="http://schemas.microsoft.com/office/drawing/2014/main" id="{D48CCF16-7710-A89D-3F25-A3BC4B8853E6}"/>
              </a:ext>
            </a:extLst>
          </p:cNvPr>
          <p:cNvSpPr/>
          <p:nvPr/>
        </p:nvSpPr>
        <p:spPr>
          <a:xfrm>
            <a:off x="7068881" y="2280931"/>
            <a:ext cx="3650421" cy="1119901"/>
          </a:xfrm>
          <a:prstGeom prst="leftArrowCallout">
            <a:avLst/>
          </a:prstGeom>
          <a:solidFill>
            <a:schemeClr val="bg2">
              <a:lumMod val="1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solidFill>
                  <a:schemeClr val="bg1"/>
                </a:solidFill>
              </a:rPr>
              <a:t>Researching, experimenting, and identifying as many ideas as possible</a:t>
            </a:r>
          </a:p>
        </p:txBody>
      </p:sp>
    </p:spTree>
    <p:extLst>
      <p:ext uri="{BB962C8B-B14F-4D97-AF65-F5344CB8AC3E}">
        <p14:creationId xmlns:p14="http://schemas.microsoft.com/office/powerpoint/2010/main" val="3641233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596D8-7C62-AA81-89DF-59EE7FCD4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One: Ideation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522F3-6FB5-95FE-2A7E-9EF193549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For this exercise, we are going to use an ideation technique called </a:t>
            </a:r>
            <a:r>
              <a:rPr lang="en-GB" b="1" dirty="0"/>
              <a:t>Morphological Analysis</a:t>
            </a:r>
            <a:r>
              <a:rPr lang="en-GB" dirty="0"/>
              <a:t> – initially used in engineering, this has become a useful technique to explore as many possible solutions to a complex problem as possible in a short time period.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It requires us to:</a:t>
            </a:r>
          </a:p>
          <a:p>
            <a:r>
              <a:rPr lang="en-GB" dirty="0"/>
              <a:t>Establish </a:t>
            </a:r>
            <a:r>
              <a:rPr lang="en-GB" b="1" dirty="0"/>
              <a:t>Components</a:t>
            </a:r>
            <a:r>
              <a:rPr lang="en-GB" dirty="0"/>
              <a:t> of what we are designing;</a:t>
            </a:r>
          </a:p>
          <a:p>
            <a:r>
              <a:rPr lang="en-GB" dirty="0"/>
              <a:t>List possible </a:t>
            </a:r>
            <a:r>
              <a:rPr lang="en-GB" b="1" dirty="0"/>
              <a:t>Characteristics</a:t>
            </a:r>
            <a:r>
              <a:rPr lang="en-GB" dirty="0"/>
              <a:t> related to each Component;</a:t>
            </a:r>
          </a:p>
          <a:p>
            <a:r>
              <a:rPr lang="en-GB" dirty="0"/>
              <a:t>Establish our </a:t>
            </a:r>
            <a:r>
              <a:rPr lang="en-GB" b="1" dirty="0"/>
              <a:t>Criteria</a:t>
            </a:r>
            <a:r>
              <a:rPr lang="en-GB" dirty="0"/>
              <a:t> for design by selecting one Characteristic per column.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We write our ideas on a </a:t>
            </a:r>
            <a:r>
              <a:rPr lang="en-GB" dirty="0" err="1"/>
              <a:t>post-it</a:t>
            </a:r>
            <a:r>
              <a:rPr lang="en-GB" dirty="0"/>
              <a:t> note and add it to the pile – there is </a:t>
            </a:r>
            <a:r>
              <a:rPr lang="en-GB" b="1" dirty="0"/>
              <a:t>no such thing as a “bad” or “wrong” idea</a:t>
            </a:r>
            <a:r>
              <a:rPr lang="en-GB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83622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596D8-7C62-AA81-89DF-59EE7FCD4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One: Ideation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522F3-6FB5-95FE-2A7E-9EF193549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Example of Morphological Analysis: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07642AC-5AD7-5CFC-691D-3448F6DBC6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606962"/>
              </p:ext>
            </p:extLst>
          </p:nvPr>
        </p:nvGraphicFramePr>
        <p:xfrm>
          <a:off x="1944688" y="3192552"/>
          <a:ext cx="1014253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5634">
                  <a:extLst>
                    <a:ext uri="{9D8B030D-6E8A-4147-A177-3AD203B41FA5}">
                      <a16:colId xmlns:a16="http://schemas.microsoft.com/office/drawing/2014/main" val="1270884519"/>
                    </a:ext>
                  </a:extLst>
                </a:gridCol>
                <a:gridCol w="2535634">
                  <a:extLst>
                    <a:ext uri="{9D8B030D-6E8A-4147-A177-3AD203B41FA5}">
                      <a16:colId xmlns:a16="http://schemas.microsoft.com/office/drawing/2014/main" val="4270150952"/>
                    </a:ext>
                  </a:extLst>
                </a:gridCol>
                <a:gridCol w="2535634">
                  <a:extLst>
                    <a:ext uri="{9D8B030D-6E8A-4147-A177-3AD203B41FA5}">
                      <a16:colId xmlns:a16="http://schemas.microsoft.com/office/drawing/2014/main" val="3205895166"/>
                    </a:ext>
                  </a:extLst>
                </a:gridCol>
                <a:gridCol w="2535634">
                  <a:extLst>
                    <a:ext uri="{9D8B030D-6E8A-4147-A177-3AD203B41FA5}">
                      <a16:colId xmlns:a16="http://schemas.microsoft.com/office/drawing/2014/main" val="36713525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Player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Platform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Play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Purpose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550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Adolescents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PC/Console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Discovery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Education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357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Parties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Mobile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Expression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Entertainment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728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Professionals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Tabletop (Board/Card)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Competition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Training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7353885"/>
                  </a:ext>
                </a:extLst>
              </a:tr>
            </a:tbl>
          </a:graphicData>
        </a:graphic>
      </p:graphicFrame>
      <p:sp>
        <p:nvSpPr>
          <p:cNvPr id="5" name="Arrow: Right 4">
            <a:extLst>
              <a:ext uri="{FF2B5EF4-FFF2-40B4-BE49-F238E27FC236}">
                <a16:creationId xmlns:a16="http://schemas.microsoft.com/office/drawing/2014/main" id="{B22D4688-B53E-850E-DBCB-C1B8250F2D81}"/>
              </a:ext>
            </a:extLst>
          </p:cNvPr>
          <p:cNvSpPr/>
          <p:nvPr/>
        </p:nvSpPr>
        <p:spPr>
          <a:xfrm rot="900000">
            <a:off x="676498" y="2811218"/>
            <a:ext cx="1228725" cy="466725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/>
              <a:t>Component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994FA72A-1E79-C8A7-1FC1-DF0F6EA000DE}"/>
              </a:ext>
            </a:extLst>
          </p:cNvPr>
          <p:cNvSpPr/>
          <p:nvPr/>
        </p:nvSpPr>
        <p:spPr>
          <a:xfrm rot="20700000">
            <a:off x="448789" y="4620500"/>
            <a:ext cx="1460380" cy="466725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/>
              <a:t>Characteristics</a:t>
            </a:r>
          </a:p>
        </p:txBody>
      </p:sp>
    </p:spTree>
    <p:extLst>
      <p:ext uri="{BB962C8B-B14F-4D97-AF65-F5344CB8AC3E}">
        <p14:creationId xmlns:p14="http://schemas.microsoft.com/office/powerpoint/2010/main" val="2363807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596D8-7C62-AA81-89DF-59EE7FCD4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One: Ideation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522F3-6FB5-95FE-2A7E-9EF193549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Example of Morphological Analysis: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07642AC-5AD7-5CFC-691D-3448F6DBC6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560779"/>
              </p:ext>
            </p:extLst>
          </p:nvPr>
        </p:nvGraphicFramePr>
        <p:xfrm>
          <a:off x="1944688" y="3192552"/>
          <a:ext cx="1014253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5634">
                  <a:extLst>
                    <a:ext uri="{9D8B030D-6E8A-4147-A177-3AD203B41FA5}">
                      <a16:colId xmlns:a16="http://schemas.microsoft.com/office/drawing/2014/main" val="1270884519"/>
                    </a:ext>
                  </a:extLst>
                </a:gridCol>
                <a:gridCol w="2535634">
                  <a:extLst>
                    <a:ext uri="{9D8B030D-6E8A-4147-A177-3AD203B41FA5}">
                      <a16:colId xmlns:a16="http://schemas.microsoft.com/office/drawing/2014/main" val="4270150952"/>
                    </a:ext>
                  </a:extLst>
                </a:gridCol>
                <a:gridCol w="2535634">
                  <a:extLst>
                    <a:ext uri="{9D8B030D-6E8A-4147-A177-3AD203B41FA5}">
                      <a16:colId xmlns:a16="http://schemas.microsoft.com/office/drawing/2014/main" val="3205895166"/>
                    </a:ext>
                  </a:extLst>
                </a:gridCol>
                <a:gridCol w="2535634">
                  <a:extLst>
                    <a:ext uri="{9D8B030D-6E8A-4147-A177-3AD203B41FA5}">
                      <a16:colId xmlns:a16="http://schemas.microsoft.com/office/drawing/2014/main" val="36713525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Player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Platform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Play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Purpose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550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Adolescents</a:t>
                      </a: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PC/Console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Discovery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Education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357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Parties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Mobile</a:t>
                      </a: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Expression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Entertainment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728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Professionals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Tabletop (Board/Card)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Competition</a:t>
                      </a: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Training</a:t>
                      </a:r>
                    </a:p>
                  </a:txBody>
                  <a:tcP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7353885"/>
                  </a:ext>
                </a:extLst>
              </a:tr>
            </a:tbl>
          </a:graphicData>
        </a:graphic>
      </p:graphicFrame>
      <p:sp>
        <p:nvSpPr>
          <p:cNvPr id="5" name="Arrow: Right 4">
            <a:extLst>
              <a:ext uri="{FF2B5EF4-FFF2-40B4-BE49-F238E27FC236}">
                <a16:creationId xmlns:a16="http://schemas.microsoft.com/office/drawing/2014/main" id="{B22D4688-B53E-850E-DBCB-C1B8250F2D81}"/>
              </a:ext>
            </a:extLst>
          </p:cNvPr>
          <p:cNvSpPr/>
          <p:nvPr/>
        </p:nvSpPr>
        <p:spPr>
          <a:xfrm rot="2700000">
            <a:off x="-14931" y="4098922"/>
            <a:ext cx="1228725" cy="466725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/>
              <a:t>Criteria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25C886-8CD3-114E-44C0-F901138D5008}"/>
              </a:ext>
            </a:extLst>
          </p:cNvPr>
          <p:cNvSpPr/>
          <p:nvPr/>
        </p:nvSpPr>
        <p:spPr>
          <a:xfrm>
            <a:off x="857060" y="4931717"/>
            <a:ext cx="1676400" cy="161661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FFFF66"/>
                </a:solidFill>
              </a:rPr>
              <a:t>Adolescents</a:t>
            </a:r>
          </a:p>
          <a:p>
            <a:pPr algn="ctr"/>
            <a:r>
              <a:rPr lang="en-GB" b="1" dirty="0">
                <a:solidFill>
                  <a:srgbClr val="FFFF66"/>
                </a:solidFill>
              </a:rPr>
              <a:t>Mobile</a:t>
            </a:r>
          </a:p>
          <a:p>
            <a:pPr algn="ctr"/>
            <a:r>
              <a:rPr lang="en-GB" b="1" dirty="0">
                <a:solidFill>
                  <a:srgbClr val="FFFF66"/>
                </a:solidFill>
              </a:rPr>
              <a:t>Competition</a:t>
            </a:r>
          </a:p>
          <a:p>
            <a:pPr algn="ctr"/>
            <a:r>
              <a:rPr lang="en-GB" b="1" dirty="0">
                <a:solidFill>
                  <a:srgbClr val="FFFF66"/>
                </a:solidFill>
              </a:rPr>
              <a:t>Training</a:t>
            </a:r>
          </a:p>
        </p:txBody>
      </p:sp>
      <p:cxnSp>
        <p:nvCxnSpPr>
          <p:cNvPr id="9" name="Connector: Curved 8">
            <a:extLst>
              <a:ext uri="{FF2B5EF4-FFF2-40B4-BE49-F238E27FC236}">
                <a16:creationId xmlns:a16="http://schemas.microsoft.com/office/drawing/2014/main" id="{142A9941-F52B-5B9F-022A-8B0B7FB417B5}"/>
              </a:ext>
            </a:extLst>
          </p:cNvPr>
          <p:cNvCxnSpPr>
            <a:cxnSpLocks/>
            <a:stCxn id="4" idx="1"/>
            <a:endCxn id="7" idx="0"/>
          </p:cNvCxnSpPr>
          <p:nvPr/>
        </p:nvCxnSpPr>
        <p:spPr>
          <a:xfrm rot="10800000" flipV="1">
            <a:off x="1695260" y="3934231"/>
            <a:ext cx="249428" cy="997485"/>
          </a:xfrm>
          <a:prstGeom prst="curvedConnector2">
            <a:avLst/>
          </a:prstGeom>
          <a:ln w="28575"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2201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596D8-7C62-AA81-89DF-59EE7FCD4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One: Ideation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522F3-6FB5-95FE-2A7E-9EF193549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Example of Morphological Analysis: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07642AC-5AD7-5CFC-691D-3448F6DBC670}"/>
              </a:ext>
            </a:extLst>
          </p:cNvPr>
          <p:cNvGraphicFramePr>
            <a:graphicFrameLocks noGrp="1"/>
          </p:cNvGraphicFramePr>
          <p:nvPr/>
        </p:nvGraphicFramePr>
        <p:xfrm>
          <a:off x="1944688" y="3192552"/>
          <a:ext cx="1014253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5634">
                  <a:extLst>
                    <a:ext uri="{9D8B030D-6E8A-4147-A177-3AD203B41FA5}">
                      <a16:colId xmlns:a16="http://schemas.microsoft.com/office/drawing/2014/main" val="1270884519"/>
                    </a:ext>
                  </a:extLst>
                </a:gridCol>
                <a:gridCol w="2535634">
                  <a:extLst>
                    <a:ext uri="{9D8B030D-6E8A-4147-A177-3AD203B41FA5}">
                      <a16:colId xmlns:a16="http://schemas.microsoft.com/office/drawing/2014/main" val="4270150952"/>
                    </a:ext>
                  </a:extLst>
                </a:gridCol>
                <a:gridCol w="2535634">
                  <a:extLst>
                    <a:ext uri="{9D8B030D-6E8A-4147-A177-3AD203B41FA5}">
                      <a16:colId xmlns:a16="http://schemas.microsoft.com/office/drawing/2014/main" val="3205895166"/>
                    </a:ext>
                  </a:extLst>
                </a:gridCol>
                <a:gridCol w="2535634">
                  <a:extLst>
                    <a:ext uri="{9D8B030D-6E8A-4147-A177-3AD203B41FA5}">
                      <a16:colId xmlns:a16="http://schemas.microsoft.com/office/drawing/2014/main" val="36713525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Player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Platform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Play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Purpose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550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Adolescents</a:t>
                      </a: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PC/Console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Discovery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Education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357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Parties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Mobile</a:t>
                      </a: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Expression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Entertainment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728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Professionals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Tabletop (Board/Card)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Competition</a:t>
                      </a: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Training</a:t>
                      </a:r>
                    </a:p>
                  </a:txBody>
                  <a:tcP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7353885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6925C886-8CD3-114E-44C0-F901138D5008}"/>
              </a:ext>
            </a:extLst>
          </p:cNvPr>
          <p:cNvSpPr/>
          <p:nvPr/>
        </p:nvSpPr>
        <p:spPr>
          <a:xfrm>
            <a:off x="857060" y="4931717"/>
            <a:ext cx="1676400" cy="161661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FFFF66"/>
                </a:solidFill>
              </a:rPr>
              <a:t>Adolescents</a:t>
            </a:r>
          </a:p>
          <a:p>
            <a:pPr algn="ctr"/>
            <a:r>
              <a:rPr lang="en-GB" b="1" dirty="0">
                <a:solidFill>
                  <a:srgbClr val="FFFF66"/>
                </a:solidFill>
              </a:rPr>
              <a:t>Mobile</a:t>
            </a:r>
          </a:p>
          <a:p>
            <a:pPr algn="ctr"/>
            <a:r>
              <a:rPr lang="en-GB" b="1" dirty="0">
                <a:solidFill>
                  <a:srgbClr val="FFFF66"/>
                </a:solidFill>
              </a:rPr>
              <a:t>Competition</a:t>
            </a:r>
          </a:p>
          <a:p>
            <a:pPr algn="ctr"/>
            <a:r>
              <a:rPr lang="en-GB" b="1" dirty="0">
                <a:solidFill>
                  <a:srgbClr val="FFFF66"/>
                </a:solidFill>
              </a:rPr>
              <a:t>Training</a:t>
            </a:r>
          </a:p>
        </p:txBody>
      </p:sp>
      <p:cxnSp>
        <p:nvCxnSpPr>
          <p:cNvPr id="9" name="Connector: Curved 8">
            <a:extLst>
              <a:ext uri="{FF2B5EF4-FFF2-40B4-BE49-F238E27FC236}">
                <a16:creationId xmlns:a16="http://schemas.microsoft.com/office/drawing/2014/main" id="{142A9941-F52B-5B9F-022A-8B0B7FB417B5}"/>
              </a:ext>
            </a:extLst>
          </p:cNvPr>
          <p:cNvCxnSpPr>
            <a:cxnSpLocks/>
            <a:stCxn id="4" idx="1"/>
            <a:endCxn id="7" idx="0"/>
          </p:cNvCxnSpPr>
          <p:nvPr/>
        </p:nvCxnSpPr>
        <p:spPr>
          <a:xfrm rot="10800000" flipV="1">
            <a:off x="1695260" y="3934231"/>
            <a:ext cx="249428" cy="997485"/>
          </a:xfrm>
          <a:prstGeom prst="curvedConnector2">
            <a:avLst/>
          </a:prstGeom>
          <a:ln w="28575"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Arrow: Right 5">
            <a:extLst>
              <a:ext uri="{FF2B5EF4-FFF2-40B4-BE49-F238E27FC236}">
                <a16:creationId xmlns:a16="http://schemas.microsoft.com/office/drawing/2014/main" id="{D5E2C82B-C16E-6A03-034E-212B0E1A0D9E}"/>
              </a:ext>
            </a:extLst>
          </p:cNvPr>
          <p:cNvSpPr/>
          <p:nvPr/>
        </p:nvSpPr>
        <p:spPr>
          <a:xfrm>
            <a:off x="2686050" y="5544230"/>
            <a:ext cx="1381125" cy="391593"/>
          </a:xfrm>
          <a:prstGeom prst="rightArrow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Folded Corner 7">
            <a:extLst>
              <a:ext uri="{FF2B5EF4-FFF2-40B4-BE49-F238E27FC236}">
                <a16:creationId xmlns:a16="http://schemas.microsoft.com/office/drawing/2014/main" id="{907516BB-4585-171D-832A-064F8246A388}"/>
              </a:ext>
            </a:extLst>
          </p:cNvPr>
          <p:cNvSpPr/>
          <p:nvPr/>
        </p:nvSpPr>
        <p:spPr>
          <a:xfrm rot="458579">
            <a:off x="4249038" y="4998287"/>
            <a:ext cx="1809560" cy="1616616"/>
          </a:xfrm>
          <a:prstGeom prst="foldedCorner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1400" dirty="0"/>
              <a:t>A detection game where you find fact from “fake news” and post scores to an online leaderboard.</a:t>
            </a:r>
          </a:p>
        </p:txBody>
      </p:sp>
      <p:sp>
        <p:nvSpPr>
          <p:cNvPr id="10" name="Rectangle: Folded Corner 9">
            <a:extLst>
              <a:ext uri="{FF2B5EF4-FFF2-40B4-BE49-F238E27FC236}">
                <a16:creationId xmlns:a16="http://schemas.microsoft.com/office/drawing/2014/main" id="{77932179-8AF8-C165-83D2-792384BD8B2A}"/>
              </a:ext>
            </a:extLst>
          </p:cNvPr>
          <p:cNvSpPr/>
          <p:nvPr/>
        </p:nvSpPr>
        <p:spPr>
          <a:xfrm rot="21298737">
            <a:off x="6111174" y="4998288"/>
            <a:ext cx="1809560" cy="1616616"/>
          </a:xfrm>
          <a:prstGeom prst="foldedCorner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1400" dirty="0"/>
              <a:t>Compete against your self-set fitness goals with in-built advice on diet, nutrition, and exercise techniques.</a:t>
            </a:r>
          </a:p>
        </p:txBody>
      </p:sp>
      <p:sp>
        <p:nvSpPr>
          <p:cNvPr id="11" name="Rectangle: Folded Corner 10">
            <a:extLst>
              <a:ext uri="{FF2B5EF4-FFF2-40B4-BE49-F238E27FC236}">
                <a16:creationId xmlns:a16="http://schemas.microsoft.com/office/drawing/2014/main" id="{F97A3E4A-87B0-A4AE-D80F-7F43BF5A1D74}"/>
              </a:ext>
            </a:extLst>
          </p:cNvPr>
          <p:cNvSpPr/>
          <p:nvPr/>
        </p:nvSpPr>
        <p:spPr>
          <a:xfrm rot="381109">
            <a:off x="7905093" y="5067415"/>
            <a:ext cx="1809560" cy="1616616"/>
          </a:xfrm>
          <a:prstGeom prst="foldedCorner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1400" dirty="0"/>
              <a:t>A daily, single logic question on a unique topic with “streaks” for getting the most consecutive answers correct.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99307F1-5252-4CA2-A830-CC8CC8680F4A}"/>
              </a:ext>
            </a:extLst>
          </p:cNvPr>
          <p:cNvSpPr/>
          <p:nvPr/>
        </p:nvSpPr>
        <p:spPr>
          <a:xfrm>
            <a:off x="2772283" y="5448301"/>
            <a:ext cx="1058987" cy="58345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dirty="0"/>
              <a:t>(5 mins)</a:t>
            </a:r>
          </a:p>
        </p:txBody>
      </p:sp>
    </p:spTree>
    <p:extLst>
      <p:ext uri="{BB962C8B-B14F-4D97-AF65-F5344CB8AC3E}">
        <p14:creationId xmlns:p14="http://schemas.microsoft.com/office/powerpoint/2010/main" val="39608158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596D8-7C62-AA81-89DF-59EE7FCD4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One: Ideation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522F3-6FB5-95FE-2A7E-9EF193549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Example of Morphological Analysis: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07642AC-5AD7-5CFC-691D-3448F6DBC6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022954"/>
              </p:ext>
            </p:extLst>
          </p:nvPr>
        </p:nvGraphicFramePr>
        <p:xfrm>
          <a:off x="1944688" y="3192552"/>
          <a:ext cx="1014253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5634">
                  <a:extLst>
                    <a:ext uri="{9D8B030D-6E8A-4147-A177-3AD203B41FA5}">
                      <a16:colId xmlns:a16="http://schemas.microsoft.com/office/drawing/2014/main" val="1270884519"/>
                    </a:ext>
                  </a:extLst>
                </a:gridCol>
                <a:gridCol w="2535634">
                  <a:extLst>
                    <a:ext uri="{9D8B030D-6E8A-4147-A177-3AD203B41FA5}">
                      <a16:colId xmlns:a16="http://schemas.microsoft.com/office/drawing/2014/main" val="4270150952"/>
                    </a:ext>
                  </a:extLst>
                </a:gridCol>
                <a:gridCol w="2535634">
                  <a:extLst>
                    <a:ext uri="{9D8B030D-6E8A-4147-A177-3AD203B41FA5}">
                      <a16:colId xmlns:a16="http://schemas.microsoft.com/office/drawing/2014/main" val="3205895166"/>
                    </a:ext>
                  </a:extLst>
                </a:gridCol>
                <a:gridCol w="2535634">
                  <a:extLst>
                    <a:ext uri="{9D8B030D-6E8A-4147-A177-3AD203B41FA5}">
                      <a16:colId xmlns:a16="http://schemas.microsoft.com/office/drawing/2014/main" val="36713525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Player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Platform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Play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Purpose</a:t>
                      </a: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550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Adolescents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PC/Console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Discovery</a:t>
                      </a: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Education</a:t>
                      </a:r>
                    </a:p>
                  </a:txBody>
                  <a:tcP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357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Parties</a:t>
                      </a: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Mobile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Expression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Entertainment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728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Professionals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Tabletop (Board/Card)</a:t>
                      </a:r>
                    </a:p>
                  </a:txBody>
                  <a:tcP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Competition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Training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7353885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6925C886-8CD3-114E-44C0-F901138D5008}"/>
              </a:ext>
            </a:extLst>
          </p:cNvPr>
          <p:cNvSpPr/>
          <p:nvPr/>
        </p:nvSpPr>
        <p:spPr>
          <a:xfrm>
            <a:off x="857060" y="4931717"/>
            <a:ext cx="1676400" cy="161661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FFFF66"/>
                </a:solidFill>
              </a:rPr>
              <a:t>Parties</a:t>
            </a:r>
          </a:p>
          <a:p>
            <a:pPr algn="ctr"/>
            <a:r>
              <a:rPr lang="en-GB" b="1" dirty="0">
                <a:solidFill>
                  <a:srgbClr val="FFFF66"/>
                </a:solidFill>
              </a:rPr>
              <a:t>Tabletop</a:t>
            </a:r>
          </a:p>
          <a:p>
            <a:pPr algn="ctr"/>
            <a:r>
              <a:rPr lang="en-GB" b="1" dirty="0">
                <a:solidFill>
                  <a:srgbClr val="FFFF66"/>
                </a:solidFill>
              </a:rPr>
              <a:t>Discovery</a:t>
            </a:r>
          </a:p>
          <a:p>
            <a:pPr algn="ctr"/>
            <a:r>
              <a:rPr lang="en-GB" b="1" dirty="0">
                <a:solidFill>
                  <a:srgbClr val="FFFF66"/>
                </a:solidFill>
              </a:rPr>
              <a:t>Education</a:t>
            </a:r>
          </a:p>
        </p:txBody>
      </p:sp>
      <p:cxnSp>
        <p:nvCxnSpPr>
          <p:cNvPr id="9" name="Connector: Curved 8">
            <a:extLst>
              <a:ext uri="{FF2B5EF4-FFF2-40B4-BE49-F238E27FC236}">
                <a16:creationId xmlns:a16="http://schemas.microsoft.com/office/drawing/2014/main" id="{142A9941-F52B-5B9F-022A-8B0B7FB417B5}"/>
              </a:ext>
            </a:extLst>
          </p:cNvPr>
          <p:cNvCxnSpPr>
            <a:cxnSpLocks/>
            <a:stCxn id="4" idx="1"/>
            <a:endCxn id="7" idx="0"/>
          </p:cNvCxnSpPr>
          <p:nvPr/>
        </p:nvCxnSpPr>
        <p:spPr>
          <a:xfrm rot="10800000" flipV="1">
            <a:off x="1695260" y="3934231"/>
            <a:ext cx="249428" cy="997485"/>
          </a:xfrm>
          <a:prstGeom prst="curvedConnector2">
            <a:avLst/>
          </a:prstGeom>
          <a:ln w="28575"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Arrow: Right 5">
            <a:extLst>
              <a:ext uri="{FF2B5EF4-FFF2-40B4-BE49-F238E27FC236}">
                <a16:creationId xmlns:a16="http://schemas.microsoft.com/office/drawing/2014/main" id="{D5E2C82B-C16E-6A03-034E-212B0E1A0D9E}"/>
              </a:ext>
            </a:extLst>
          </p:cNvPr>
          <p:cNvSpPr/>
          <p:nvPr/>
        </p:nvSpPr>
        <p:spPr>
          <a:xfrm>
            <a:off x="2686050" y="5544230"/>
            <a:ext cx="1381125" cy="391593"/>
          </a:xfrm>
          <a:prstGeom prst="rightArrow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Folded Corner 7">
            <a:extLst>
              <a:ext uri="{FF2B5EF4-FFF2-40B4-BE49-F238E27FC236}">
                <a16:creationId xmlns:a16="http://schemas.microsoft.com/office/drawing/2014/main" id="{907516BB-4585-171D-832A-064F8246A388}"/>
              </a:ext>
            </a:extLst>
          </p:cNvPr>
          <p:cNvSpPr/>
          <p:nvPr/>
        </p:nvSpPr>
        <p:spPr>
          <a:xfrm rot="458579">
            <a:off x="9995259" y="4835813"/>
            <a:ext cx="1150750" cy="1028052"/>
          </a:xfrm>
          <a:prstGeom prst="foldedCorner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800" dirty="0"/>
              <a:t>A detection game where you find fact from “fake news” and post scores to an online leaderboard.</a:t>
            </a:r>
          </a:p>
        </p:txBody>
      </p:sp>
      <p:sp>
        <p:nvSpPr>
          <p:cNvPr id="10" name="Rectangle: Folded Corner 9">
            <a:extLst>
              <a:ext uri="{FF2B5EF4-FFF2-40B4-BE49-F238E27FC236}">
                <a16:creationId xmlns:a16="http://schemas.microsoft.com/office/drawing/2014/main" id="{77932179-8AF8-C165-83D2-792384BD8B2A}"/>
              </a:ext>
            </a:extLst>
          </p:cNvPr>
          <p:cNvSpPr/>
          <p:nvPr/>
        </p:nvSpPr>
        <p:spPr>
          <a:xfrm rot="21298737">
            <a:off x="9841436" y="5725871"/>
            <a:ext cx="1150750" cy="1028052"/>
          </a:xfrm>
          <a:prstGeom prst="foldedCorner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800" dirty="0"/>
              <a:t>Compete against your self-set fitness goals with in-built advice on diet, nutrition, and exercise techniques.</a:t>
            </a:r>
          </a:p>
        </p:txBody>
      </p:sp>
      <p:sp>
        <p:nvSpPr>
          <p:cNvPr id="11" name="Rectangle: Folded Corner 10">
            <a:extLst>
              <a:ext uri="{FF2B5EF4-FFF2-40B4-BE49-F238E27FC236}">
                <a16:creationId xmlns:a16="http://schemas.microsoft.com/office/drawing/2014/main" id="{F97A3E4A-87B0-A4AE-D80F-7F43BF5A1D74}"/>
              </a:ext>
            </a:extLst>
          </p:cNvPr>
          <p:cNvSpPr/>
          <p:nvPr/>
        </p:nvSpPr>
        <p:spPr>
          <a:xfrm rot="381109">
            <a:off x="10883137" y="5629695"/>
            <a:ext cx="1150750" cy="1028052"/>
          </a:xfrm>
          <a:prstGeom prst="foldedCorner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800" dirty="0"/>
              <a:t>A daily, single logic question on a unique topic with “streaks” for getting the most consecutive answers correct.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99307F1-5252-4CA2-A830-CC8CC8680F4A}"/>
              </a:ext>
            </a:extLst>
          </p:cNvPr>
          <p:cNvSpPr/>
          <p:nvPr/>
        </p:nvSpPr>
        <p:spPr>
          <a:xfrm>
            <a:off x="2772283" y="5448301"/>
            <a:ext cx="1058987" cy="58345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dirty="0"/>
              <a:t>(5 mins)</a:t>
            </a:r>
          </a:p>
        </p:txBody>
      </p:sp>
      <p:sp>
        <p:nvSpPr>
          <p:cNvPr id="13" name="Rectangle: Folded Corner 12">
            <a:extLst>
              <a:ext uri="{FF2B5EF4-FFF2-40B4-BE49-F238E27FC236}">
                <a16:creationId xmlns:a16="http://schemas.microsoft.com/office/drawing/2014/main" id="{6E25E54C-733A-14F5-C027-80781709C9A5}"/>
              </a:ext>
            </a:extLst>
          </p:cNvPr>
          <p:cNvSpPr/>
          <p:nvPr/>
        </p:nvSpPr>
        <p:spPr>
          <a:xfrm rot="21282138">
            <a:off x="4174971" y="4931718"/>
            <a:ext cx="1809560" cy="1616616"/>
          </a:xfrm>
          <a:prstGeom prst="foldedCorner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1400" dirty="0"/>
              <a:t>Teams draw cards of historical events and have to place these within the correct decade.</a:t>
            </a:r>
          </a:p>
        </p:txBody>
      </p:sp>
      <p:sp>
        <p:nvSpPr>
          <p:cNvPr id="14" name="Rectangle: Folded Corner 13">
            <a:extLst>
              <a:ext uri="{FF2B5EF4-FFF2-40B4-BE49-F238E27FC236}">
                <a16:creationId xmlns:a16="http://schemas.microsoft.com/office/drawing/2014/main" id="{D3977E55-FD86-A688-15BD-15C299A13D98}"/>
              </a:ext>
            </a:extLst>
          </p:cNvPr>
          <p:cNvSpPr/>
          <p:nvPr/>
        </p:nvSpPr>
        <p:spPr>
          <a:xfrm rot="259669">
            <a:off x="5925099" y="4998289"/>
            <a:ext cx="1809560" cy="1616616"/>
          </a:xfrm>
          <a:prstGeom prst="foldedCorner">
            <a:avLst/>
          </a:prstGeom>
          <a:solidFill>
            <a:srgbClr val="800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1400" dirty="0"/>
              <a:t>Players compete in a last-player-standing game of placing capital cities in the correct place on a map.</a:t>
            </a:r>
          </a:p>
        </p:txBody>
      </p:sp>
      <p:sp>
        <p:nvSpPr>
          <p:cNvPr id="15" name="Rectangle: Folded Corner 14">
            <a:extLst>
              <a:ext uri="{FF2B5EF4-FFF2-40B4-BE49-F238E27FC236}">
                <a16:creationId xmlns:a16="http://schemas.microsoft.com/office/drawing/2014/main" id="{0679BAB9-5155-929D-F57E-91B5690DDA9B}"/>
              </a:ext>
            </a:extLst>
          </p:cNvPr>
          <p:cNvSpPr/>
          <p:nvPr/>
        </p:nvSpPr>
        <p:spPr>
          <a:xfrm rot="21236812">
            <a:off x="7766663" y="4906745"/>
            <a:ext cx="1809560" cy="1616616"/>
          </a:xfrm>
          <a:prstGeom prst="foldedCorner">
            <a:avLst/>
          </a:prstGeom>
          <a:solidFill>
            <a:srgbClr val="808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1400" dirty="0"/>
              <a:t>Players work together to piece together evidence from a crime scene and solve the mystery.</a:t>
            </a:r>
          </a:p>
        </p:txBody>
      </p:sp>
    </p:spTree>
    <p:extLst>
      <p:ext uri="{BB962C8B-B14F-4D97-AF65-F5344CB8AC3E}">
        <p14:creationId xmlns:p14="http://schemas.microsoft.com/office/powerpoint/2010/main" val="84832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Folded Corner 24">
            <a:extLst>
              <a:ext uri="{FF2B5EF4-FFF2-40B4-BE49-F238E27FC236}">
                <a16:creationId xmlns:a16="http://schemas.microsoft.com/office/drawing/2014/main" id="{526AF936-D3B6-F000-249B-D03311C7664E}"/>
              </a:ext>
            </a:extLst>
          </p:cNvPr>
          <p:cNvSpPr/>
          <p:nvPr/>
        </p:nvSpPr>
        <p:spPr>
          <a:xfrm rot="21165743">
            <a:off x="6950666" y="3433889"/>
            <a:ext cx="1047462" cy="1047462"/>
          </a:xfrm>
          <a:prstGeom prst="foldedCorner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: Folded Corner 20">
            <a:extLst>
              <a:ext uri="{FF2B5EF4-FFF2-40B4-BE49-F238E27FC236}">
                <a16:creationId xmlns:a16="http://schemas.microsoft.com/office/drawing/2014/main" id="{A955C6DC-9DBF-A670-531E-17E595E06B67}"/>
              </a:ext>
            </a:extLst>
          </p:cNvPr>
          <p:cNvSpPr/>
          <p:nvPr/>
        </p:nvSpPr>
        <p:spPr>
          <a:xfrm rot="285792">
            <a:off x="3656059" y="3536203"/>
            <a:ext cx="1047462" cy="1047462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: Folded Corner 28">
            <a:extLst>
              <a:ext uri="{FF2B5EF4-FFF2-40B4-BE49-F238E27FC236}">
                <a16:creationId xmlns:a16="http://schemas.microsoft.com/office/drawing/2014/main" id="{A6D8ED6C-03C1-0949-F7E9-A51AC9FB9532}"/>
              </a:ext>
            </a:extLst>
          </p:cNvPr>
          <p:cNvSpPr/>
          <p:nvPr/>
        </p:nvSpPr>
        <p:spPr>
          <a:xfrm rot="622719">
            <a:off x="6758519" y="4204335"/>
            <a:ext cx="1047462" cy="1047462"/>
          </a:xfrm>
          <a:prstGeom prst="foldedCorner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Folded Corner 4">
            <a:extLst>
              <a:ext uri="{FF2B5EF4-FFF2-40B4-BE49-F238E27FC236}">
                <a16:creationId xmlns:a16="http://schemas.microsoft.com/office/drawing/2014/main" id="{0BBFB80C-DDB3-2748-BD69-B38628D58B83}"/>
              </a:ext>
            </a:extLst>
          </p:cNvPr>
          <p:cNvSpPr/>
          <p:nvPr/>
        </p:nvSpPr>
        <p:spPr>
          <a:xfrm rot="21240227">
            <a:off x="4656300" y="3294615"/>
            <a:ext cx="1047462" cy="1047462"/>
          </a:xfrm>
          <a:prstGeom prst="foldedCorner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: Folded Corner 15">
            <a:extLst>
              <a:ext uri="{FF2B5EF4-FFF2-40B4-BE49-F238E27FC236}">
                <a16:creationId xmlns:a16="http://schemas.microsoft.com/office/drawing/2014/main" id="{0ECDE47D-82D3-0FDE-19B8-18270F736AFF}"/>
              </a:ext>
            </a:extLst>
          </p:cNvPr>
          <p:cNvSpPr/>
          <p:nvPr/>
        </p:nvSpPr>
        <p:spPr>
          <a:xfrm rot="21240227">
            <a:off x="3561985" y="3809845"/>
            <a:ext cx="1047462" cy="1047462"/>
          </a:xfrm>
          <a:prstGeom prst="foldedCorner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: Folded Corner 16">
            <a:extLst>
              <a:ext uri="{FF2B5EF4-FFF2-40B4-BE49-F238E27FC236}">
                <a16:creationId xmlns:a16="http://schemas.microsoft.com/office/drawing/2014/main" id="{C270B39C-B4CC-8216-C79A-E855F5A46FA9}"/>
              </a:ext>
            </a:extLst>
          </p:cNvPr>
          <p:cNvSpPr/>
          <p:nvPr/>
        </p:nvSpPr>
        <p:spPr>
          <a:xfrm rot="21240227">
            <a:off x="6684743" y="3529466"/>
            <a:ext cx="1047462" cy="1047462"/>
          </a:xfrm>
          <a:prstGeom prst="foldedCorner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: Folded Corner 17">
            <a:extLst>
              <a:ext uri="{FF2B5EF4-FFF2-40B4-BE49-F238E27FC236}">
                <a16:creationId xmlns:a16="http://schemas.microsoft.com/office/drawing/2014/main" id="{046BD258-5230-F1C1-0435-CE1AA5C292AD}"/>
              </a:ext>
            </a:extLst>
          </p:cNvPr>
          <p:cNvSpPr/>
          <p:nvPr/>
        </p:nvSpPr>
        <p:spPr>
          <a:xfrm rot="21240227">
            <a:off x="5485963" y="4708531"/>
            <a:ext cx="1047462" cy="1047462"/>
          </a:xfrm>
          <a:prstGeom prst="foldedCorner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: Folded Corner 18">
            <a:extLst>
              <a:ext uri="{FF2B5EF4-FFF2-40B4-BE49-F238E27FC236}">
                <a16:creationId xmlns:a16="http://schemas.microsoft.com/office/drawing/2014/main" id="{B03BAC07-ACE5-52F0-AD8A-7BEBB9860915}"/>
              </a:ext>
            </a:extLst>
          </p:cNvPr>
          <p:cNvSpPr/>
          <p:nvPr/>
        </p:nvSpPr>
        <p:spPr>
          <a:xfrm rot="285792">
            <a:off x="6020506" y="3401194"/>
            <a:ext cx="1047462" cy="1047462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: Folded Corner 19">
            <a:extLst>
              <a:ext uri="{FF2B5EF4-FFF2-40B4-BE49-F238E27FC236}">
                <a16:creationId xmlns:a16="http://schemas.microsoft.com/office/drawing/2014/main" id="{2E2AEADB-AAA0-3D05-C4CD-E0AE8C1F9217}"/>
              </a:ext>
            </a:extLst>
          </p:cNvPr>
          <p:cNvSpPr/>
          <p:nvPr/>
        </p:nvSpPr>
        <p:spPr>
          <a:xfrm rot="285792">
            <a:off x="6534722" y="4410980"/>
            <a:ext cx="1047462" cy="1047462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: Folded Corner 21">
            <a:extLst>
              <a:ext uri="{FF2B5EF4-FFF2-40B4-BE49-F238E27FC236}">
                <a16:creationId xmlns:a16="http://schemas.microsoft.com/office/drawing/2014/main" id="{EF62990F-4F78-86AC-5936-526406BFEF87}"/>
              </a:ext>
            </a:extLst>
          </p:cNvPr>
          <p:cNvSpPr/>
          <p:nvPr/>
        </p:nvSpPr>
        <p:spPr>
          <a:xfrm rot="285792">
            <a:off x="4646136" y="4797877"/>
            <a:ext cx="1047462" cy="1047462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: Folded Corner 22">
            <a:extLst>
              <a:ext uri="{FF2B5EF4-FFF2-40B4-BE49-F238E27FC236}">
                <a16:creationId xmlns:a16="http://schemas.microsoft.com/office/drawing/2014/main" id="{25B75F74-34C6-04C4-CB22-A5879577E298}"/>
              </a:ext>
            </a:extLst>
          </p:cNvPr>
          <p:cNvSpPr/>
          <p:nvPr/>
        </p:nvSpPr>
        <p:spPr>
          <a:xfrm rot="21165743">
            <a:off x="5125693" y="3479136"/>
            <a:ext cx="1047462" cy="1047462"/>
          </a:xfrm>
          <a:prstGeom prst="foldedCorner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: Folded Corner 23">
            <a:extLst>
              <a:ext uri="{FF2B5EF4-FFF2-40B4-BE49-F238E27FC236}">
                <a16:creationId xmlns:a16="http://schemas.microsoft.com/office/drawing/2014/main" id="{9CFFDA90-226F-3F0A-D14C-09F1A0E085F9}"/>
              </a:ext>
            </a:extLst>
          </p:cNvPr>
          <p:cNvSpPr/>
          <p:nvPr/>
        </p:nvSpPr>
        <p:spPr>
          <a:xfrm rot="21165743">
            <a:off x="6237326" y="4764202"/>
            <a:ext cx="1047462" cy="1047462"/>
          </a:xfrm>
          <a:prstGeom prst="foldedCorner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: Folded Corner 25">
            <a:extLst>
              <a:ext uri="{FF2B5EF4-FFF2-40B4-BE49-F238E27FC236}">
                <a16:creationId xmlns:a16="http://schemas.microsoft.com/office/drawing/2014/main" id="{575D6671-55AB-8A26-FDEB-5AE72282219F}"/>
              </a:ext>
            </a:extLst>
          </p:cNvPr>
          <p:cNvSpPr/>
          <p:nvPr/>
        </p:nvSpPr>
        <p:spPr>
          <a:xfrm rot="21165743">
            <a:off x="4092912" y="4623290"/>
            <a:ext cx="1047462" cy="1047462"/>
          </a:xfrm>
          <a:prstGeom prst="foldedCorner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51BC1713-1712-0905-C801-A1237FFC661B}"/>
              </a:ext>
            </a:extLst>
          </p:cNvPr>
          <p:cNvSpPr/>
          <p:nvPr/>
        </p:nvSpPr>
        <p:spPr>
          <a:xfrm rot="622719">
            <a:off x="4141439" y="3433687"/>
            <a:ext cx="1047462" cy="1047462"/>
          </a:xfrm>
          <a:prstGeom prst="foldedCorner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D60D0792-58DF-9E7B-A851-C314FB550954}"/>
              </a:ext>
            </a:extLst>
          </p:cNvPr>
          <p:cNvSpPr/>
          <p:nvPr/>
        </p:nvSpPr>
        <p:spPr>
          <a:xfrm rot="622719">
            <a:off x="3465060" y="4862067"/>
            <a:ext cx="1047462" cy="1047462"/>
          </a:xfrm>
          <a:prstGeom prst="foldedCorner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: Folded Corner 29">
            <a:extLst>
              <a:ext uri="{FF2B5EF4-FFF2-40B4-BE49-F238E27FC236}">
                <a16:creationId xmlns:a16="http://schemas.microsoft.com/office/drawing/2014/main" id="{A8245264-33AF-DB0F-88A3-4C0AD64C2575}"/>
              </a:ext>
            </a:extLst>
          </p:cNvPr>
          <p:cNvSpPr/>
          <p:nvPr/>
        </p:nvSpPr>
        <p:spPr>
          <a:xfrm rot="622719">
            <a:off x="6002212" y="4887469"/>
            <a:ext cx="1047462" cy="1047462"/>
          </a:xfrm>
          <a:prstGeom prst="foldedCorner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: Folded Corner 14">
            <a:extLst>
              <a:ext uri="{FF2B5EF4-FFF2-40B4-BE49-F238E27FC236}">
                <a16:creationId xmlns:a16="http://schemas.microsoft.com/office/drawing/2014/main" id="{0679BAB9-5155-929D-F57E-91B5690DDA9B}"/>
              </a:ext>
            </a:extLst>
          </p:cNvPr>
          <p:cNvSpPr/>
          <p:nvPr/>
        </p:nvSpPr>
        <p:spPr>
          <a:xfrm rot="21236812">
            <a:off x="6192000" y="4515756"/>
            <a:ext cx="1125833" cy="1005791"/>
          </a:xfrm>
          <a:prstGeom prst="foldedCorner">
            <a:avLst/>
          </a:prstGeom>
          <a:solidFill>
            <a:srgbClr val="808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800" dirty="0"/>
              <a:t>Players work together to piece together evidence from a crime scene and solve the mystery.</a:t>
            </a:r>
          </a:p>
        </p:txBody>
      </p:sp>
      <p:sp>
        <p:nvSpPr>
          <p:cNvPr id="13" name="Rectangle: Folded Corner 12">
            <a:extLst>
              <a:ext uri="{FF2B5EF4-FFF2-40B4-BE49-F238E27FC236}">
                <a16:creationId xmlns:a16="http://schemas.microsoft.com/office/drawing/2014/main" id="{6E25E54C-733A-14F5-C027-80781709C9A5}"/>
              </a:ext>
            </a:extLst>
          </p:cNvPr>
          <p:cNvSpPr/>
          <p:nvPr/>
        </p:nvSpPr>
        <p:spPr>
          <a:xfrm rot="21282138">
            <a:off x="5335054" y="3592287"/>
            <a:ext cx="1125833" cy="1005791"/>
          </a:xfrm>
          <a:prstGeom prst="foldedCorner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800" dirty="0"/>
              <a:t>Teams draw cards of historical events and have to place these within the correct decade.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F596D8-7C62-AA81-89DF-59EE7FCD4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One: Ideation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522F3-6FB5-95FE-2A7E-9EF193549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Example of Morphological Analysis:</a:t>
            </a:r>
          </a:p>
        </p:txBody>
      </p:sp>
      <p:sp>
        <p:nvSpPr>
          <p:cNvPr id="8" name="Rectangle: Folded Corner 7">
            <a:extLst>
              <a:ext uri="{FF2B5EF4-FFF2-40B4-BE49-F238E27FC236}">
                <a16:creationId xmlns:a16="http://schemas.microsoft.com/office/drawing/2014/main" id="{907516BB-4585-171D-832A-064F8246A388}"/>
              </a:ext>
            </a:extLst>
          </p:cNvPr>
          <p:cNvSpPr/>
          <p:nvPr/>
        </p:nvSpPr>
        <p:spPr>
          <a:xfrm rot="458579">
            <a:off x="4175119" y="3581156"/>
            <a:ext cx="1150750" cy="1028052"/>
          </a:xfrm>
          <a:prstGeom prst="foldedCorner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800" dirty="0"/>
              <a:t>A detection game where you find fact from “fake news” and post scores to an online leaderboard.</a:t>
            </a:r>
          </a:p>
        </p:txBody>
      </p:sp>
      <p:sp>
        <p:nvSpPr>
          <p:cNvPr id="10" name="Rectangle: Folded Corner 9">
            <a:extLst>
              <a:ext uri="{FF2B5EF4-FFF2-40B4-BE49-F238E27FC236}">
                <a16:creationId xmlns:a16="http://schemas.microsoft.com/office/drawing/2014/main" id="{77932179-8AF8-C165-83D2-792384BD8B2A}"/>
              </a:ext>
            </a:extLst>
          </p:cNvPr>
          <p:cNvSpPr/>
          <p:nvPr/>
        </p:nvSpPr>
        <p:spPr>
          <a:xfrm rot="21298737">
            <a:off x="4021296" y="4471214"/>
            <a:ext cx="1150750" cy="1028052"/>
          </a:xfrm>
          <a:prstGeom prst="foldedCorner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800" dirty="0"/>
              <a:t>Compete against your self-set fitness goals with in-built advice on diet, nutrition, and exercise techniques.</a:t>
            </a:r>
          </a:p>
        </p:txBody>
      </p:sp>
      <p:sp>
        <p:nvSpPr>
          <p:cNvPr id="11" name="Rectangle: Folded Corner 10">
            <a:extLst>
              <a:ext uri="{FF2B5EF4-FFF2-40B4-BE49-F238E27FC236}">
                <a16:creationId xmlns:a16="http://schemas.microsoft.com/office/drawing/2014/main" id="{F97A3E4A-87B0-A4AE-D80F-7F43BF5A1D74}"/>
              </a:ext>
            </a:extLst>
          </p:cNvPr>
          <p:cNvSpPr/>
          <p:nvPr/>
        </p:nvSpPr>
        <p:spPr>
          <a:xfrm rot="381109">
            <a:off x="5062997" y="4375038"/>
            <a:ext cx="1150750" cy="1028052"/>
          </a:xfrm>
          <a:prstGeom prst="foldedCorner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800" dirty="0"/>
              <a:t>A daily, single logic question on a unique topic with “streaks” for getting the most consecutive answers correct.</a:t>
            </a:r>
          </a:p>
        </p:txBody>
      </p:sp>
      <p:sp>
        <p:nvSpPr>
          <p:cNvPr id="14" name="Rectangle: Folded Corner 13">
            <a:extLst>
              <a:ext uri="{FF2B5EF4-FFF2-40B4-BE49-F238E27FC236}">
                <a16:creationId xmlns:a16="http://schemas.microsoft.com/office/drawing/2014/main" id="{D3977E55-FD86-A688-15BD-15C299A13D98}"/>
              </a:ext>
            </a:extLst>
          </p:cNvPr>
          <p:cNvSpPr/>
          <p:nvPr/>
        </p:nvSpPr>
        <p:spPr>
          <a:xfrm rot="259669">
            <a:off x="6379626" y="3592287"/>
            <a:ext cx="1125833" cy="1005791"/>
          </a:xfrm>
          <a:prstGeom prst="foldedCorner">
            <a:avLst/>
          </a:prstGeom>
          <a:solidFill>
            <a:srgbClr val="800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800" dirty="0"/>
              <a:t>Players compete in a last-player-standing game of placing capital cities in the correct place on a map.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847C61C-F20E-4D73-8CFD-7A3EB8EF14FD}"/>
              </a:ext>
            </a:extLst>
          </p:cNvPr>
          <p:cNvSpPr txBox="1"/>
          <p:nvPr/>
        </p:nvSpPr>
        <p:spPr>
          <a:xfrm>
            <a:off x="7979230" y="4998442"/>
            <a:ext cx="3498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(</a:t>
            </a:r>
            <a:r>
              <a:rPr lang="en-GB" i="1" dirty="0"/>
              <a:t>repeat again and again and again to build a “bank” of ideas to work with!)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49726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E76DC66-356C-468E-250C-1649DC6FA7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1893421"/>
              </p:ext>
            </p:extLst>
          </p:nvPr>
        </p:nvGraphicFramePr>
        <p:xfrm>
          <a:off x="809625" y="128990"/>
          <a:ext cx="10572749" cy="66000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4275">
                  <a:extLst>
                    <a:ext uri="{9D8B030D-6E8A-4147-A177-3AD203B41FA5}">
                      <a16:colId xmlns:a16="http://schemas.microsoft.com/office/drawing/2014/main" val="2035106606"/>
                    </a:ext>
                  </a:extLst>
                </a:gridCol>
                <a:gridCol w="2496459">
                  <a:extLst>
                    <a:ext uri="{9D8B030D-6E8A-4147-A177-3AD203B41FA5}">
                      <a16:colId xmlns:a16="http://schemas.microsoft.com/office/drawing/2014/main" val="928100765"/>
                    </a:ext>
                  </a:extLst>
                </a:gridCol>
                <a:gridCol w="2494005">
                  <a:extLst>
                    <a:ext uri="{9D8B030D-6E8A-4147-A177-3AD203B41FA5}">
                      <a16:colId xmlns:a16="http://schemas.microsoft.com/office/drawing/2014/main" val="4127520320"/>
                    </a:ext>
                  </a:extLst>
                </a:gridCol>
                <a:gridCol w="2494005">
                  <a:extLst>
                    <a:ext uri="{9D8B030D-6E8A-4147-A177-3AD203B41FA5}">
                      <a16:colId xmlns:a16="http://schemas.microsoft.com/office/drawing/2014/main" val="1442652982"/>
                    </a:ext>
                  </a:extLst>
                </a:gridCol>
                <a:gridCol w="2494005">
                  <a:extLst>
                    <a:ext uri="{9D8B030D-6E8A-4147-A177-3AD203B41FA5}">
                      <a16:colId xmlns:a16="http://schemas.microsoft.com/office/drawing/2014/main" val="1147670639"/>
                    </a:ext>
                  </a:extLst>
                </a:gridCol>
              </a:tblGrid>
              <a:tr h="498575">
                <a:tc>
                  <a:txBody>
                    <a:bodyPr/>
                    <a:lstStyle/>
                    <a:p>
                      <a:pPr algn="ctr"/>
                      <a:endParaRPr lang="en-GB" sz="2300" b="1" dirty="0"/>
                    </a:p>
                  </a:txBody>
                  <a:tcPr marL="118342" marR="118342" marT="59171" marB="59171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b="1" dirty="0">
                          <a:solidFill>
                            <a:schemeClr val="bg1"/>
                          </a:solidFill>
                        </a:rPr>
                        <a:t>Players</a:t>
                      </a:r>
                    </a:p>
                  </a:txBody>
                  <a:tcPr marL="118342" marR="118342" marT="59171" marB="5917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Platforms</a:t>
                      </a:r>
                    </a:p>
                  </a:txBody>
                  <a:tcPr marL="118342" marR="118342" marT="59171" marB="5917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Play</a:t>
                      </a:r>
                    </a:p>
                  </a:txBody>
                  <a:tcPr marL="118342" marR="118342" marT="59171" marB="59171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b="1" dirty="0"/>
                        <a:t>Purpose</a:t>
                      </a:r>
                    </a:p>
                  </a:txBody>
                  <a:tcPr marL="118342" marR="118342" marT="59171" marB="59171">
                    <a:solidFill>
                      <a:srgbClr val="FF5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1354111"/>
                  </a:ext>
                </a:extLst>
              </a:tr>
              <a:tr h="1016908">
                <a:tc>
                  <a:txBody>
                    <a:bodyPr/>
                    <a:lstStyle/>
                    <a:p>
                      <a:pPr algn="r"/>
                      <a:r>
                        <a:rPr lang="en-GB" sz="2300" b="1" dirty="0"/>
                        <a:t>1</a:t>
                      </a:r>
                    </a:p>
                  </a:txBody>
                  <a:tcPr marL="118342" marR="118342" marT="59171" marB="59171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118342" marR="118342" marT="59171" marB="591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118342" marR="118342" marT="59171" marB="591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118342" marR="118342" marT="59171" marB="59171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118342" marR="118342" marT="59171" marB="59171" anchor="ctr"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481297"/>
                  </a:ext>
                </a:extLst>
              </a:tr>
              <a:tr h="1016908">
                <a:tc>
                  <a:txBody>
                    <a:bodyPr/>
                    <a:lstStyle/>
                    <a:p>
                      <a:pPr algn="r"/>
                      <a:r>
                        <a:rPr lang="en-GB" sz="2300" b="1" dirty="0"/>
                        <a:t>2</a:t>
                      </a:r>
                    </a:p>
                  </a:txBody>
                  <a:tcPr marL="118342" marR="118342" marT="59171" marB="59171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118342" marR="118342" marT="59171" marB="591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118342" marR="118342" marT="59171" marB="591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118342" marR="118342" marT="59171" marB="59171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118342" marR="118342" marT="59171" marB="59171" anchor="ctr"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6540809"/>
                  </a:ext>
                </a:extLst>
              </a:tr>
              <a:tr h="1016908">
                <a:tc>
                  <a:txBody>
                    <a:bodyPr/>
                    <a:lstStyle/>
                    <a:p>
                      <a:pPr algn="r"/>
                      <a:r>
                        <a:rPr lang="en-GB" sz="2300" b="1" dirty="0"/>
                        <a:t>3</a:t>
                      </a:r>
                    </a:p>
                  </a:txBody>
                  <a:tcPr marL="118342" marR="118342" marT="59171" marB="59171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118342" marR="118342" marT="59171" marB="591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118342" marR="118342" marT="59171" marB="591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118342" marR="118342" marT="59171" marB="59171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118342" marR="118342" marT="59171" marB="59171" anchor="ctr"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261226"/>
                  </a:ext>
                </a:extLst>
              </a:tr>
              <a:tr h="1016908">
                <a:tc>
                  <a:txBody>
                    <a:bodyPr/>
                    <a:lstStyle/>
                    <a:p>
                      <a:pPr algn="r"/>
                      <a:r>
                        <a:rPr lang="en-GB" sz="2300" b="1" dirty="0"/>
                        <a:t>4</a:t>
                      </a:r>
                    </a:p>
                  </a:txBody>
                  <a:tcPr marL="118342" marR="118342" marT="59171" marB="59171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118342" marR="118342" marT="59171" marB="591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118342" marR="118342" marT="59171" marB="591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118342" marR="118342" marT="59171" marB="59171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118342" marR="118342" marT="59171" marB="59171" anchor="ctr"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4023589"/>
                  </a:ext>
                </a:extLst>
              </a:tr>
              <a:tr h="1016908">
                <a:tc>
                  <a:txBody>
                    <a:bodyPr/>
                    <a:lstStyle/>
                    <a:p>
                      <a:pPr algn="r"/>
                      <a:r>
                        <a:rPr lang="en-GB" sz="2300" b="1" dirty="0"/>
                        <a:t>5</a:t>
                      </a:r>
                    </a:p>
                  </a:txBody>
                  <a:tcPr marL="118342" marR="118342" marT="59171" marB="59171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118342" marR="118342" marT="59171" marB="591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118342" marR="118342" marT="59171" marB="591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118342" marR="118342" marT="59171" marB="59171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118342" marR="118342" marT="59171" marB="59171" anchor="ctr"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198212"/>
                  </a:ext>
                </a:extLst>
              </a:tr>
              <a:tr h="1016908">
                <a:tc>
                  <a:txBody>
                    <a:bodyPr/>
                    <a:lstStyle/>
                    <a:p>
                      <a:pPr algn="r"/>
                      <a:r>
                        <a:rPr lang="en-GB" sz="2300" b="1" dirty="0"/>
                        <a:t>6</a:t>
                      </a:r>
                    </a:p>
                  </a:txBody>
                  <a:tcPr marL="118342" marR="118342" marT="59171" marB="59171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dirty="0"/>
                    </a:p>
                  </a:txBody>
                  <a:tcPr marL="118342" marR="118342" marT="59171" marB="591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118342" marR="118342" marT="59171" marB="591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118342" marR="118342" marT="59171" marB="59171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 marL="118342" marR="118342" marT="59171" marB="59171" anchor="ctr"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5531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5572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B0140-39E7-306F-CDA3-651C439C6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0F9280-DE01-F2E2-3D09-B775BC1133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10:00 – What is “Game Design”</a:t>
            </a:r>
          </a:p>
          <a:p>
            <a:r>
              <a:rPr lang="en-GB" dirty="0"/>
              <a:t>10:15 – Task One: Ideation</a:t>
            </a:r>
          </a:p>
          <a:p>
            <a:r>
              <a:rPr lang="en-GB" dirty="0"/>
              <a:t>11:00 – </a:t>
            </a:r>
            <a:r>
              <a:rPr lang="en-GB" i="1" dirty="0"/>
              <a:t>Break</a:t>
            </a:r>
          </a:p>
          <a:p>
            <a:r>
              <a:rPr lang="en-GB" dirty="0"/>
              <a:t>11:10 – Task Two: Creation</a:t>
            </a:r>
          </a:p>
          <a:p>
            <a:r>
              <a:rPr lang="en-GB" dirty="0"/>
              <a:t>12:00 – </a:t>
            </a:r>
            <a:r>
              <a:rPr lang="en-GB" i="1" dirty="0"/>
              <a:t>Break</a:t>
            </a:r>
          </a:p>
          <a:p>
            <a:r>
              <a:rPr lang="en-GB" dirty="0"/>
              <a:t>12:10 – Task Three: Testing</a:t>
            </a:r>
          </a:p>
          <a:p>
            <a:r>
              <a:rPr lang="en-GB" dirty="0"/>
              <a:t>12:45 – Takeaways</a:t>
            </a:r>
          </a:p>
          <a:p>
            <a:r>
              <a:rPr lang="en-GB" dirty="0"/>
              <a:t>13:00 – Close </a:t>
            </a:r>
          </a:p>
        </p:txBody>
      </p:sp>
    </p:spTree>
    <p:extLst>
      <p:ext uri="{BB962C8B-B14F-4D97-AF65-F5344CB8AC3E}">
        <p14:creationId xmlns:p14="http://schemas.microsoft.com/office/powerpoint/2010/main" val="2656976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E76DC66-356C-468E-250C-1649DC6FA7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2236364"/>
              </p:ext>
            </p:extLst>
          </p:nvPr>
        </p:nvGraphicFramePr>
        <p:xfrm>
          <a:off x="809625" y="128990"/>
          <a:ext cx="10572749" cy="66000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4275">
                  <a:extLst>
                    <a:ext uri="{9D8B030D-6E8A-4147-A177-3AD203B41FA5}">
                      <a16:colId xmlns:a16="http://schemas.microsoft.com/office/drawing/2014/main" val="2035106606"/>
                    </a:ext>
                  </a:extLst>
                </a:gridCol>
                <a:gridCol w="2496459">
                  <a:extLst>
                    <a:ext uri="{9D8B030D-6E8A-4147-A177-3AD203B41FA5}">
                      <a16:colId xmlns:a16="http://schemas.microsoft.com/office/drawing/2014/main" val="928100765"/>
                    </a:ext>
                  </a:extLst>
                </a:gridCol>
                <a:gridCol w="2494005">
                  <a:extLst>
                    <a:ext uri="{9D8B030D-6E8A-4147-A177-3AD203B41FA5}">
                      <a16:colId xmlns:a16="http://schemas.microsoft.com/office/drawing/2014/main" val="4127520320"/>
                    </a:ext>
                  </a:extLst>
                </a:gridCol>
                <a:gridCol w="2494005">
                  <a:extLst>
                    <a:ext uri="{9D8B030D-6E8A-4147-A177-3AD203B41FA5}">
                      <a16:colId xmlns:a16="http://schemas.microsoft.com/office/drawing/2014/main" val="1442652982"/>
                    </a:ext>
                  </a:extLst>
                </a:gridCol>
                <a:gridCol w="2494005">
                  <a:extLst>
                    <a:ext uri="{9D8B030D-6E8A-4147-A177-3AD203B41FA5}">
                      <a16:colId xmlns:a16="http://schemas.microsoft.com/office/drawing/2014/main" val="1147670639"/>
                    </a:ext>
                  </a:extLst>
                </a:gridCol>
              </a:tblGrid>
              <a:tr h="498575">
                <a:tc>
                  <a:txBody>
                    <a:bodyPr/>
                    <a:lstStyle/>
                    <a:p>
                      <a:pPr algn="ctr"/>
                      <a:endParaRPr lang="en-GB" sz="2300" b="1" dirty="0"/>
                    </a:p>
                  </a:txBody>
                  <a:tcPr marL="118342" marR="118342" marT="59171" marB="59171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b="1" dirty="0">
                          <a:solidFill>
                            <a:schemeClr val="bg1"/>
                          </a:solidFill>
                        </a:rPr>
                        <a:t>Players</a:t>
                      </a:r>
                    </a:p>
                  </a:txBody>
                  <a:tcPr marL="118342" marR="118342" marT="59171" marB="5917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Platforms</a:t>
                      </a:r>
                    </a:p>
                  </a:txBody>
                  <a:tcPr marL="118342" marR="118342" marT="59171" marB="5917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Play</a:t>
                      </a:r>
                    </a:p>
                  </a:txBody>
                  <a:tcPr marL="118342" marR="118342" marT="59171" marB="59171"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b="1" dirty="0"/>
                        <a:t>Purpose</a:t>
                      </a:r>
                    </a:p>
                  </a:txBody>
                  <a:tcPr marL="118342" marR="118342" marT="59171" marB="59171">
                    <a:solidFill>
                      <a:srgbClr val="FF5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1354111"/>
                  </a:ext>
                </a:extLst>
              </a:tr>
              <a:tr h="1016908">
                <a:tc>
                  <a:txBody>
                    <a:bodyPr/>
                    <a:lstStyle/>
                    <a:p>
                      <a:pPr algn="r"/>
                      <a:r>
                        <a:rPr lang="en-GB" sz="2300" b="1" dirty="0"/>
                        <a:t>1</a:t>
                      </a:r>
                    </a:p>
                  </a:txBody>
                  <a:tcPr marL="118342" marR="118342" marT="59171" marB="59171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Teenagers (13-17)</a:t>
                      </a:r>
                    </a:p>
                  </a:txBody>
                  <a:tcPr marL="118342" marR="118342" marT="59171" marB="591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Escape Room</a:t>
                      </a:r>
                    </a:p>
                  </a:txBody>
                  <a:tcPr marL="118342" marR="118342" marT="59171" marB="591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Competition</a:t>
                      </a:r>
                    </a:p>
                  </a:txBody>
                  <a:tcPr marL="118342" marR="118342" marT="59171" marB="59171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Training / Skill Development</a:t>
                      </a:r>
                    </a:p>
                  </a:txBody>
                  <a:tcPr marL="118342" marR="118342" marT="59171" marB="59171" anchor="ctr"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481297"/>
                  </a:ext>
                </a:extLst>
              </a:tr>
              <a:tr h="1016908">
                <a:tc>
                  <a:txBody>
                    <a:bodyPr/>
                    <a:lstStyle/>
                    <a:p>
                      <a:pPr algn="r"/>
                      <a:r>
                        <a:rPr lang="en-GB" sz="2300" b="1" dirty="0"/>
                        <a:t>2</a:t>
                      </a:r>
                    </a:p>
                  </a:txBody>
                  <a:tcPr marL="118342" marR="118342" marT="59171" marB="59171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First-time Gamer</a:t>
                      </a:r>
                    </a:p>
                  </a:txBody>
                  <a:tcPr marL="118342" marR="118342" marT="59171" marB="591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Tabletop (Board/Card)</a:t>
                      </a:r>
                    </a:p>
                  </a:txBody>
                  <a:tcPr marL="118342" marR="118342" marT="59171" marB="591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Simulation</a:t>
                      </a:r>
                    </a:p>
                  </a:txBody>
                  <a:tcPr marL="118342" marR="118342" marT="59171" marB="59171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Health / Wellness</a:t>
                      </a:r>
                    </a:p>
                  </a:txBody>
                  <a:tcPr marL="118342" marR="118342" marT="59171" marB="59171" anchor="ctr"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6540809"/>
                  </a:ext>
                </a:extLst>
              </a:tr>
              <a:tr h="1016908">
                <a:tc>
                  <a:txBody>
                    <a:bodyPr/>
                    <a:lstStyle/>
                    <a:p>
                      <a:pPr algn="r"/>
                      <a:r>
                        <a:rPr lang="en-GB" sz="2300" b="1" dirty="0"/>
                        <a:t>3</a:t>
                      </a:r>
                    </a:p>
                  </a:txBody>
                  <a:tcPr marL="118342" marR="118342" marT="59171" marB="59171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Couples</a:t>
                      </a:r>
                    </a:p>
                  </a:txBody>
                  <a:tcPr marL="118342" marR="118342" marT="59171" marB="591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Mobile/Handheld</a:t>
                      </a:r>
                    </a:p>
                  </a:txBody>
                  <a:tcPr marL="118342" marR="118342" marT="59171" marB="591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Collaboration</a:t>
                      </a:r>
                    </a:p>
                  </a:txBody>
                  <a:tcPr marL="118342" marR="118342" marT="59171" marB="59171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Public Information / Awareness</a:t>
                      </a:r>
                    </a:p>
                  </a:txBody>
                  <a:tcPr marL="118342" marR="118342" marT="59171" marB="59171" anchor="ctr"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261226"/>
                  </a:ext>
                </a:extLst>
              </a:tr>
              <a:tr h="1016908">
                <a:tc>
                  <a:txBody>
                    <a:bodyPr/>
                    <a:lstStyle/>
                    <a:p>
                      <a:pPr algn="r"/>
                      <a:r>
                        <a:rPr lang="en-GB" sz="2300" b="1" dirty="0"/>
                        <a:t>4</a:t>
                      </a:r>
                    </a:p>
                  </a:txBody>
                  <a:tcPr marL="118342" marR="118342" marT="59171" marB="59171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“Boomer” Generation (60+)</a:t>
                      </a:r>
                    </a:p>
                  </a:txBody>
                  <a:tcPr marL="118342" marR="118342" marT="59171" marB="591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Virtual Reality (VR)</a:t>
                      </a:r>
                    </a:p>
                  </a:txBody>
                  <a:tcPr marL="118342" marR="118342" marT="59171" marB="591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Expression / Creativity</a:t>
                      </a:r>
                    </a:p>
                  </a:txBody>
                  <a:tcPr marL="118342" marR="118342" marT="59171" marB="59171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Education / Learning</a:t>
                      </a:r>
                    </a:p>
                  </a:txBody>
                  <a:tcPr marL="118342" marR="118342" marT="59171" marB="59171" anchor="ctr"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4023589"/>
                  </a:ext>
                </a:extLst>
              </a:tr>
              <a:tr h="1016908">
                <a:tc>
                  <a:txBody>
                    <a:bodyPr/>
                    <a:lstStyle/>
                    <a:p>
                      <a:pPr algn="r"/>
                      <a:r>
                        <a:rPr lang="en-GB" sz="2300" b="1" dirty="0"/>
                        <a:t>5</a:t>
                      </a:r>
                    </a:p>
                  </a:txBody>
                  <a:tcPr marL="118342" marR="118342" marT="59171" marB="59171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Impaired (Cognitive, Physical, etc.)</a:t>
                      </a:r>
                    </a:p>
                  </a:txBody>
                  <a:tcPr marL="118342" marR="118342" marT="59171" marB="591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PC/Console</a:t>
                      </a:r>
                    </a:p>
                  </a:txBody>
                  <a:tcPr marL="118342" marR="118342" marT="59171" marB="591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Challenge</a:t>
                      </a:r>
                    </a:p>
                  </a:txBody>
                  <a:tcPr marL="118342" marR="118342" marT="59171" marB="59171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Entertainment</a:t>
                      </a:r>
                    </a:p>
                  </a:txBody>
                  <a:tcPr marL="118342" marR="118342" marT="59171" marB="59171" anchor="ctr"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198212"/>
                  </a:ext>
                </a:extLst>
              </a:tr>
              <a:tr h="1016908">
                <a:tc>
                  <a:txBody>
                    <a:bodyPr/>
                    <a:lstStyle/>
                    <a:p>
                      <a:pPr algn="r"/>
                      <a:r>
                        <a:rPr lang="en-GB" sz="2300" b="1" dirty="0"/>
                        <a:t>6</a:t>
                      </a:r>
                    </a:p>
                  </a:txBody>
                  <a:tcPr marL="118342" marR="118342" marT="59171" marB="59171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Children (3-12) / Families</a:t>
                      </a:r>
                    </a:p>
                  </a:txBody>
                  <a:tcPr marL="118342" marR="118342" marT="59171" marB="591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Arcade</a:t>
                      </a:r>
                    </a:p>
                  </a:txBody>
                  <a:tcPr marL="118342" marR="118342" marT="59171" marB="5917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Luck-based</a:t>
                      </a:r>
                    </a:p>
                  </a:txBody>
                  <a:tcPr marL="118342" marR="118342" marT="59171" marB="59171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Brand Advertisement</a:t>
                      </a:r>
                    </a:p>
                  </a:txBody>
                  <a:tcPr marL="118342" marR="118342" marT="59171" marB="59171" anchor="ctr"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5531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4708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D73D2-8A7B-E49A-F87C-D82A6DCF0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Break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29D787-72A5-AE5B-6F22-16F03082CD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0414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FE8B8-2E0F-C136-AEBB-D98493BC6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Two: Creation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3BB6403-DA95-BC28-77D3-4E9F1C6D8D37}"/>
              </a:ext>
            </a:extLst>
          </p:cNvPr>
          <p:cNvGrpSpPr/>
          <p:nvPr/>
        </p:nvGrpSpPr>
        <p:grpSpPr>
          <a:xfrm>
            <a:off x="3597243" y="2543423"/>
            <a:ext cx="4997514" cy="3807242"/>
            <a:chOff x="4255128" y="3038870"/>
            <a:chExt cx="3218205" cy="2451716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4887461-0EE4-7DD9-5019-2002CBDBEFDC}"/>
                </a:ext>
              </a:extLst>
            </p:cNvPr>
            <p:cNvSpPr/>
            <p:nvPr/>
          </p:nvSpPr>
          <p:spPr>
            <a:xfrm>
              <a:off x="5305331" y="3038870"/>
              <a:ext cx="1117800" cy="459952"/>
            </a:xfrm>
            <a:prstGeom prst="roundRect">
              <a:avLst/>
            </a:prstGeom>
            <a:solidFill>
              <a:schemeClr val="bg2"/>
            </a:solidFill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bg2">
                      <a:lumMod val="10000"/>
                    </a:schemeClr>
                  </a:solidFill>
                </a:rPr>
                <a:t>IDEATE</a:t>
              </a: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80E42CD4-0737-1E02-D459-92810404D813}"/>
                </a:ext>
              </a:extLst>
            </p:cNvPr>
            <p:cNvSpPr/>
            <p:nvPr/>
          </p:nvSpPr>
          <p:spPr>
            <a:xfrm>
              <a:off x="6355533" y="4034752"/>
              <a:ext cx="1117800" cy="459952"/>
            </a:xfrm>
            <a:prstGeom prst="roundRect">
              <a:avLst/>
            </a:prstGeom>
            <a:solidFill>
              <a:schemeClr val="bg2"/>
            </a:solidFill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bg2">
                      <a:lumMod val="10000"/>
                    </a:schemeClr>
                  </a:solidFill>
                </a:rPr>
                <a:t>CREATE</a:t>
              </a: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8B3C2E8-48C5-6796-75D5-EF68A67084F4}"/>
                </a:ext>
              </a:extLst>
            </p:cNvPr>
            <p:cNvSpPr/>
            <p:nvPr/>
          </p:nvSpPr>
          <p:spPr>
            <a:xfrm>
              <a:off x="5305331" y="5030634"/>
              <a:ext cx="1117800" cy="459952"/>
            </a:xfrm>
            <a:prstGeom prst="roundRect">
              <a:avLst/>
            </a:prstGeom>
            <a:solidFill>
              <a:schemeClr val="bg2"/>
            </a:solidFill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bg2">
                      <a:lumMod val="10000"/>
                    </a:schemeClr>
                  </a:solidFill>
                </a:rPr>
                <a:t>TEST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5850AB2-993A-DEDD-4D17-83C24F333515}"/>
                </a:ext>
              </a:extLst>
            </p:cNvPr>
            <p:cNvSpPr/>
            <p:nvPr/>
          </p:nvSpPr>
          <p:spPr>
            <a:xfrm>
              <a:off x="4255128" y="4034752"/>
              <a:ext cx="1117800" cy="459952"/>
            </a:xfrm>
            <a:prstGeom prst="roundRect">
              <a:avLst/>
            </a:prstGeom>
            <a:solidFill>
              <a:schemeClr val="bg2"/>
            </a:solidFill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bg2">
                      <a:lumMod val="10000"/>
                    </a:schemeClr>
                  </a:solidFill>
                </a:rPr>
                <a:t>EVALUATE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E3741AB4-493B-B787-9D7B-B889900DA3B0}"/>
                </a:ext>
              </a:extLst>
            </p:cNvPr>
            <p:cNvCxnSpPr>
              <a:stCxn id="3" idx="3"/>
              <a:endCxn id="4" idx="0"/>
            </p:cNvCxnSpPr>
            <p:nvPr/>
          </p:nvCxnSpPr>
          <p:spPr>
            <a:xfrm>
              <a:off x="6423131" y="3268846"/>
              <a:ext cx="491302" cy="76590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DFA9FAD1-84F2-04CC-62CC-3F9F6A8C3D3B}"/>
                </a:ext>
              </a:extLst>
            </p:cNvPr>
            <p:cNvCxnSpPr>
              <a:stCxn id="4" idx="2"/>
              <a:endCxn id="5" idx="3"/>
            </p:cNvCxnSpPr>
            <p:nvPr/>
          </p:nvCxnSpPr>
          <p:spPr>
            <a:xfrm flipH="1">
              <a:off x="6423131" y="4494704"/>
              <a:ext cx="491302" cy="76590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DE92B694-3F74-34F2-CDED-FCAFC79F6095}"/>
                </a:ext>
              </a:extLst>
            </p:cNvPr>
            <p:cNvCxnSpPr>
              <a:stCxn id="5" idx="1"/>
              <a:endCxn id="6" idx="2"/>
            </p:cNvCxnSpPr>
            <p:nvPr/>
          </p:nvCxnSpPr>
          <p:spPr>
            <a:xfrm flipH="1" flipV="1">
              <a:off x="4814028" y="4494704"/>
              <a:ext cx="491303" cy="76590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2AB70098-7D96-F488-4058-010B3208B8D3}"/>
                </a:ext>
              </a:extLst>
            </p:cNvPr>
            <p:cNvCxnSpPr>
              <a:stCxn id="6" idx="0"/>
              <a:endCxn id="3" idx="1"/>
            </p:cNvCxnSpPr>
            <p:nvPr/>
          </p:nvCxnSpPr>
          <p:spPr>
            <a:xfrm flipV="1">
              <a:off x="4814028" y="3268846"/>
              <a:ext cx="491303" cy="76590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EBBAAB9A-CA37-4E3D-205F-F007E1B2B3B0}"/>
                </a:ext>
              </a:extLst>
            </p:cNvPr>
            <p:cNvCxnSpPr>
              <a:stCxn id="6" idx="3"/>
              <a:endCxn id="4" idx="1"/>
            </p:cNvCxnSpPr>
            <p:nvPr/>
          </p:nvCxnSpPr>
          <p:spPr>
            <a:xfrm>
              <a:off x="5372928" y="4264728"/>
              <a:ext cx="982605" cy="0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Callout: Left Arrow 12">
            <a:extLst>
              <a:ext uri="{FF2B5EF4-FFF2-40B4-BE49-F238E27FC236}">
                <a16:creationId xmlns:a16="http://schemas.microsoft.com/office/drawing/2014/main" id="{D48CCF16-7710-A89D-3F25-A3BC4B8853E6}"/>
              </a:ext>
            </a:extLst>
          </p:cNvPr>
          <p:cNvSpPr/>
          <p:nvPr/>
        </p:nvSpPr>
        <p:spPr>
          <a:xfrm>
            <a:off x="8699730" y="3887093"/>
            <a:ext cx="3413808" cy="1119901"/>
          </a:xfrm>
          <a:prstGeom prst="leftArrowCallout">
            <a:avLst/>
          </a:prstGeom>
          <a:solidFill>
            <a:schemeClr val="bg2">
              <a:lumMod val="1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solidFill>
                  <a:schemeClr val="bg1"/>
                </a:solidFill>
              </a:rPr>
              <a:t>Developing a concept or prototype of an idea that can be played</a:t>
            </a:r>
          </a:p>
        </p:txBody>
      </p:sp>
    </p:spTree>
    <p:extLst>
      <p:ext uri="{BB962C8B-B14F-4D97-AF65-F5344CB8AC3E}">
        <p14:creationId xmlns:p14="http://schemas.microsoft.com/office/powerpoint/2010/main" val="39437919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596D8-7C62-AA81-89DF-59EE7FCD4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Two: Creation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522F3-6FB5-95FE-2A7E-9EF193549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/>
              <a:t>Now that we have a list of ideas, we are going to select one and make a </a:t>
            </a:r>
            <a:r>
              <a:rPr lang="en-GB" b="1" dirty="0"/>
              <a:t>paper prototype</a:t>
            </a:r>
            <a:r>
              <a:rPr lang="en-GB" dirty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 paper prototype is a rough version of your game which can be played using paper (no code, visuals, sounds, or computers simulating the rules!)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Paper prototypes are quick and inexpensive ways to test if the core idea of your game works as intended before spending time with its development – it’s much easier to change something in your game </a:t>
            </a:r>
            <a:r>
              <a:rPr lang="en-GB" i="1" dirty="0"/>
              <a:t>at this stage</a:t>
            </a:r>
            <a:r>
              <a:rPr lang="en-GB" dirty="0"/>
              <a:t> than after years of development!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Anything in a game can be turned into a paper prototype…</a:t>
            </a:r>
          </a:p>
        </p:txBody>
      </p:sp>
    </p:spTree>
    <p:extLst>
      <p:ext uri="{BB962C8B-B14F-4D97-AF65-F5344CB8AC3E}">
        <p14:creationId xmlns:p14="http://schemas.microsoft.com/office/powerpoint/2010/main" val="30719152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596D8-7C62-AA81-89DF-59EE7FCD4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Two: Creation</a:t>
            </a:r>
          </a:p>
        </p:txBody>
      </p:sp>
      <p:pic>
        <p:nvPicPr>
          <p:cNvPr id="6" name="Online Media 5" title="(NES):Super Mario Bros.- First Level">
            <a:hlinkClick r:id="" action="ppaction://media"/>
            <a:extLst>
              <a:ext uri="{FF2B5EF4-FFF2-40B4-BE49-F238E27FC236}">
                <a16:creationId xmlns:a16="http://schemas.microsoft.com/office/drawing/2014/main" id="{EBC493F0-8407-993E-431A-7043E46D075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68381" y="3077658"/>
            <a:ext cx="4334591" cy="32509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3BBA71-4C8A-51FD-5D10-32CC9F2B8D6F}"/>
              </a:ext>
            </a:extLst>
          </p:cNvPr>
          <p:cNvSpPr txBox="1"/>
          <p:nvPr/>
        </p:nvSpPr>
        <p:spPr>
          <a:xfrm>
            <a:off x="261325" y="2400300"/>
            <a:ext cx="11607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“Platformer” Game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41C49E-A63F-1365-EEB3-A65EC57BE754}"/>
              </a:ext>
            </a:extLst>
          </p:cNvPr>
          <p:cNvSpPr txBox="1"/>
          <p:nvPr/>
        </p:nvSpPr>
        <p:spPr>
          <a:xfrm>
            <a:off x="261325" y="6328601"/>
            <a:ext cx="574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Game (</a:t>
            </a:r>
            <a:r>
              <a:rPr lang="en-GB" i="1" dirty="0">
                <a:hlinkClick r:id="rId5"/>
              </a:rPr>
              <a:t>Super Mario Bros.</a:t>
            </a:r>
            <a:r>
              <a:rPr lang="en-GB" dirty="0"/>
              <a:t>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D969BA-3F7C-2749-A7D4-ECF69793F778}"/>
              </a:ext>
            </a:extLst>
          </p:cNvPr>
          <p:cNvSpPr txBox="1"/>
          <p:nvPr/>
        </p:nvSpPr>
        <p:spPr>
          <a:xfrm>
            <a:off x="6119937" y="6328601"/>
            <a:ext cx="574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Paper Prototype (</a:t>
            </a:r>
            <a:r>
              <a:rPr lang="en-GB" i="1" dirty="0">
                <a:hlinkClick r:id="rId6"/>
              </a:rPr>
              <a:t>Super Mario Bros.</a:t>
            </a:r>
            <a:r>
              <a:rPr lang="en-GB" dirty="0"/>
              <a:t>)</a:t>
            </a:r>
          </a:p>
        </p:txBody>
      </p:sp>
      <p:pic>
        <p:nvPicPr>
          <p:cNvPr id="14" name="Online Media 13" title="Super Mario Bros. 30th Anniversary Special Interview ft. Shigeru Miyamoto &amp; Takashi Tezuka">
            <a:hlinkClick r:id="" action="ppaction://media"/>
            <a:extLst>
              <a:ext uri="{FF2B5EF4-FFF2-40B4-BE49-F238E27FC236}">
                <a16:creationId xmlns:a16="http://schemas.microsoft.com/office/drawing/2014/main" id="{F4BFC21C-9C12-2568-C7E7-175640DD9DDE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7"/>
          <a:stretch>
            <a:fillRect/>
          </a:stretch>
        </p:blipFill>
        <p:spPr>
          <a:xfrm>
            <a:off x="6114773" y="3077658"/>
            <a:ext cx="5753868" cy="3250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6880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F3639-7ACC-FF89-204F-5598E2A78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Two: Creation</a:t>
            </a:r>
          </a:p>
        </p:txBody>
      </p:sp>
      <p:pic>
        <p:nvPicPr>
          <p:cNvPr id="5" name="Online Media 4" title="Runsii - Games Paper Prototype">
            <a:hlinkClick r:id="" action="ppaction://media"/>
            <a:extLst>
              <a:ext uri="{FF2B5EF4-FFF2-40B4-BE49-F238E27FC236}">
                <a16:creationId xmlns:a16="http://schemas.microsoft.com/office/drawing/2014/main" id="{AD67FC94-E49F-0A54-8E13-D868517CFA8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119936" y="3080576"/>
            <a:ext cx="5748704" cy="3248025"/>
          </a:xfrm>
          <a:prstGeom prst="rect">
            <a:avLst/>
          </a:prstGeom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0BAE5D-07BE-F1AF-415B-9C80512655FE}"/>
              </a:ext>
            </a:extLst>
          </p:cNvPr>
          <p:cNvSpPr txBox="1"/>
          <p:nvPr/>
        </p:nvSpPr>
        <p:spPr>
          <a:xfrm>
            <a:off x="6119937" y="6328601"/>
            <a:ext cx="574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Paper Prototype (</a:t>
            </a:r>
            <a:r>
              <a:rPr lang="en-GB" i="1" dirty="0" err="1">
                <a:hlinkClick r:id="rId5"/>
              </a:rPr>
              <a:t>Runsii</a:t>
            </a:r>
            <a:r>
              <a:rPr lang="en-GB" dirty="0"/>
              <a:t>)</a:t>
            </a:r>
          </a:p>
        </p:txBody>
      </p:sp>
      <p:pic>
        <p:nvPicPr>
          <p:cNvPr id="9" name="Online Media 8" title="Subway Surfers (2024) - Gameplay [4K 16x9] No Copyright">
            <a:hlinkClick r:id="" action="ppaction://media"/>
            <a:extLst>
              <a:ext uri="{FF2B5EF4-FFF2-40B4-BE49-F238E27FC236}">
                <a16:creationId xmlns:a16="http://schemas.microsoft.com/office/drawing/2014/main" id="{6AAD8752-0B82-BD9D-4CB0-FB0092AB4CD1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261325" y="3080576"/>
            <a:ext cx="5748704" cy="32480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84E669-2BF7-BAA1-4129-D48E0C4AAD97}"/>
              </a:ext>
            </a:extLst>
          </p:cNvPr>
          <p:cNvSpPr txBox="1"/>
          <p:nvPr/>
        </p:nvSpPr>
        <p:spPr>
          <a:xfrm>
            <a:off x="261325" y="6328601"/>
            <a:ext cx="574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Game (</a:t>
            </a:r>
            <a:r>
              <a:rPr lang="en-GB" i="1" dirty="0">
                <a:hlinkClick r:id="rId7"/>
              </a:rPr>
              <a:t>Subway Surfers</a:t>
            </a:r>
            <a:r>
              <a:rPr lang="en-GB" dirty="0"/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CC1DE3-813B-1FCB-2E79-FBD339B5E0D0}"/>
              </a:ext>
            </a:extLst>
          </p:cNvPr>
          <p:cNvSpPr txBox="1"/>
          <p:nvPr/>
        </p:nvSpPr>
        <p:spPr>
          <a:xfrm>
            <a:off x="261325" y="2400300"/>
            <a:ext cx="11607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“Endless Runner” Game</a:t>
            </a:r>
          </a:p>
        </p:txBody>
      </p:sp>
    </p:spTree>
    <p:extLst>
      <p:ext uri="{BB962C8B-B14F-4D97-AF65-F5344CB8AC3E}">
        <p14:creationId xmlns:p14="http://schemas.microsoft.com/office/powerpoint/2010/main" val="102245231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F3639-7ACC-FF89-204F-5598E2A78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Two: Creation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0BAE5D-07BE-F1AF-415B-9C80512655FE}"/>
              </a:ext>
            </a:extLst>
          </p:cNvPr>
          <p:cNvSpPr txBox="1"/>
          <p:nvPr/>
        </p:nvSpPr>
        <p:spPr>
          <a:xfrm>
            <a:off x="6119937" y="6328601"/>
            <a:ext cx="574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Paper Prototype (</a:t>
            </a:r>
            <a:r>
              <a:rPr lang="en-GB" i="1" dirty="0">
                <a:hlinkClick r:id="rId4"/>
              </a:rPr>
              <a:t>The Secret of the Funfair</a:t>
            </a:r>
            <a:r>
              <a:rPr lang="en-GB" dirty="0"/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84E669-2BF7-BAA1-4129-D48E0C4AAD97}"/>
              </a:ext>
            </a:extLst>
          </p:cNvPr>
          <p:cNvSpPr txBox="1"/>
          <p:nvPr/>
        </p:nvSpPr>
        <p:spPr>
          <a:xfrm>
            <a:off x="261325" y="6328601"/>
            <a:ext cx="574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Game (</a:t>
            </a:r>
            <a:r>
              <a:rPr lang="en-GB" i="1" dirty="0">
                <a:hlinkClick r:id="rId5"/>
              </a:rPr>
              <a:t>Don’t Starve</a:t>
            </a:r>
            <a:r>
              <a:rPr lang="en-GB" dirty="0"/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CC1DE3-813B-1FCB-2E79-FBD339B5E0D0}"/>
              </a:ext>
            </a:extLst>
          </p:cNvPr>
          <p:cNvSpPr txBox="1"/>
          <p:nvPr/>
        </p:nvSpPr>
        <p:spPr>
          <a:xfrm>
            <a:off x="261325" y="2400300"/>
            <a:ext cx="11607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“Adventure” Game</a:t>
            </a:r>
          </a:p>
        </p:txBody>
      </p:sp>
      <p:pic>
        <p:nvPicPr>
          <p:cNvPr id="7" name="Online Media 3" title="Game Paper Prototype - The Secret of the Funfair">
            <a:hlinkClick r:id="" action="ppaction://media"/>
            <a:extLst>
              <a:ext uri="{FF2B5EF4-FFF2-40B4-BE49-F238E27FC236}">
                <a16:creationId xmlns:a16="http://schemas.microsoft.com/office/drawing/2014/main" id="{C42A570E-7DE6-FAB4-E762-BC74C0DA7BE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119935" y="3080576"/>
            <a:ext cx="5748704" cy="3248025"/>
          </a:xfrm>
          <a:prstGeom prst="rect">
            <a:avLst/>
          </a:prstGeom>
        </p:spPr>
      </p:pic>
      <p:pic>
        <p:nvPicPr>
          <p:cNvPr id="12" name="Online Media 7" title="Don't Starve #1 | In the beginning... (No Commentary)">
            <a:hlinkClick r:id="" action="ppaction://media"/>
            <a:extLst>
              <a:ext uri="{FF2B5EF4-FFF2-40B4-BE49-F238E27FC236}">
                <a16:creationId xmlns:a16="http://schemas.microsoft.com/office/drawing/2014/main" id="{DCBC74D0-C125-CB0F-2018-1C2FA63A120C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7"/>
          <a:stretch>
            <a:fillRect/>
          </a:stretch>
        </p:blipFill>
        <p:spPr>
          <a:xfrm>
            <a:off x="261323" y="3080576"/>
            <a:ext cx="5748704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63104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596D8-7C62-AA81-89DF-59EE7FCD4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Two: Creation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522F3-6FB5-95FE-2A7E-9EF193549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/>
              <a:t>Now it is your turn!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Think about a simple scenario in your game (perhaps the first level or scene!) and what this will contain:</a:t>
            </a:r>
          </a:p>
          <a:p>
            <a:r>
              <a:rPr lang="en-GB" b="1" dirty="0"/>
              <a:t>Rules: </a:t>
            </a:r>
            <a:r>
              <a:rPr lang="en-GB" dirty="0"/>
              <a:t>How to play, How to set-up, What is/isn’t allowed, …</a:t>
            </a:r>
            <a:endParaRPr lang="en-GB" b="1" dirty="0"/>
          </a:p>
          <a:p>
            <a:r>
              <a:rPr lang="en-GB" b="1" dirty="0"/>
              <a:t>Characters: </a:t>
            </a:r>
            <a:r>
              <a:rPr lang="en-GB" dirty="0"/>
              <a:t>Player, Enemies, Allies, …</a:t>
            </a:r>
          </a:p>
          <a:p>
            <a:r>
              <a:rPr lang="en-GB" b="1" dirty="0"/>
              <a:t>Backgrounds: </a:t>
            </a:r>
            <a:r>
              <a:rPr lang="en-GB" dirty="0"/>
              <a:t>In-game, Menus, Cut-scenes, …</a:t>
            </a:r>
          </a:p>
          <a:p>
            <a:r>
              <a:rPr lang="en-GB" b="1" dirty="0"/>
              <a:t>Mechanics:</a:t>
            </a:r>
            <a:r>
              <a:rPr lang="en-GB" dirty="0"/>
              <a:t> Running, Jumping, Selecting, …</a:t>
            </a:r>
          </a:p>
          <a:p>
            <a:r>
              <a:rPr lang="en-GB" b="1" dirty="0"/>
              <a:t>Story:</a:t>
            </a:r>
            <a:r>
              <a:rPr lang="en-GB" dirty="0"/>
              <a:t> Narrative, Speech Bubbles, Text Boxes, …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Think about how you might represent your game through paper prototypes as best you can – use the internet for examples or ask for guidance!</a:t>
            </a:r>
          </a:p>
        </p:txBody>
      </p:sp>
    </p:spTree>
    <p:extLst>
      <p:ext uri="{BB962C8B-B14F-4D97-AF65-F5344CB8AC3E}">
        <p14:creationId xmlns:p14="http://schemas.microsoft.com/office/powerpoint/2010/main" val="18654922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D73D2-8A7B-E49A-F87C-D82A6DCF0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Lunch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29D787-72A5-AE5B-6F22-16F03082CD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4605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FE8B8-2E0F-C136-AEBB-D98493BC6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Three: Testing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3BB6403-DA95-BC28-77D3-4E9F1C6D8D37}"/>
              </a:ext>
            </a:extLst>
          </p:cNvPr>
          <p:cNvGrpSpPr/>
          <p:nvPr/>
        </p:nvGrpSpPr>
        <p:grpSpPr>
          <a:xfrm>
            <a:off x="3597243" y="2543423"/>
            <a:ext cx="4997514" cy="3807242"/>
            <a:chOff x="4255128" y="3038870"/>
            <a:chExt cx="3218205" cy="2451716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4887461-0EE4-7DD9-5019-2002CBDBEFDC}"/>
                </a:ext>
              </a:extLst>
            </p:cNvPr>
            <p:cNvSpPr/>
            <p:nvPr/>
          </p:nvSpPr>
          <p:spPr>
            <a:xfrm>
              <a:off x="5305331" y="3038870"/>
              <a:ext cx="1117800" cy="459952"/>
            </a:xfrm>
            <a:prstGeom prst="roundRect">
              <a:avLst/>
            </a:prstGeom>
            <a:solidFill>
              <a:schemeClr val="bg2"/>
            </a:solidFill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bg2">
                      <a:lumMod val="10000"/>
                    </a:schemeClr>
                  </a:solidFill>
                </a:rPr>
                <a:t>IDEATE</a:t>
              </a: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80E42CD4-0737-1E02-D459-92810404D813}"/>
                </a:ext>
              </a:extLst>
            </p:cNvPr>
            <p:cNvSpPr/>
            <p:nvPr/>
          </p:nvSpPr>
          <p:spPr>
            <a:xfrm>
              <a:off x="6355533" y="4034752"/>
              <a:ext cx="1117800" cy="459952"/>
            </a:xfrm>
            <a:prstGeom prst="roundRect">
              <a:avLst/>
            </a:prstGeom>
            <a:solidFill>
              <a:schemeClr val="bg2"/>
            </a:solidFill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bg2">
                      <a:lumMod val="10000"/>
                    </a:schemeClr>
                  </a:solidFill>
                </a:rPr>
                <a:t>CREATE</a:t>
              </a: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8B3C2E8-48C5-6796-75D5-EF68A67084F4}"/>
                </a:ext>
              </a:extLst>
            </p:cNvPr>
            <p:cNvSpPr/>
            <p:nvPr/>
          </p:nvSpPr>
          <p:spPr>
            <a:xfrm>
              <a:off x="5305331" y="5030634"/>
              <a:ext cx="1117800" cy="459952"/>
            </a:xfrm>
            <a:prstGeom prst="roundRect">
              <a:avLst/>
            </a:prstGeom>
            <a:solidFill>
              <a:schemeClr val="bg2"/>
            </a:solidFill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bg2">
                      <a:lumMod val="10000"/>
                    </a:schemeClr>
                  </a:solidFill>
                </a:rPr>
                <a:t>TEST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5850AB2-993A-DEDD-4D17-83C24F333515}"/>
                </a:ext>
              </a:extLst>
            </p:cNvPr>
            <p:cNvSpPr/>
            <p:nvPr/>
          </p:nvSpPr>
          <p:spPr>
            <a:xfrm>
              <a:off x="4255128" y="4034752"/>
              <a:ext cx="1117800" cy="459952"/>
            </a:xfrm>
            <a:prstGeom prst="roundRect">
              <a:avLst/>
            </a:prstGeom>
            <a:solidFill>
              <a:schemeClr val="bg2"/>
            </a:solidFill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bg2">
                      <a:lumMod val="10000"/>
                    </a:schemeClr>
                  </a:solidFill>
                </a:rPr>
                <a:t>EVALUATE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E3741AB4-493B-B787-9D7B-B889900DA3B0}"/>
                </a:ext>
              </a:extLst>
            </p:cNvPr>
            <p:cNvCxnSpPr>
              <a:stCxn id="3" idx="3"/>
              <a:endCxn id="4" idx="0"/>
            </p:cNvCxnSpPr>
            <p:nvPr/>
          </p:nvCxnSpPr>
          <p:spPr>
            <a:xfrm>
              <a:off x="6423131" y="3268846"/>
              <a:ext cx="491302" cy="76590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DFA9FAD1-84F2-04CC-62CC-3F9F6A8C3D3B}"/>
                </a:ext>
              </a:extLst>
            </p:cNvPr>
            <p:cNvCxnSpPr>
              <a:stCxn id="4" idx="2"/>
              <a:endCxn id="5" idx="3"/>
            </p:cNvCxnSpPr>
            <p:nvPr/>
          </p:nvCxnSpPr>
          <p:spPr>
            <a:xfrm flipH="1">
              <a:off x="6423131" y="4494704"/>
              <a:ext cx="491302" cy="76590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DE92B694-3F74-34F2-CDED-FCAFC79F6095}"/>
                </a:ext>
              </a:extLst>
            </p:cNvPr>
            <p:cNvCxnSpPr>
              <a:stCxn id="5" idx="1"/>
              <a:endCxn id="6" idx="2"/>
            </p:cNvCxnSpPr>
            <p:nvPr/>
          </p:nvCxnSpPr>
          <p:spPr>
            <a:xfrm flipH="1" flipV="1">
              <a:off x="4814028" y="4494704"/>
              <a:ext cx="491303" cy="76590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2AB70098-7D96-F488-4058-010B3208B8D3}"/>
                </a:ext>
              </a:extLst>
            </p:cNvPr>
            <p:cNvCxnSpPr>
              <a:stCxn id="6" idx="0"/>
              <a:endCxn id="3" idx="1"/>
            </p:cNvCxnSpPr>
            <p:nvPr/>
          </p:nvCxnSpPr>
          <p:spPr>
            <a:xfrm flipV="1">
              <a:off x="4814028" y="3268846"/>
              <a:ext cx="491303" cy="76590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EBBAAB9A-CA37-4E3D-205F-F007E1B2B3B0}"/>
                </a:ext>
              </a:extLst>
            </p:cNvPr>
            <p:cNvCxnSpPr>
              <a:stCxn id="6" idx="3"/>
              <a:endCxn id="4" idx="1"/>
            </p:cNvCxnSpPr>
            <p:nvPr/>
          </p:nvCxnSpPr>
          <p:spPr>
            <a:xfrm>
              <a:off x="5372928" y="4264728"/>
              <a:ext cx="982605" cy="0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Callout: Left Arrow 12">
            <a:extLst>
              <a:ext uri="{FF2B5EF4-FFF2-40B4-BE49-F238E27FC236}">
                <a16:creationId xmlns:a16="http://schemas.microsoft.com/office/drawing/2014/main" id="{D48CCF16-7710-A89D-3F25-A3BC4B8853E6}"/>
              </a:ext>
            </a:extLst>
          </p:cNvPr>
          <p:cNvSpPr/>
          <p:nvPr/>
        </p:nvSpPr>
        <p:spPr>
          <a:xfrm>
            <a:off x="7151587" y="5433587"/>
            <a:ext cx="3413808" cy="1119901"/>
          </a:xfrm>
          <a:prstGeom prst="leftArrowCallout">
            <a:avLst/>
          </a:prstGeom>
          <a:solidFill>
            <a:schemeClr val="bg2">
              <a:lumMod val="1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solidFill>
                  <a:schemeClr val="bg1"/>
                </a:solidFill>
              </a:rPr>
              <a:t>Testing the idea with others and making notes on what does(</a:t>
            </a:r>
            <a:r>
              <a:rPr lang="en-GB" i="1" dirty="0" err="1">
                <a:solidFill>
                  <a:schemeClr val="bg1"/>
                </a:solidFill>
              </a:rPr>
              <a:t>n’t</a:t>
            </a:r>
            <a:r>
              <a:rPr lang="en-GB" i="1" dirty="0">
                <a:solidFill>
                  <a:schemeClr val="bg1"/>
                </a:solidFill>
              </a:rPr>
              <a:t>) work</a:t>
            </a:r>
          </a:p>
        </p:txBody>
      </p:sp>
    </p:spTree>
    <p:extLst>
      <p:ext uri="{BB962C8B-B14F-4D97-AF65-F5344CB8AC3E}">
        <p14:creationId xmlns:p14="http://schemas.microsoft.com/office/powerpoint/2010/main" val="2880979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9F7E6-02B6-1676-4964-EC5CE602F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But first…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2849D3-2FAF-E4C4-092C-6D694CC214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54108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596D8-7C62-AA81-89DF-59EE7FCD4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Three: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522F3-6FB5-95FE-2A7E-9EF193549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To make our game the best that it can be, we need to test this game with players and capture what they think.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We might want to know what a player:</a:t>
            </a:r>
          </a:p>
          <a:p>
            <a:r>
              <a:rPr lang="en-GB" b="1" dirty="0"/>
              <a:t>Likes or dislikes</a:t>
            </a:r>
            <a:r>
              <a:rPr lang="en-GB" dirty="0"/>
              <a:t> about the game (player preferences)</a:t>
            </a:r>
          </a:p>
          <a:p>
            <a:r>
              <a:rPr lang="en-GB" b="1" dirty="0"/>
              <a:t>Can or cannot do </a:t>
            </a:r>
            <a:r>
              <a:rPr lang="en-GB" dirty="0"/>
              <a:t>within the game (skill/ability versus challenge)</a:t>
            </a:r>
          </a:p>
          <a:p>
            <a:r>
              <a:rPr lang="en-GB" b="1" dirty="0"/>
              <a:t>Notices or misses </a:t>
            </a:r>
            <a:r>
              <a:rPr lang="en-GB" dirty="0"/>
              <a:t>within the game (communication design)</a:t>
            </a:r>
          </a:p>
          <a:p>
            <a:r>
              <a:rPr lang="en-GB" b="1" dirty="0"/>
              <a:t>Recommends or suggests</a:t>
            </a:r>
            <a:r>
              <a:rPr lang="en-GB" dirty="0"/>
              <a:t> to improve the game (ideation)</a:t>
            </a:r>
          </a:p>
        </p:txBody>
      </p:sp>
    </p:spTree>
    <p:extLst>
      <p:ext uri="{BB962C8B-B14F-4D97-AF65-F5344CB8AC3E}">
        <p14:creationId xmlns:p14="http://schemas.microsoft.com/office/powerpoint/2010/main" val="25185823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596D8-7C62-AA81-89DF-59EE7FCD4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Three: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522F3-6FB5-95FE-2A7E-9EF193549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You will move round a play each others’ games, leaving feedback using your Feedback Sheets (at each game).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Fill this out as much as possible – the more detail you provide in your feedback, the more helpful you will be to the developers!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Please be considerate of each others’ games:</a:t>
            </a:r>
          </a:p>
          <a:p>
            <a:r>
              <a:rPr lang="en-GB" b="1" dirty="0"/>
              <a:t>Be encouraging</a:t>
            </a:r>
            <a:r>
              <a:rPr lang="en-GB" dirty="0"/>
              <a:t> (“this is rubbish” is not good feedback!)</a:t>
            </a:r>
          </a:p>
          <a:p>
            <a:r>
              <a:rPr lang="en-GB" b="1" dirty="0"/>
              <a:t>Be gentle</a:t>
            </a:r>
            <a:r>
              <a:rPr lang="en-GB" dirty="0"/>
              <a:t> (try not to break any game pieces!)</a:t>
            </a:r>
          </a:p>
        </p:txBody>
      </p:sp>
    </p:spTree>
    <p:extLst>
      <p:ext uri="{BB962C8B-B14F-4D97-AF65-F5344CB8AC3E}">
        <p14:creationId xmlns:p14="http://schemas.microsoft.com/office/powerpoint/2010/main" val="16418873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FE8B8-2E0F-C136-AEBB-D98493BC6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Takeaways: Next Step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3BB6403-DA95-BC28-77D3-4E9F1C6D8D37}"/>
              </a:ext>
            </a:extLst>
          </p:cNvPr>
          <p:cNvGrpSpPr/>
          <p:nvPr/>
        </p:nvGrpSpPr>
        <p:grpSpPr>
          <a:xfrm>
            <a:off x="3597243" y="2543423"/>
            <a:ext cx="4997514" cy="3807242"/>
            <a:chOff x="4255128" y="3038870"/>
            <a:chExt cx="3218205" cy="2451716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4887461-0EE4-7DD9-5019-2002CBDBEFDC}"/>
                </a:ext>
              </a:extLst>
            </p:cNvPr>
            <p:cNvSpPr/>
            <p:nvPr/>
          </p:nvSpPr>
          <p:spPr>
            <a:xfrm>
              <a:off x="5305331" y="3038870"/>
              <a:ext cx="1117800" cy="459952"/>
            </a:xfrm>
            <a:prstGeom prst="roundRect">
              <a:avLst/>
            </a:prstGeom>
            <a:solidFill>
              <a:schemeClr val="bg2"/>
            </a:solidFill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bg2">
                      <a:lumMod val="10000"/>
                    </a:schemeClr>
                  </a:solidFill>
                </a:rPr>
                <a:t>IDEATE</a:t>
              </a: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80E42CD4-0737-1E02-D459-92810404D813}"/>
                </a:ext>
              </a:extLst>
            </p:cNvPr>
            <p:cNvSpPr/>
            <p:nvPr/>
          </p:nvSpPr>
          <p:spPr>
            <a:xfrm>
              <a:off x="6355533" y="4034752"/>
              <a:ext cx="1117800" cy="459952"/>
            </a:xfrm>
            <a:prstGeom prst="roundRect">
              <a:avLst/>
            </a:prstGeom>
            <a:solidFill>
              <a:schemeClr val="bg2"/>
            </a:solidFill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bg2">
                      <a:lumMod val="10000"/>
                    </a:schemeClr>
                  </a:solidFill>
                </a:rPr>
                <a:t>CREATE</a:t>
              </a: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8B3C2E8-48C5-6796-75D5-EF68A67084F4}"/>
                </a:ext>
              </a:extLst>
            </p:cNvPr>
            <p:cNvSpPr/>
            <p:nvPr/>
          </p:nvSpPr>
          <p:spPr>
            <a:xfrm>
              <a:off x="5305331" y="5030634"/>
              <a:ext cx="1117800" cy="459952"/>
            </a:xfrm>
            <a:prstGeom prst="roundRect">
              <a:avLst/>
            </a:prstGeom>
            <a:solidFill>
              <a:schemeClr val="bg2"/>
            </a:solidFill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bg2">
                      <a:lumMod val="10000"/>
                    </a:schemeClr>
                  </a:solidFill>
                </a:rPr>
                <a:t>TEST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5850AB2-993A-DEDD-4D17-83C24F333515}"/>
                </a:ext>
              </a:extLst>
            </p:cNvPr>
            <p:cNvSpPr/>
            <p:nvPr/>
          </p:nvSpPr>
          <p:spPr>
            <a:xfrm>
              <a:off x="4255128" y="4034752"/>
              <a:ext cx="1117800" cy="459952"/>
            </a:xfrm>
            <a:prstGeom prst="roundRect">
              <a:avLst/>
            </a:prstGeom>
            <a:solidFill>
              <a:schemeClr val="bg2"/>
            </a:solidFill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bg2">
                      <a:lumMod val="10000"/>
                    </a:schemeClr>
                  </a:solidFill>
                </a:rPr>
                <a:t>EVALUATE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E3741AB4-493B-B787-9D7B-B889900DA3B0}"/>
                </a:ext>
              </a:extLst>
            </p:cNvPr>
            <p:cNvCxnSpPr>
              <a:stCxn id="3" idx="3"/>
              <a:endCxn id="4" idx="0"/>
            </p:cNvCxnSpPr>
            <p:nvPr/>
          </p:nvCxnSpPr>
          <p:spPr>
            <a:xfrm>
              <a:off x="6423131" y="3268846"/>
              <a:ext cx="491302" cy="76590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DFA9FAD1-84F2-04CC-62CC-3F9F6A8C3D3B}"/>
                </a:ext>
              </a:extLst>
            </p:cNvPr>
            <p:cNvCxnSpPr>
              <a:stCxn id="4" idx="2"/>
              <a:endCxn id="5" idx="3"/>
            </p:cNvCxnSpPr>
            <p:nvPr/>
          </p:nvCxnSpPr>
          <p:spPr>
            <a:xfrm flipH="1">
              <a:off x="6423131" y="4494704"/>
              <a:ext cx="491302" cy="76590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DE92B694-3F74-34F2-CDED-FCAFC79F6095}"/>
                </a:ext>
              </a:extLst>
            </p:cNvPr>
            <p:cNvCxnSpPr>
              <a:stCxn id="5" idx="1"/>
              <a:endCxn id="6" idx="2"/>
            </p:cNvCxnSpPr>
            <p:nvPr/>
          </p:nvCxnSpPr>
          <p:spPr>
            <a:xfrm flipH="1" flipV="1">
              <a:off x="4814028" y="4494704"/>
              <a:ext cx="491303" cy="76590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2AB70098-7D96-F488-4058-010B3208B8D3}"/>
                </a:ext>
              </a:extLst>
            </p:cNvPr>
            <p:cNvCxnSpPr>
              <a:stCxn id="6" idx="0"/>
              <a:endCxn id="3" idx="1"/>
            </p:cNvCxnSpPr>
            <p:nvPr/>
          </p:nvCxnSpPr>
          <p:spPr>
            <a:xfrm flipV="1">
              <a:off x="4814028" y="3268846"/>
              <a:ext cx="491303" cy="76590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EBBAAB9A-CA37-4E3D-205F-F007E1B2B3B0}"/>
                </a:ext>
              </a:extLst>
            </p:cNvPr>
            <p:cNvCxnSpPr>
              <a:stCxn id="6" idx="3"/>
              <a:endCxn id="4" idx="1"/>
            </p:cNvCxnSpPr>
            <p:nvPr/>
          </p:nvCxnSpPr>
          <p:spPr>
            <a:xfrm>
              <a:off x="5372928" y="4264728"/>
              <a:ext cx="982605" cy="0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Callout: Right Arrow 12">
            <a:extLst>
              <a:ext uri="{FF2B5EF4-FFF2-40B4-BE49-F238E27FC236}">
                <a16:creationId xmlns:a16="http://schemas.microsoft.com/office/drawing/2014/main" id="{D48CCF16-7710-A89D-3F25-A3BC4B8853E6}"/>
              </a:ext>
            </a:extLst>
          </p:cNvPr>
          <p:cNvSpPr/>
          <p:nvPr/>
        </p:nvSpPr>
        <p:spPr>
          <a:xfrm>
            <a:off x="50081" y="3887093"/>
            <a:ext cx="3413808" cy="1119901"/>
          </a:xfrm>
          <a:prstGeom prst="rightArrowCallout">
            <a:avLst/>
          </a:prstGeom>
          <a:solidFill>
            <a:schemeClr val="bg2">
              <a:lumMod val="1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solidFill>
                  <a:schemeClr val="bg1"/>
                </a:solidFill>
              </a:rPr>
              <a:t>Planning what to do next with the game</a:t>
            </a: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300414FB-0D02-35DA-E0E4-F9F23ACA5904}"/>
              </a:ext>
            </a:extLst>
          </p:cNvPr>
          <p:cNvSpPr/>
          <p:nvPr/>
        </p:nvSpPr>
        <p:spPr>
          <a:xfrm>
            <a:off x="4128950" y="3257677"/>
            <a:ext cx="1237962" cy="714254"/>
          </a:xfrm>
          <a:prstGeom prst="cloud">
            <a:avLst/>
          </a:prstGeom>
          <a:solidFill>
            <a:schemeClr val="bg2"/>
          </a:solidFill>
          <a:ln w="28575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i="1" dirty="0">
                <a:solidFill>
                  <a:schemeClr val="bg2">
                    <a:lumMod val="10000"/>
                  </a:schemeClr>
                </a:solidFill>
              </a:rPr>
              <a:t>come up with new ideas?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C0138E2A-5A5B-09F4-39D3-4A49F3656596}"/>
              </a:ext>
            </a:extLst>
          </p:cNvPr>
          <p:cNvSpPr/>
          <p:nvPr/>
        </p:nvSpPr>
        <p:spPr>
          <a:xfrm>
            <a:off x="5546694" y="4089916"/>
            <a:ext cx="1092410" cy="714254"/>
          </a:xfrm>
          <a:prstGeom prst="cloud">
            <a:avLst/>
          </a:prstGeom>
          <a:solidFill>
            <a:schemeClr val="bg2"/>
          </a:solidFill>
          <a:ln w="28575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i="1" dirty="0">
                <a:solidFill>
                  <a:schemeClr val="bg2">
                    <a:lumMod val="10000"/>
                  </a:schemeClr>
                </a:solidFill>
              </a:rPr>
              <a:t>create a new solution?</a:t>
            </a:r>
          </a:p>
        </p:txBody>
      </p:sp>
    </p:spTree>
    <p:extLst>
      <p:ext uri="{BB962C8B-B14F-4D97-AF65-F5344CB8AC3E}">
        <p14:creationId xmlns:p14="http://schemas.microsoft.com/office/powerpoint/2010/main" val="37164343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649A112-3A36-3263-6BB2-61FF4C248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Takeaways: Resources</a:t>
            </a:r>
          </a:p>
        </p:txBody>
      </p:sp>
      <p:pic>
        <p:nvPicPr>
          <p:cNvPr id="2050" name="Picture 2" descr="Blood, Sweat, and Pixels: The Triumphant, Turbulent Stories Behind How  Video Games Are Made">
            <a:extLst>
              <a:ext uri="{FF2B5EF4-FFF2-40B4-BE49-F238E27FC236}">
                <a16:creationId xmlns:a16="http://schemas.microsoft.com/office/drawing/2014/main" id="{F3B48B6E-D4F7-19DF-618B-BF68E14A7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152" y="2464747"/>
            <a:ext cx="2396108" cy="360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ame Design Workshop: A Playcentric Approach to Creating Innovative Games :  Fullerton, Tracy: Amazon.co.uk: Books">
            <a:extLst>
              <a:ext uri="{FF2B5EF4-FFF2-40B4-BE49-F238E27FC236}">
                <a16:creationId xmlns:a16="http://schemas.microsoft.com/office/drawing/2014/main" id="{5B788600-065B-521E-F393-9974A11B9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58" y="2459521"/>
            <a:ext cx="2983324" cy="3616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Game Maker's Toolkit - YouTube">
            <a:extLst>
              <a:ext uri="{FF2B5EF4-FFF2-40B4-BE49-F238E27FC236}">
                <a16:creationId xmlns:a16="http://schemas.microsoft.com/office/drawing/2014/main" id="{2B68F5E9-1F7C-AA26-124D-A94FC7C97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938" y="2459522"/>
            <a:ext cx="3616150" cy="3616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D2517B7-D51E-49A9-12AC-6D9E33429BAD}"/>
              </a:ext>
            </a:extLst>
          </p:cNvPr>
          <p:cNvSpPr txBox="1"/>
          <p:nvPr/>
        </p:nvSpPr>
        <p:spPr>
          <a:xfrm>
            <a:off x="940557" y="6073947"/>
            <a:ext cx="298332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GB" sz="1400" i="1" dirty="0"/>
              <a:t>Game Design Workshop: A </a:t>
            </a:r>
            <a:r>
              <a:rPr lang="en-GB" sz="1400" i="1" dirty="0" err="1"/>
              <a:t>Playcentric</a:t>
            </a:r>
            <a:r>
              <a:rPr lang="en-GB" sz="1400" i="1" dirty="0"/>
              <a:t> Approach to Creating Innovative Games (5</a:t>
            </a:r>
            <a:r>
              <a:rPr lang="en-GB" sz="1400" i="1" baseline="30000" dirty="0"/>
              <a:t>th</a:t>
            </a:r>
            <a:r>
              <a:rPr lang="en-GB" sz="1400" i="1" dirty="0"/>
              <a:t> Edition)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E421A0D-083F-AD0F-C598-C7B4B65464FF}"/>
              </a:ext>
            </a:extLst>
          </p:cNvPr>
          <p:cNvSpPr txBox="1"/>
          <p:nvPr/>
        </p:nvSpPr>
        <p:spPr>
          <a:xfrm>
            <a:off x="4469935" y="6073947"/>
            <a:ext cx="36161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GB" sz="1400" i="1" dirty="0"/>
              <a:t>Game Maker’s Toolkit</a:t>
            </a:r>
          </a:p>
          <a:p>
            <a:pPr marL="0" indent="0" algn="ctr">
              <a:buNone/>
            </a:pPr>
            <a:r>
              <a:rPr lang="en-GB" sz="1400" i="1" dirty="0"/>
              <a:t>(YouTube Channel)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06C34DC-2360-A6BA-22B3-03563115863A}"/>
              </a:ext>
            </a:extLst>
          </p:cNvPr>
          <p:cNvSpPr txBox="1"/>
          <p:nvPr/>
        </p:nvSpPr>
        <p:spPr>
          <a:xfrm>
            <a:off x="8268112" y="6073947"/>
            <a:ext cx="312418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GB" sz="1400" i="1" dirty="0"/>
              <a:t>Blood, Sweat and Pixels: The Triumphant, Turbulent Stories Behind How Video Games are Made</a:t>
            </a:r>
          </a:p>
        </p:txBody>
      </p:sp>
    </p:spTree>
    <p:extLst>
      <p:ext uri="{BB962C8B-B14F-4D97-AF65-F5344CB8AC3E}">
        <p14:creationId xmlns:p14="http://schemas.microsoft.com/office/powerpoint/2010/main" val="19376039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E033B-97A6-12E6-225A-BDB01DF565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Thank You!</a:t>
            </a:r>
          </a:p>
        </p:txBody>
      </p:sp>
      <p:pic>
        <p:nvPicPr>
          <p:cNvPr id="1030" name="Picture 6" descr="Vacancies with Youthlink Scotland – June 2024 – Goodmoves">
            <a:extLst>
              <a:ext uri="{FF2B5EF4-FFF2-40B4-BE49-F238E27FC236}">
                <a16:creationId xmlns:a16="http://schemas.microsoft.com/office/drawing/2014/main" id="{5D3170A3-49A7-6CDF-059C-C6D255A50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859" y="5659673"/>
            <a:ext cx="3358323" cy="94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78FB424C-B4DB-E4CC-6123-7E3B9A3C6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45" y="5592438"/>
            <a:ext cx="3145701" cy="101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ataKirk">
            <a:extLst>
              <a:ext uri="{FF2B5EF4-FFF2-40B4-BE49-F238E27FC236}">
                <a16:creationId xmlns:a16="http://schemas.microsoft.com/office/drawing/2014/main" id="{250DE03C-CD9F-5666-8FF9-260AE8306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885" y="5659672"/>
            <a:ext cx="1808096" cy="94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omepage | OYCI">
            <a:extLst>
              <a:ext uri="{FF2B5EF4-FFF2-40B4-BE49-F238E27FC236}">
                <a16:creationId xmlns:a16="http://schemas.microsoft.com/office/drawing/2014/main" id="{D75D2A01-BFC5-A461-A739-75A3079D8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673" y="5654864"/>
            <a:ext cx="2287509" cy="95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2344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/>
          <p:cNvPicPr preferRelativeResize="0"/>
          <p:nvPr/>
        </p:nvPicPr>
        <p:blipFill rotWithShape="1">
          <a:blip r:embed="rId3">
            <a:alphaModFix/>
          </a:blip>
          <a:srcRect l="28396" t="12502" r="5038" b="12495"/>
          <a:stretch/>
        </p:blipFill>
        <p:spPr>
          <a:xfrm>
            <a:off x="8115597" y="-429766"/>
            <a:ext cx="4057807" cy="3428996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8" name="Google Shape;68;p15"/>
          <p:cNvPicPr preferRelativeResize="0"/>
          <p:nvPr/>
        </p:nvPicPr>
        <p:blipFill rotWithShape="1">
          <a:blip r:embed="rId4">
            <a:alphaModFix/>
          </a:blip>
          <a:srcRect l="26040" t="12502" r="7395" b="12495"/>
          <a:stretch/>
        </p:blipFill>
        <p:spPr>
          <a:xfrm>
            <a:off x="4057799" y="-429766"/>
            <a:ext cx="4057807" cy="3428996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9" name="Google Shape;69;p15"/>
          <p:cNvPicPr preferRelativeResize="0"/>
          <p:nvPr/>
        </p:nvPicPr>
        <p:blipFill rotWithShape="1">
          <a:blip r:embed="rId5">
            <a:alphaModFix/>
          </a:blip>
          <a:srcRect l="33435" t="12502" b="12495"/>
          <a:stretch/>
        </p:blipFill>
        <p:spPr>
          <a:xfrm>
            <a:off x="1" y="-429766"/>
            <a:ext cx="4057807" cy="3428996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0" name="Google Shape;70;p15"/>
          <p:cNvPicPr preferRelativeResize="0"/>
          <p:nvPr/>
        </p:nvPicPr>
        <p:blipFill rotWithShape="1">
          <a:blip r:embed="rId6">
            <a:alphaModFix/>
          </a:blip>
          <a:srcRect t="10756" b="18756"/>
          <a:stretch/>
        </p:blipFill>
        <p:spPr>
          <a:xfrm>
            <a:off x="4163500" y="3117067"/>
            <a:ext cx="3961400" cy="4397467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1" name="Google Shape;71;p15"/>
          <p:cNvPicPr preferRelativeResize="0"/>
          <p:nvPr/>
        </p:nvPicPr>
        <p:blipFill rotWithShape="1">
          <a:blip r:embed="rId7">
            <a:alphaModFix/>
          </a:blip>
          <a:srcRect l="29518" r="29518" b="20948"/>
          <a:stretch/>
        </p:blipFill>
        <p:spPr>
          <a:xfrm>
            <a:off x="1" y="3117068"/>
            <a:ext cx="4057799" cy="4397465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2" name="Google Shape;72;p15"/>
          <p:cNvPicPr preferRelativeResize="0"/>
          <p:nvPr/>
        </p:nvPicPr>
        <p:blipFill rotWithShape="1">
          <a:blip r:embed="rId8">
            <a:alphaModFix/>
          </a:blip>
          <a:srcRect l="25000" r="25000" b="-12587"/>
          <a:stretch/>
        </p:blipFill>
        <p:spPr>
          <a:xfrm>
            <a:off x="8230601" y="3117065"/>
            <a:ext cx="4057799" cy="5139735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3" name="Google Shape;73;p15"/>
          <p:cNvSpPr/>
          <p:nvPr/>
        </p:nvSpPr>
        <p:spPr>
          <a:xfrm>
            <a:off x="0" y="-429767"/>
            <a:ext cx="12192000" cy="7944400"/>
          </a:xfrm>
          <a:prstGeom prst="rect">
            <a:avLst/>
          </a:prstGeom>
          <a:solidFill>
            <a:srgbClr val="000000">
              <a:alpha val="3354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75" name="Google Shape;75;p15"/>
          <p:cNvSpPr txBox="1"/>
          <p:nvPr/>
        </p:nvSpPr>
        <p:spPr>
          <a:xfrm>
            <a:off x="1172300" y="-2507433"/>
            <a:ext cx="74076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endParaRPr sz="2400">
              <a:solidFill>
                <a:schemeClr val="dk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8EC66C-E425-BAE0-8FCD-634FF955E222}"/>
              </a:ext>
            </a:extLst>
          </p:cNvPr>
          <p:cNvSpPr txBox="1">
            <a:spLocks/>
          </p:cNvSpPr>
          <p:nvPr/>
        </p:nvSpPr>
        <p:spPr>
          <a:xfrm>
            <a:off x="2231136" y="2522608"/>
            <a:ext cx="7729728" cy="1188720"/>
          </a:xfrm>
          <a:prstGeom prst="rect">
            <a:avLst/>
          </a:prstGeom>
          <a:solidFill>
            <a:srgbClr val="FFFFFF"/>
          </a:solidFill>
          <a:ln w="38100" cap="sq">
            <a:solidFill>
              <a:srgbClr val="404040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“</a:t>
            </a:r>
            <a:r>
              <a:rPr lang="en-GB" dirty="0" err="1"/>
              <a:t>Mmrps</a:t>
            </a:r>
            <a:r>
              <a:rPr lang="en-GB" dirty="0"/>
              <a:t>”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BCC6F-FDC9-4A50-43AA-AAD3BD50E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“MMRPS”?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C38D9-FFEE-7C38-1D89-5788445B8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It’s a universally-understood game with little explanation required</a:t>
            </a:r>
          </a:p>
          <a:p>
            <a:r>
              <a:rPr lang="en-GB" dirty="0"/>
              <a:t>It’s an accessible game (anyone can play with minimal “skill”)</a:t>
            </a:r>
          </a:p>
          <a:p>
            <a:r>
              <a:rPr lang="en-GB" dirty="0"/>
              <a:t>It’s easy to set up (just needs you and your hands!)</a:t>
            </a:r>
          </a:p>
          <a:p>
            <a:r>
              <a:rPr lang="en-GB" dirty="0"/>
              <a:t>We had to “define the rules” (participation, on-draw, win/loss, reward)</a:t>
            </a:r>
          </a:p>
          <a:p>
            <a:r>
              <a:rPr lang="en-GB" dirty="0"/>
              <a:t>It’s quick to play (very short play session)</a:t>
            </a:r>
          </a:p>
          <a:p>
            <a:r>
              <a:rPr lang="en-GB" dirty="0"/>
              <a:t>It’s participatory (even as spectators!)</a:t>
            </a:r>
          </a:p>
          <a:p>
            <a:endParaRPr lang="en-GB" dirty="0"/>
          </a:p>
          <a:p>
            <a:pPr marL="0" indent="0" algn="r">
              <a:buNone/>
            </a:pPr>
            <a:r>
              <a:rPr lang="en-GB" dirty="0"/>
              <a:t>A good icebreaker for designing games!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0831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97E81-08AE-B420-2660-2CD6D7721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“Game Design”?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099D9-5680-9AEE-0CA7-545D2F712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Game design is a </a:t>
            </a:r>
            <a:r>
              <a:rPr lang="en-GB" b="1" dirty="0"/>
              <a:t>process</a:t>
            </a:r>
            <a:r>
              <a:rPr lang="en-GB" dirty="0"/>
              <a:t> of making rules, systems, and mechanics that define a game.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3BB6403-DA95-BC28-77D3-4E9F1C6D8D37}"/>
              </a:ext>
            </a:extLst>
          </p:cNvPr>
          <p:cNvGrpSpPr/>
          <p:nvPr/>
        </p:nvGrpSpPr>
        <p:grpSpPr>
          <a:xfrm>
            <a:off x="4013573" y="3399576"/>
            <a:ext cx="4164854" cy="3172899"/>
            <a:chOff x="4255128" y="3038870"/>
            <a:chExt cx="3218205" cy="2451716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14887461-0EE4-7DD9-5019-2002CBDBEFDC}"/>
                </a:ext>
              </a:extLst>
            </p:cNvPr>
            <p:cNvSpPr/>
            <p:nvPr/>
          </p:nvSpPr>
          <p:spPr>
            <a:xfrm>
              <a:off x="5305331" y="3038870"/>
              <a:ext cx="1117800" cy="459952"/>
            </a:xfrm>
            <a:prstGeom prst="roundRect">
              <a:avLst/>
            </a:prstGeom>
            <a:solidFill>
              <a:schemeClr val="bg2"/>
            </a:solidFill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bg2">
                      <a:lumMod val="10000"/>
                    </a:schemeClr>
                  </a:solidFill>
                </a:rPr>
                <a:t>IDEATE</a:t>
              </a: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0E42CD4-0737-1E02-D459-92810404D813}"/>
                </a:ext>
              </a:extLst>
            </p:cNvPr>
            <p:cNvSpPr/>
            <p:nvPr/>
          </p:nvSpPr>
          <p:spPr>
            <a:xfrm>
              <a:off x="6355533" y="4034752"/>
              <a:ext cx="1117800" cy="459952"/>
            </a:xfrm>
            <a:prstGeom prst="roundRect">
              <a:avLst/>
            </a:prstGeom>
            <a:solidFill>
              <a:schemeClr val="bg2"/>
            </a:solidFill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bg2">
                      <a:lumMod val="10000"/>
                    </a:schemeClr>
                  </a:solidFill>
                </a:rPr>
                <a:t>CREATE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8B3C2E8-48C5-6796-75D5-EF68A67084F4}"/>
                </a:ext>
              </a:extLst>
            </p:cNvPr>
            <p:cNvSpPr/>
            <p:nvPr/>
          </p:nvSpPr>
          <p:spPr>
            <a:xfrm>
              <a:off x="5305331" y="5030634"/>
              <a:ext cx="1117800" cy="459952"/>
            </a:xfrm>
            <a:prstGeom prst="roundRect">
              <a:avLst/>
            </a:prstGeom>
            <a:solidFill>
              <a:schemeClr val="bg2"/>
            </a:solidFill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bg2">
                      <a:lumMod val="10000"/>
                    </a:schemeClr>
                  </a:solidFill>
                </a:rPr>
                <a:t>TEST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5850AB2-993A-DEDD-4D17-83C24F333515}"/>
                </a:ext>
              </a:extLst>
            </p:cNvPr>
            <p:cNvSpPr/>
            <p:nvPr/>
          </p:nvSpPr>
          <p:spPr>
            <a:xfrm>
              <a:off x="4255128" y="4034752"/>
              <a:ext cx="1117800" cy="459952"/>
            </a:xfrm>
            <a:prstGeom prst="roundRect">
              <a:avLst/>
            </a:prstGeom>
            <a:solidFill>
              <a:schemeClr val="bg2"/>
            </a:solidFill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>
                  <a:solidFill>
                    <a:schemeClr val="bg2">
                      <a:lumMod val="10000"/>
                    </a:schemeClr>
                  </a:solidFill>
                </a:rPr>
                <a:t>EVALUATE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E3741AB4-493B-B787-9D7B-B889900DA3B0}"/>
                </a:ext>
              </a:extLst>
            </p:cNvPr>
            <p:cNvCxnSpPr>
              <a:stCxn id="4" idx="3"/>
              <a:endCxn id="5" idx="0"/>
            </p:cNvCxnSpPr>
            <p:nvPr/>
          </p:nvCxnSpPr>
          <p:spPr>
            <a:xfrm>
              <a:off x="6423131" y="3268846"/>
              <a:ext cx="491302" cy="76590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DFA9FAD1-84F2-04CC-62CC-3F9F6A8C3D3B}"/>
                </a:ext>
              </a:extLst>
            </p:cNvPr>
            <p:cNvCxnSpPr>
              <a:stCxn id="5" idx="2"/>
              <a:endCxn id="6" idx="3"/>
            </p:cNvCxnSpPr>
            <p:nvPr/>
          </p:nvCxnSpPr>
          <p:spPr>
            <a:xfrm flipH="1">
              <a:off x="6423131" y="4494704"/>
              <a:ext cx="491302" cy="76590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DE92B694-3F74-34F2-CDED-FCAFC79F6095}"/>
                </a:ext>
              </a:extLst>
            </p:cNvPr>
            <p:cNvCxnSpPr>
              <a:stCxn id="6" idx="1"/>
              <a:endCxn id="7" idx="2"/>
            </p:cNvCxnSpPr>
            <p:nvPr/>
          </p:nvCxnSpPr>
          <p:spPr>
            <a:xfrm flipH="1" flipV="1">
              <a:off x="4814028" y="4494704"/>
              <a:ext cx="491303" cy="76590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2AB70098-7D96-F488-4058-010B3208B8D3}"/>
                </a:ext>
              </a:extLst>
            </p:cNvPr>
            <p:cNvCxnSpPr>
              <a:stCxn id="7" idx="0"/>
              <a:endCxn id="4" idx="1"/>
            </p:cNvCxnSpPr>
            <p:nvPr/>
          </p:nvCxnSpPr>
          <p:spPr>
            <a:xfrm flipV="1">
              <a:off x="4814028" y="3268846"/>
              <a:ext cx="491303" cy="765906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EBBAAB9A-CA37-4E3D-205F-F007E1B2B3B0}"/>
                </a:ext>
              </a:extLst>
            </p:cNvPr>
            <p:cNvCxnSpPr>
              <a:stCxn id="7" idx="3"/>
              <a:endCxn id="5" idx="1"/>
            </p:cNvCxnSpPr>
            <p:nvPr/>
          </p:nvCxnSpPr>
          <p:spPr>
            <a:xfrm>
              <a:off x="5372928" y="4264728"/>
              <a:ext cx="982605" cy="0"/>
            </a:xfrm>
            <a:prstGeom prst="straightConnector1">
              <a:avLst/>
            </a:prstGeom>
            <a:ln w="28575">
              <a:solidFill>
                <a:schemeClr val="bg2">
                  <a:lumMod val="1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7204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97E81-08AE-B420-2660-2CD6D7721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“Game Design”?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099D9-5680-9AEE-0CA7-545D2F712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It is not simply “coming up with ideas” – everyone has ideas – instead, design is about bringing those ideas to life with intent and understanding.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Game design requires designers to think about numerous things:</a:t>
            </a:r>
          </a:p>
        </p:txBody>
      </p:sp>
    </p:spTree>
    <p:extLst>
      <p:ext uri="{BB962C8B-B14F-4D97-AF65-F5344CB8AC3E}">
        <p14:creationId xmlns:p14="http://schemas.microsoft.com/office/powerpoint/2010/main" val="3550539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97E81-08AE-B420-2660-2CD6D7721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“Game Design”?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099D9-5680-9AEE-0CA7-545D2F712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players:</a:t>
            </a:r>
            <a:r>
              <a:rPr lang="en-GB" dirty="0"/>
              <a:t> who they are, what they (dis)like to play, and their experiences of games</a:t>
            </a:r>
          </a:p>
        </p:txBody>
      </p:sp>
      <p:pic>
        <p:nvPicPr>
          <p:cNvPr id="3074" name="Picture 2" descr="Free stock photo of appartment, at home, beautiful home Stock Photo">
            <a:extLst>
              <a:ext uri="{FF2B5EF4-FFF2-40B4-BE49-F238E27FC236}">
                <a16:creationId xmlns:a16="http://schemas.microsoft.com/office/drawing/2014/main" id="{B9263129-D478-F7B1-E6C2-9DE8AAD86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246" y="4287644"/>
            <a:ext cx="2557629" cy="1705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Free People Playing Games Together Stock Photo">
            <a:extLst>
              <a:ext uri="{FF2B5EF4-FFF2-40B4-BE49-F238E27FC236}">
                <a16:creationId xmlns:a16="http://schemas.microsoft.com/office/drawing/2014/main" id="{5062F0D5-0B6D-B223-963F-9086A1EA10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07" b="8911"/>
          <a:stretch/>
        </p:blipFill>
        <p:spPr bwMode="auto">
          <a:xfrm>
            <a:off x="3796740" y="3852046"/>
            <a:ext cx="1839889" cy="1705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Free Elderly Couple Sitting on the Couch Stock Photo">
            <a:extLst>
              <a:ext uri="{FF2B5EF4-FFF2-40B4-BE49-F238E27FC236}">
                <a16:creationId xmlns:a16="http://schemas.microsoft.com/office/drawing/2014/main" id="{49B62411-9DE9-C1D9-D3F1-52478CCC1F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0" t="20789" r="28807" b="20789"/>
          <a:stretch/>
        </p:blipFill>
        <p:spPr bwMode="auto">
          <a:xfrm>
            <a:off x="8327560" y="3852046"/>
            <a:ext cx="2344099" cy="1705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Free Man in Black Crew Neck T-shirt Playing Mobile Game Stock Photo">
            <a:extLst>
              <a:ext uri="{FF2B5EF4-FFF2-40B4-BE49-F238E27FC236}">
                <a16:creationId xmlns:a16="http://schemas.microsoft.com/office/drawing/2014/main" id="{2A4EE928-B73E-6B29-1924-1CFFCC3792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3" r="16224"/>
          <a:stretch/>
        </p:blipFill>
        <p:spPr bwMode="auto">
          <a:xfrm>
            <a:off x="2106912" y="4291011"/>
            <a:ext cx="1637211" cy="1705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Free Man in White T-shirt Holding a Game Controller Stock Photo">
            <a:extLst>
              <a:ext uri="{FF2B5EF4-FFF2-40B4-BE49-F238E27FC236}">
                <a16:creationId xmlns:a16="http://schemas.microsoft.com/office/drawing/2014/main" id="{00994B2C-D747-54C1-986A-EC5FC36849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8" r="8492"/>
          <a:stretch/>
        </p:blipFill>
        <p:spPr bwMode="auto">
          <a:xfrm>
            <a:off x="159656" y="3852046"/>
            <a:ext cx="1866571" cy="1705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Free a child sat down playing video games Stock Photo">
            <a:extLst>
              <a:ext uri="{FF2B5EF4-FFF2-40B4-BE49-F238E27FC236}">
                <a16:creationId xmlns:a16="http://schemas.microsoft.com/office/drawing/2014/main" id="{B8361A51-3E7C-86E7-406D-678AF418F8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9" t="15771" r="8912" b="14659"/>
          <a:stretch/>
        </p:blipFill>
        <p:spPr bwMode="auto">
          <a:xfrm>
            <a:off x="10752344" y="4287642"/>
            <a:ext cx="1279999" cy="1705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F558A07-D2AE-EE00-F501-6B79624444B9}"/>
              </a:ext>
            </a:extLst>
          </p:cNvPr>
          <p:cNvSpPr txBox="1"/>
          <p:nvPr/>
        </p:nvSpPr>
        <p:spPr>
          <a:xfrm>
            <a:off x="159655" y="5669562"/>
            <a:ext cx="1866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Console Gamers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69A85C-8D81-1C89-5F22-601F2B773173}"/>
              </a:ext>
            </a:extLst>
          </p:cNvPr>
          <p:cNvSpPr txBox="1"/>
          <p:nvPr/>
        </p:nvSpPr>
        <p:spPr>
          <a:xfrm>
            <a:off x="2106912" y="6014125"/>
            <a:ext cx="1637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Mobile Gamers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47BC95-AD80-B0AE-4C13-7802EA593007}"/>
              </a:ext>
            </a:extLst>
          </p:cNvPr>
          <p:cNvSpPr txBox="1"/>
          <p:nvPr/>
        </p:nvSpPr>
        <p:spPr>
          <a:xfrm>
            <a:off x="3796740" y="5553911"/>
            <a:ext cx="1811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Party Gamers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1B0383-79E2-7C57-BB8F-9ACE606DE65C}"/>
              </a:ext>
            </a:extLst>
          </p:cNvPr>
          <p:cNvSpPr txBox="1"/>
          <p:nvPr/>
        </p:nvSpPr>
        <p:spPr>
          <a:xfrm>
            <a:off x="5689246" y="5992727"/>
            <a:ext cx="2557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Family/Relationship Gamers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F0A676-3635-6C38-260D-CE6D32BDA733}"/>
              </a:ext>
            </a:extLst>
          </p:cNvPr>
          <p:cNvSpPr txBox="1"/>
          <p:nvPr/>
        </p:nvSpPr>
        <p:spPr>
          <a:xfrm>
            <a:off x="8327560" y="5541539"/>
            <a:ext cx="2344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Older/Elderly Gamers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EA35AB-4092-3F97-35C1-FDD2BD6B92FB}"/>
              </a:ext>
            </a:extLst>
          </p:cNvPr>
          <p:cNvSpPr txBox="1"/>
          <p:nvPr/>
        </p:nvSpPr>
        <p:spPr>
          <a:xfrm>
            <a:off x="10752344" y="6034300"/>
            <a:ext cx="1157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Young</a:t>
            </a:r>
          </a:p>
          <a:p>
            <a:pPr algn="ctr"/>
            <a:r>
              <a:rPr lang="en-GB" b="1" dirty="0"/>
              <a:t>Gamers</a:t>
            </a:r>
          </a:p>
        </p:txBody>
      </p:sp>
    </p:spTree>
    <p:extLst>
      <p:ext uri="{BB962C8B-B14F-4D97-AF65-F5344CB8AC3E}">
        <p14:creationId xmlns:p14="http://schemas.microsoft.com/office/powerpoint/2010/main" val="3071951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97E81-08AE-B420-2660-2CD6D7721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“Game Design”?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099D9-5680-9AEE-0CA7-545D2F712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platforms:</a:t>
            </a:r>
            <a:r>
              <a:rPr lang="en-GB" dirty="0"/>
              <a:t> understanding their strengths, limitations, and “affordances” (player capabilities and accessibility)</a:t>
            </a:r>
          </a:p>
        </p:txBody>
      </p:sp>
      <p:pic>
        <p:nvPicPr>
          <p:cNvPr id="4098" name="Picture 2" descr="Free Person Playing Chess on Table Stock Photo">
            <a:extLst>
              <a:ext uri="{FF2B5EF4-FFF2-40B4-BE49-F238E27FC236}">
                <a16:creationId xmlns:a16="http://schemas.microsoft.com/office/drawing/2014/main" id="{6A33959B-A6DD-6DE4-5D37-B5C913260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302002"/>
            <a:ext cx="1611086" cy="2416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>
            <a:extLst>
              <a:ext uri="{FF2B5EF4-FFF2-40B4-BE49-F238E27FC236}">
                <a16:creationId xmlns:a16="http://schemas.microsoft.com/office/drawing/2014/main" id="{EDF1BF42-AEC1-1B49-EDEB-4AB36216BC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2" t="20100" r="9091" b="7173"/>
          <a:stretch/>
        </p:blipFill>
        <p:spPr bwMode="auto">
          <a:xfrm>
            <a:off x="10479556" y="1302002"/>
            <a:ext cx="1611086" cy="241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ree Person Holding Silver Iphone 6 Stock Photo">
            <a:extLst>
              <a:ext uri="{FF2B5EF4-FFF2-40B4-BE49-F238E27FC236}">
                <a16:creationId xmlns:a16="http://schemas.microsoft.com/office/drawing/2014/main" id="{364D15EF-95F6-7C08-1F58-C810A6E4B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742" y="4347683"/>
            <a:ext cx="1361511" cy="204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Free Two People Playing Virtual Reality Stock Photo">
            <a:extLst>
              <a:ext uri="{FF2B5EF4-FFF2-40B4-BE49-F238E27FC236}">
                <a16:creationId xmlns:a16="http://schemas.microsoft.com/office/drawing/2014/main" id="{A7E8291F-2993-C14E-A6C3-5BDE1BBB1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4347682"/>
            <a:ext cx="3063402" cy="204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1AFFAF97-A3A6-B093-CFFF-C0B596BDD3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6" r="19346"/>
          <a:stretch/>
        </p:blipFill>
        <p:spPr bwMode="auto">
          <a:xfrm>
            <a:off x="3238131" y="3813060"/>
            <a:ext cx="2025482" cy="204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>
            <a:extLst>
              <a:ext uri="{FF2B5EF4-FFF2-40B4-BE49-F238E27FC236}">
                <a16:creationId xmlns:a16="http://schemas.microsoft.com/office/drawing/2014/main" id="{DF9C9925-B3AB-68F8-A6EE-750483BCE8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2" t="40386" r="27412"/>
          <a:stretch/>
        </p:blipFill>
        <p:spPr bwMode="auto">
          <a:xfrm>
            <a:off x="6771382" y="3828123"/>
            <a:ext cx="2522863" cy="204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Free Person Playing Candy Crush on Nokia Smartphone Stock Photo">
            <a:extLst>
              <a:ext uri="{FF2B5EF4-FFF2-40B4-BE49-F238E27FC236}">
                <a16:creationId xmlns:a16="http://schemas.microsoft.com/office/drawing/2014/main" id="{5615EAB3-F6F2-30B2-7B88-CA47E7669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7373" y="4362747"/>
            <a:ext cx="2723025" cy="204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AF0181-9DA1-DFFF-F22C-24711112D9B5}"/>
              </a:ext>
            </a:extLst>
          </p:cNvPr>
          <p:cNvSpPr txBox="1"/>
          <p:nvPr/>
        </p:nvSpPr>
        <p:spPr>
          <a:xfrm>
            <a:off x="101600" y="6389949"/>
            <a:ext cx="3063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Virtual Reality (VR)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E286BE-DB48-09FD-C7B6-037543B70E18}"/>
              </a:ext>
            </a:extLst>
          </p:cNvPr>
          <p:cNvSpPr txBox="1"/>
          <p:nvPr/>
        </p:nvSpPr>
        <p:spPr>
          <a:xfrm>
            <a:off x="3238130" y="5855327"/>
            <a:ext cx="2025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Consoles/PC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7EE26C-80D7-EBCB-79C5-B7F2D82CA749}"/>
              </a:ext>
            </a:extLst>
          </p:cNvPr>
          <p:cNvSpPr txBox="1"/>
          <p:nvPr/>
        </p:nvSpPr>
        <p:spPr>
          <a:xfrm>
            <a:off x="5336740" y="6389949"/>
            <a:ext cx="1361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Cards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557D2B-E67C-D8F2-8818-D70C46624ADE}"/>
              </a:ext>
            </a:extLst>
          </p:cNvPr>
          <p:cNvSpPr txBox="1"/>
          <p:nvPr/>
        </p:nvSpPr>
        <p:spPr>
          <a:xfrm>
            <a:off x="6771380" y="5855327"/>
            <a:ext cx="2522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Arcades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270FD3-822C-DB67-325B-7371BCDB89E9}"/>
              </a:ext>
            </a:extLst>
          </p:cNvPr>
          <p:cNvSpPr txBox="1"/>
          <p:nvPr/>
        </p:nvSpPr>
        <p:spPr>
          <a:xfrm>
            <a:off x="9367370" y="6389949"/>
            <a:ext cx="2723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Mobile/Handheld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3FA66B-B52C-74F9-6F47-5298EB516642}"/>
              </a:ext>
            </a:extLst>
          </p:cNvPr>
          <p:cNvSpPr txBox="1"/>
          <p:nvPr/>
        </p:nvSpPr>
        <p:spPr>
          <a:xfrm>
            <a:off x="101600" y="3718631"/>
            <a:ext cx="16110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Board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053D77-DE85-C4AC-B208-EF324F0156A9}"/>
              </a:ext>
            </a:extLst>
          </p:cNvPr>
          <p:cNvSpPr txBox="1"/>
          <p:nvPr/>
        </p:nvSpPr>
        <p:spPr>
          <a:xfrm>
            <a:off x="10479314" y="3704495"/>
            <a:ext cx="1611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Bespoke</a:t>
            </a:r>
          </a:p>
        </p:txBody>
      </p:sp>
    </p:spTree>
    <p:extLst>
      <p:ext uri="{BB962C8B-B14F-4D97-AF65-F5344CB8AC3E}">
        <p14:creationId xmlns:p14="http://schemas.microsoft.com/office/powerpoint/2010/main" val="13607768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7591</TotalTime>
  <Words>1603</Words>
  <Application>Microsoft Office PowerPoint</Application>
  <PresentationFormat>Widescreen</PresentationFormat>
  <Paragraphs>306</Paragraphs>
  <Slides>34</Slides>
  <Notes>2</Notes>
  <HiddenSlides>2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Parcel</vt:lpstr>
      <vt:lpstr>Game Design Workshop</vt:lpstr>
      <vt:lpstr>Today</vt:lpstr>
      <vt:lpstr>But first…</vt:lpstr>
      <vt:lpstr>PowerPoint Presentation</vt:lpstr>
      <vt:lpstr>Why “MMRPS”?</vt:lpstr>
      <vt:lpstr>What is “Game Design”?</vt:lpstr>
      <vt:lpstr>What is “Game Design”?</vt:lpstr>
      <vt:lpstr>What is “Game Design”?</vt:lpstr>
      <vt:lpstr>What is “Game Design”?</vt:lpstr>
      <vt:lpstr>What is “Game Design”?</vt:lpstr>
      <vt:lpstr>What is “Game Design”?</vt:lpstr>
      <vt:lpstr>Task One: Ideation</vt:lpstr>
      <vt:lpstr>Task One: Ideation</vt:lpstr>
      <vt:lpstr>Task One: Ideation</vt:lpstr>
      <vt:lpstr>Task One: Ideation</vt:lpstr>
      <vt:lpstr>Task One: Ideation</vt:lpstr>
      <vt:lpstr>Task One: Ideation</vt:lpstr>
      <vt:lpstr>Task One: Ideation</vt:lpstr>
      <vt:lpstr>PowerPoint Presentation</vt:lpstr>
      <vt:lpstr>PowerPoint Presentation</vt:lpstr>
      <vt:lpstr>Break</vt:lpstr>
      <vt:lpstr>Task Two: Creation</vt:lpstr>
      <vt:lpstr>Task Two: Creation</vt:lpstr>
      <vt:lpstr>Task Two: Creation</vt:lpstr>
      <vt:lpstr>Task Two: Creation</vt:lpstr>
      <vt:lpstr>Task Two: Creation</vt:lpstr>
      <vt:lpstr>Task Two: Creation</vt:lpstr>
      <vt:lpstr>Lunch</vt:lpstr>
      <vt:lpstr>Task Three: Testing</vt:lpstr>
      <vt:lpstr>Task Three: Testing</vt:lpstr>
      <vt:lpstr>Task Three: Testing</vt:lpstr>
      <vt:lpstr>Takeaways: Next Step</vt:lpstr>
      <vt:lpstr>Takeaways: Resources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Game Design Workshop</dc:title>
  <dc:creator>Andrew Reid</dc:creator>
  <cp:lastModifiedBy>Andrew Reid</cp:lastModifiedBy>
  <cp:revision>2</cp:revision>
  <dcterms:created xsi:type="dcterms:W3CDTF">2024-06-07T08:43:16Z</dcterms:created>
  <dcterms:modified xsi:type="dcterms:W3CDTF">2024-06-19T07:54:16Z</dcterms:modified>
</cp:coreProperties>
</file>