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Montserrat Black"/>
      <p:bold r:id="rId21"/>
      <p:boldItalic r:id="rId22"/>
    </p:embeddedFont>
    <p:embeddedFont>
      <p:font typeface="Montserrat"/>
      <p:regular r:id="rId23"/>
      <p:bold r:id="rId24"/>
      <p:italic r:id="rId25"/>
      <p:boldItalic r:id="rId26"/>
    </p:embeddedFont>
    <p:embeddedFont>
      <p:font typeface="Montserrat ExtraBold"/>
      <p:bold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MontserratBlack-boldItalic.fntdata"/><Relationship Id="rId21" Type="http://schemas.openxmlformats.org/officeDocument/2006/relationships/font" Target="fonts/MontserratBlack-bold.fntdata"/><Relationship Id="rId24" Type="http://schemas.openxmlformats.org/officeDocument/2006/relationships/font" Target="fonts/Montserrat-bold.fntdata"/><Relationship Id="rId23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boldItalic.fntdata"/><Relationship Id="rId25" Type="http://schemas.openxmlformats.org/officeDocument/2006/relationships/font" Target="fonts/Montserrat-italic.fntdata"/><Relationship Id="rId28" Type="http://schemas.openxmlformats.org/officeDocument/2006/relationships/font" Target="fonts/MontserratExtraBold-boldItalic.fntdata"/><Relationship Id="rId27" Type="http://schemas.openxmlformats.org/officeDocument/2006/relationships/font" Target="fonts/MontserratExtra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0348af02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f0348af02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efb988ee6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efb988ee6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efb988ee6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efb988ee6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eea346dbd4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eea346dbd4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efb988ee6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efb988ee6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eea346dbd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eea346db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eea346dbd4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eea346dbd4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eea346dbd4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eea346dbd4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eea346dbd4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eea346dbd4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eea346dbd4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eea346dbd4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863c8619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7863c8619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eea346dbd4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eea346dbd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fb988ee6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efb988ee6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7863c8619a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7863c8619a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Relationship Id="rId5" Type="http://schemas.openxmlformats.org/officeDocument/2006/relationships/image" Target="../media/image15.png"/><Relationship Id="rId6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Relationship Id="rId4" Type="http://schemas.openxmlformats.org/officeDocument/2006/relationships/image" Target="../media/image27.gif"/><Relationship Id="rId5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7.png"/><Relationship Id="rId6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0" y="3980525"/>
            <a:ext cx="8520600" cy="101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Game Art Introduction</a:t>
            </a:r>
            <a:endParaRPr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DDDD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4039" y="0"/>
            <a:ext cx="6079972" cy="5143500"/>
          </a:xfrm>
          <a:prstGeom prst="rect">
            <a:avLst/>
          </a:prstGeom>
          <a:noFill/>
          <a:ln cap="flat" cmpd="sng" w="9525">
            <a:solidFill>
              <a:srgbClr val="DDDDD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5" name="Google Shape;12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GET THERE</a:t>
            </a:r>
            <a:endParaRPr/>
          </a:p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311700" y="1152475"/>
            <a:ext cx="5470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Pick a theme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Generate moodboards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Sketch out our design ideas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Moving into 3D - 3D basics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Looking at how to model something - see if you can model your own drinks can - dw if you struggle, i can provide one for you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Very brief intro to what UV mapping is and how it works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Take sketched designs into photoshop to apply texture to can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08496"/>
            <a:ext cx="9144000" cy="4735008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0750" y="0"/>
            <a:ext cx="2543250" cy="254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3"/>
          <p:cNvSpPr/>
          <p:nvPr/>
        </p:nvSpPr>
        <p:spPr>
          <a:xfrm>
            <a:off x="0" y="0"/>
            <a:ext cx="3678900" cy="732300"/>
          </a:xfrm>
          <a:prstGeom prst="homePlate">
            <a:avLst>
              <a:gd fmla="val 50000" name="adj"/>
            </a:avLst>
          </a:prstGeom>
          <a:solidFill>
            <a:srgbClr val="EEA2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KRITA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3">
            <a:alphaModFix/>
          </a:blip>
          <a:srcRect b="0" l="0" r="0" t="2248"/>
          <a:stretch/>
        </p:blipFill>
        <p:spPr>
          <a:xfrm>
            <a:off x="0" y="115675"/>
            <a:ext cx="9144000" cy="502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11100" y="0"/>
            <a:ext cx="2032899" cy="203289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4"/>
          <p:cNvSpPr/>
          <p:nvPr/>
        </p:nvSpPr>
        <p:spPr>
          <a:xfrm>
            <a:off x="0" y="0"/>
            <a:ext cx="3678900" cy="732300"/>
          </a:xfrm>
          <a:prstGeom prst="homePlate">
            <a:avLst>
              <a:gd fmla="val 50000" name="adj"/>
            </a:avLst>
          </a:prstGeom>
          <a:solidFill>
            <a:srgbClr val="EEA2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MAYA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5"/>
          <p:cNvPicPr preferRelativeResize="0"/>
          <p:nvPr/>
        </p:nvPicPr>
        <p:blipFill rotWithShape="1">
          <a:blip r:embed="rId3">
            <a:alphaModFix/>
          </a:blip>
          <a:srcRect b="33906" l="0" r="0" t="0"/>
          <a:stretch/>
        </p:blipFill>
        <p:spPr>
          <a:xfrm>
            <a:off x="4347021" y="0"/>
            <a:ext cx="479697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637911"/>
            <a:ext cx="4042220" cy="2262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102" y="3304750"/>
            <a:ext cx="1414274" cy="183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52400"/>
            <a:ext cx="4042221" cy="2122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6"/>
          <p:cNvPicPr preferRelativeResize="0"/>
          <p:nvPr/>
        </p:nvPicPr>
        <p:blipFill rotWithShape="1">
          <a:blip r:embed="rId3">
            <a:alphaModFix/>
          </a:blip>
          <a:srcRect b="12218" l="0" r="0" t="6592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6"/>
          <p:cNvSpPr txBox="1"/>
          <p:nvPr>
            <p:ph type="title"/>
          </p:nvPr>
        </p:nvSpPr>
        <p:spPr>
          <a:xfrm>
            <a:off x="311700" y="27604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MAKING A MOODBOARD</a:t>
            </a:r>
            <a:endParaRPr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194975" y="2392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rgbClr val="FFC000"/>
                </a:solidFill>
                <a:highlight>
                  <a:srgbClr val="000000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GAME ART</a:t>
            </a:r>
            <a:endParaRPr b="1" sz="3300">
              <a:solidFill>
                <a:srgbClr val="FFC000"/>
              </a:solidFill>
              <a:highlight>
                <a:srgbClr val="000000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311700" y="1419675"/>
            <a:ext cx="8520600" cy="31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6000" y="1167750"/>
            <a:ext cx="7068000" cy="397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167750"/>
            <a:ext cx="3236700" cy="323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3762219"/>
            <a:ext cx="3236700" cy="1381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409174" y="359613"/>
            <a:ext cx="50307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C000"/>
                </a:solidFill>
                <a:highlight>
                  <a:srgbClr val="000000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PRE-VISUALISATION (PreVis)</a:t>
            </a:r>
            <a:endParaRPr sz="2400">
              <a:solidFill>
                <a:srgbClr val="FFC000"/>
              </a:solidFill>
              <a:highlight>
                <a:srgbClr val="000000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464100" y="15420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97250" y="1407525"/>
            <a:ext cx="3494522" cy="3784724"/>
          </a:xfrm>
          <a:prstGeom prst="rect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3" name="Google Shape;7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6861" y="1556075"/>
            <a:ext cx="5262873" cy="34876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etflix released the art book for The Mitchells vs The Machines online for  free, in light of receiving 8 nominations at the Annies! Link in the  comments : r/animation" id="74" name="Google Shape;7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400" y="1556075"/>
            <a:ext cx="5444850" cy="22686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Spider-Punk became 'Across the Spider-Verse's coolest character | EW.com" id="75" name="Google Shape;7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84500" y="3466461"/>
            <a:ext cx="3651900" cy="1725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/>
        </p:nvSpPr>
        <p:spPr>
          <a:xfrm>
            <a:off x="585600" y="946134"/>
            <a:ext cx="79728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C000"/>
                </a:solidFill>
                <a:highlight>
                  <a:srgbClr val="000000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GAME DEVELOPERS ARE </a:t>
            </a:r>
            <a:br>
              <a:rPr b="1" lang="en" sz="2400">
                <a:solidFill>
                  <a:srgbClr val="FFC000"/>
                </a:solidFill>
                <a:highlight>
                  <a:srgbClr val="000000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b="1" lang="en" sz="2400" u="sng">
                <a:solidFill>
                  <a:srgbClr val="FFC000"/>
                </a:solidFill>
                <a:highlight>
                  <a:srgbClr val="000000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VISUAL COMMUNICATORS</a:t>
            </a:r>
            <a:endParaRPr b="1" sz="2400" u="sng">
              <a:solidFill>
                <a:srgbClr val="FFC000"/>
              </a:solidFill>
              <a:highlight>
                <a:srgbClr val="000000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6775" y="1986575"/>
            <a:ext cx="4324343" cy="2519175"/>
          </a:xfrm>
          <a:prstGeom prst="rect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2" name="Google Shape;82;p16"/>
          <p:cNvPicPr preferRelativeResize="0"/>
          <p:nvPr/>
        </p:nvPicPr>
        <p:blipFill rotWithShape="1">
          <a:blip r:embed="rId4">
            <a:alphaModFix/>
          </a:blip>
          <a:srcRect b="0" l="35778" r="0" t="0"/>
          <a:stretch/>
        </p:blipFill>
        <p:spPr>
          <a:xfrm>
            <a:off x="4581109" y="1992956"/>
            <a:ext cx="4324339" cy="2506400"/>
          </a:xfrm>
          <a:prstGeom prst="rect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/>
        </p:nvSpPr>
        <p:spPr>
          <a:xfrm>
            <a:off x="194975" y="2392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rgbClr val="FFC000"/>
                </a:solidFill>
                <a:highlight>
                  <a:srgbClr val="000000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SKETCHBOOKS</a:t>
            </a:r>
            <a:endParaRPr b="1" sz="3300">
              <a:solidFill>
                <a:srgbClr val="FFC000"/>
              </a:solidFill>
              <a:highlight>
                <a:srgbClr val="000000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88" name="Google Shape;8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487434">
            <a:off x="5505002" y="1548465"/>
            <a:ext cx="3478752" cy="34787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view of Zach-Like: A Game Design History – SciFiEmpire.net" id="89" name="Google Shape;8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736598">
            <a:off x="3180340" y="1542322"/>
            <a:ext cx="3880360" cy="29102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KETCHBOOK : JULY 2009 – MAY 2010" id="90" name="Google Shape;90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854943">
            <a:off x="-793418" y="1187490"/>
            <a:ext cx="5223351" cy="3478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/>
        </p:nvSpPr>
        <p:spPr>
          <a:xfrm>
            <a:off x="347375" y="3916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rgbClr val="FFC000"/>
                </a:solidFill>
                <a:highlight>
                  <a:srgbClr val="000000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OBSERVATION</a:t>
            </a:r>
            <a:endParaRPr b="1" sz="3300">
              <a:solidFill>
                <a:srgbClr val="FFFFFF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2969" y="1325569"/>
            <a:ext cx="3842860" cy="34100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ature in Fashion — Mabel the Fashion Muse" id="97" name="Google Shape;9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37284" y="1325569"/>
            <a:ext cx="5540781" cy="3701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/>
        </p:nvSpPr>
        <p:spPr>
          <a:xfrm>
            <a:off x="347375" y="3916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rgbClr val="FFC000"/>
                </a:solidFill>
                <a:highlight>
                  <a:srgbClr val="000000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BUILD A LIBRARY</a:t>
            </a:r>
            <a:endParaRPr b="1" sz="3300">
              <a:solidFill>
                <a:srgbClr val="FFFFFF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enior Living Library with Your Literary Needs in Mind | Stonebridge at  Montgomery" id="103" name="Google Shape;10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100" y="1572075"/>
            <a:ext cx="5104470" cy="340298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/>
        </p:nvSpPr>
        <p:spPr>
          <a:xfrm>
            <a:off x="5984488" y="2479201"/>
            <a:ext cx="3000300" cy="2469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Building a library of internal references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Developing your communication skills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Help to visualise and develop your games through sketches and diagrams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347375" y="9643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Montserrat ExtraBold"/>
              <a:buNone/>
            </a:pPr>
            <a:r>
              <a:rPr b="1" lang="en" sz="1800">
                <a:solidFill>
                  <a:srgbClr val="FFFFFF"/>
                </a:solidFill>
                <a:highlight>
                  <a:srgbClr val="000000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In your mind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Black"/>
                <a:ea typeface="Montserrat Black"/>
                <a:cs typeface="Montserrat Black"/>
                <a:sym typeface="Montserrat Black"/>
              </a:rPr>
              <a:t>WHAT WE’RE GOING TO DO</a:t>
            </a:r>
            <a:endParaRPr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311700" y="1152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✨ DESIGN A DRINK CAN LABEL FOR A 3D GAME OBJECT ✨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27111"/>
            <a:ext cx="9144001" cy="3316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