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7" r:id="rId5"/>
    <p:sldId id="259" r:id="rId6"/>
    <p:sldId id="271" r:id="rId7"/>
    <p:sldId id="261" r:id="rId8"/>
    <p:sldId id="258" r:id="rId9"/>
    <p:sldId id="260" r:id="rId10"/>
    <p:sldId id="272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952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42FE96-8280-4D01-8FAE-B6DEF70731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1D3F93-B35D-4C13-93C7-7097C3C171E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269E7-908D-4A20-92BF-89B135A80BA1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A05A067-6579-4AB8-9F2B-B762458B21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3692C14-C5F0-41FD-B053-F12C45085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BF3EE-6912-406C-BE14-D05BEDB83F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A1AF7-7BA0-4DA7-9CFC-9D9AA3B404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476AA49-D1AD-44B6-9603-849F8C1FEC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4710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e7TVMl-_TQ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Play video to 1 minute 10 seconds -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https://www.youtube.com/watch?v=ye7TVMl-_TQ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76AA49-D1AD-44B6-9603-849F8C1FECE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568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A043D6D6-199F-46AB-83ED-98AEF586E0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97D5C0FE-1815-4CBC-9C9B-56D43028D01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F7048693-CBB8-47F6-A7EA-FBFCF9E4AF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66B5DB-952C-44CB-A5A6-412EE4DD847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2B14968D-CDC2-4897-B7BC-3DDE1424B4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3795A0E2-EE13-4DD7-87C3-9C35DFCA82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6EE3BE85-7E6E-42E7-BCD0-3D741E842F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A5B332-DAEB-4031-921A-6124B7B5E798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A65B1-BD47-4DEA-A4F9-9B470FBA6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A32C3-F7A3-472F-A834-F48A2FFEF2EA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98BAE-A1F4-4C84-806D-03099921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7CF21-8E2F-48A9-BAAA-64C39685F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6323B-E881-41E9-B59E-B0ED49DDD88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670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1E71-E9C2-4D22-B3BB-868B9741A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2B4CF-98E2-4906-BF71-0C5C191E08CF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2BF5E-DB8D-45D4-ADE7-2DDFEB8D8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CA984-8782-4077-9AE4-9CD3909D6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8906A-7B87-4815-913D-87CBFE2A6F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8350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273D7-BD22-45FE-A3EE-B74BDC9EA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511B1-C179-43D0-A023-4EC5AB743909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E6CA2-9007-487B-BBD6-C31741FAA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3222B-1229-4B43-AD0A-C5EC0832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F5F6B-63F9-494C-AB80-E172399A0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9276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49D5D-9D85-40DD-9C64-E3FC8068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A488D-BAE8-4226-8CF4-F42BD396E0D0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B44FE-D389-4441-A4D0-E7185CABB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DE23C-C4B0-4C53-8A33-08F6E46B3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7F55F-820B-41E1-B925-E16DA8890F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0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1442A-6815-49C5-B23C-51CAEA69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3914-26BF-4BF6-8FBD-499F2DDE836B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5C5DE-434E-49EE-970B-8EC9ED1E0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9F35-7C3F-42D3-A5D6-DBBD7D264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28D0A-4DE5-4F8B-872A-47EA37F09C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508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91AB05-3F22-4776-8C4D-CF801767B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4FE6C-6CB0-426B-B0EB-A78E46EE2598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03AD13-DC43-4E7C-BC13-9232B4A9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5086F8-C7CA-4A72-8468-0C72CFE9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7AA56-2DB2-48E3-8551-423E909829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1191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31977-7C39-4CE1-8C0D-3E1883419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4E10D-187A-43AD-AC81-8926CB5D9055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D9312E-F5F8-46AE-909F-ECDD4633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A628DC-CA32-4E2A-9DCE-CC0402F2D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4D944-257F-405C-BAD5-E756A3B853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965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D31EA06-4F4B-42FA-B63B-44F9E512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5A0B4-4BD8-4E54-8C75-27DED0E9B5D4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15F740E-6020-47A4-9AD5-72A6B5E0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A13A1EF-5CB9-41B8-96D4-A43E50B36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8528-EDD4-4B30-BF18-59EE91CE3F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20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16594F4-2EBD-41FD-811B-5FBDAC77C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3C692-2186-4A9D-8BDF-40F7249E37BE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26C119-2F27-4B9E-9D00-9F3BE200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9DC9185-3AC5-431E-8492-850FF1C4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87451-5E18-4001-B951-ED11F72070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446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2E8D1A4-55B9-4CEE-AFD8-F42A480A8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36A07-07E1-4E7D-9A52-7024AC9C8C64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8515A8-1ACC-4AF3-A5AB-79123303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0512F5-6798-4C35-A4DC-C2DFEF483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61D9-9F6B-49D1-9914-B930344D71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020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E8E64D-6042-40E2-8EB4-CAAA12423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F9823-E4EE-4DB5-AB25-0C818FF50BB1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AB5AD4-82E9-4003-9AB3-9DB476C29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8DDA558-52B1-45B8-911B-38721FDB2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8B82E-FFDC-405A-A959-65FED52F56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208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A605793-44A8-43C5-BFED-7F70178B7D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0E99992-6228-4B29-8946-692CA3EE91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47257-DAB6-4ADC-9AF3-FA836E7B7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ADE717-95FF-49E7-AB66-158CA723E271}" type="datetimeFigureOut">
              <a:rPr lang="en-GB"/>
              <a:pPr>
                <a:defRPr/>
              </a:pPr>
              <a:t>24/03/2023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1B53C-3F41-471D-93EC-E059068F2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80068-A7EA-4299-9AAC-262FF24A6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7840ADD-BC7E-4046-89F4-3E61373F46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>
            <a:extLst>
              <a:ext uri="{FF2B5EF4-FFF2-40B4-BE49-F238E27FC236}">
                <a16:creationId xmlns:a16="http://schemas.microsoft.com/office/drawing/2014/main" id="{E33C8F1B-1ED8-4B00-873F-110A334E677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3081" name="Freeform 2">
              <a:extLst>
                <a:ext uri="{FF2B5EF4-FFF2-40B4-BE49-F238E27FC236}">
                  <a16:creationId xmlns:a16="http://schemas.microsoft.com/office/drawing/2014/main" id="{6B84CC8E-1324-4163-872E-42BAFB81E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009179688 h 304800"/>
                <a:gd name="T4" fmla="*/ 2147483646 w 304800"/>
                <a:gd name="T5" fmla="*/ 2009179688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5" name="Picture 5">
            <a:extLst>
              <a:ext uri="{FF2B5EF4-FFF2-40B4-BE49-F238E27FC236}">
                <a16:creationId xmlns:a16="http://schemas.microsoft.com/office/drawing/2014/main" id="{4E952336-20CD-401E-BE16-6DCC299AA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125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4A13F3A-A1D5-4F2C-8044-B95C61DB7B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6">
            <a:extLst>
              <a:ext uri="{FF2B5EF4-FFF2-40B4-BE49-F238E27FC236}">
                <a16:creationId xmlns:a16="http://schemas.microsoft.com/office/drawing/2014/main" id="{34AF34B6-243F-463F-AB3B-F294C075B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itchFamily="50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E3DB3F1-1692-43E4-815A-BB419F094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1119188"/>
            <a:ext cx="91789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r>
              <a:rPr lang="en-US" altLang="en-US" sz="2400" i="1" dirty="0">
                <a:solidFill>
                  <a:schemeClr val="bg1"/>
                </a:solidFill>
                <a:latin typeface="Bree Rg" pitchFamily="50" charset="0"/>
              </a:rPr>
              <a:t>Seeing things from other people’s perspectives</a:t>
            </a:r>
          </a:p>
        </p:txBody>
      </p:sp>
      <p:sp>
        <p:nvSpPr>
          <p:cNvPr id="3079" name="TextBox 10">
            <a:extLst>
              <a:ext uri="{FF2B5EF4-FFF2-40B4-BE49-F238E27FC236}">
                <a16:creationId xmlns:a16="http://schemas.microsoft.com/office/drawing/2014/main" id="{A6F285F9-F06D-4B54-B356-C8E0B6F28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7963"/>
            <a:ext cx="9169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solidFill>
                  <a:schemeClr val="bg1"/>
                </a:solidFill>
                <a:latin typeface="Open Sans Extrabold" pitchFamily="34" charset="0"/>
                <a:cs typeface="Open Sans Extrabold" pitchFamily="34" charset="0"/>
              </a:rPr>
              <a:t>The Iceberg Theory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3C516D-96EF-481A-AF7E-2A3C6D425FF0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rcRect/>
          <a:stretch>
            <a:fillRect/>
          </a:stretch>
        </p:blipFill>
        <p:spPr>
          <a:xfrm rot="21600000">
            <a:off x="3199906" y="2698953"/>
            <a:ext cx="2769588" cy="236338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99416"/>
            <a:ext cx="1440160" cy="712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E0D2A634-C88D-40F6-85A1-F8320E6A1F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>
            <a:extLst>
              <a:ext uri="{FF2B5EF4-FFF2-40B4-BE49-F238E27FC236}">
                <a16:creationId xmlns:a16="http://schemas.microsoft.com/office/drawing/2014/main" id="{6417361E-5878-4471-9C62-F040398D50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7688" y="1725613"/>
            <a:ext cx="3771901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Box 3">
            <a:extLst>
              <a:ext uri="{FF2B5EF4-FFF2-40B4-BE49-F238E27FC236}">
                <a16:creationId xmlns:a16="http://schemas.microsoft.com/office/drawing/2014/main" id="{11865E39-61F1-4D6F-B90B-4C2243AEC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3200"/>
            <a:ext cx="9144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>
                <a:latin typeface="Open Sans Extrabold" pitchFamily="34" charset="0"/>
                <a:cs typeface="Open Sans Extrabold" pitchFamily="34" charset="0"/>
              </a:rPr>
              <a:t>SESSION AIMS</a:t>
            </a:r>
          </a:p>
        </p:txBody>
      </p:sp>
      <p:sp>
        <p:nvSpPr>
          <p:cNvPr id="4101" name="TextBox 4">
            <a:extLst>
              <a:ext uri="{FF2B5EF4-FFF2-40B4-BE49-F238E27FC236}">
                <a16:creationId xmlns:a16="http://schemas.microsoft.com/office/drawing/2014/main" id="{1D342559-3DC7-426F-B69E-CD7A7D635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665163"/>
            <a:ext cx="2651125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Open Sans Light" pitchFamily="34" charset="0"/>
                <a:cs typeface="Open Sans Light" pitchFamily="34" charset="0"/>
              </a:rPr>
              <a:t>WHAT YOU WILL LEARN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6D3B1B-2B09-4FC1-AFB1-2A6630BDBB5D}"/>
              </a:ext>
            </a:extLst>
          </p:cNvPr>
          <p:cNvSpPr txBox="1"/>
          <p:nvPr/>
        </p:nvSpPr>
        <p:spPr>
          <a:xfrm>
            <a:off x="2051050" y="1884363"/>
            <a:ext cx="6985000" cy="3557897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enable participants to see alternative perspectives.</a:t>
            </a:r>
          </a:p>
          <a:p>
            <a:pPr marL="514350" indent="-514350">
              <a:buFont typeface="+mj-lt"/>
              <a:buAutoNum type="arabicPeriod"/>
            </a:pPr>
            <a:endParaRPr lang="en-GB" sz="3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equip participants with the knowledge to help others gain a perspective on mental health</a:t>
            </a:r>
          </a:p>
          <a:p>
            <a:pPr marL="411480" indent="-41148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>
            <a:extLst>
              <a:ext uri="{FF2B5EF4-FFF2-40B4-BE49-F238E27FC236}">
                <a16:creationId xmlns:a16="http://schemas.microsoft.com/office/drawing/2014/main" id="{E33C8F1B-1ED8-4B00-873F-110A334E677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3081" name="Freeform 2">
              <a:extLst>
                <a:ext uri="{FF2B5EF4-FFF2-40B4-BE49-F238E27FC236}">
                  <a16:creationId xmlns:a16="http://schemas.microsoft.com/office/drawing/2014/main" id="{6B84CC8E-1324-4163-872E-42BAFB81E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009179688 h 304800"/>
                <a:gd name="T4" fmla="*/ 2147483646 w 304800"/>
                <a:gd name="T5" fmla="*/ 2009179688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5" name="Picture 5">
            <a:extLst>
              <a:ext uri="{FF2B5EF4-FFF2-40B4-BE49-F238E27FC236}">
                <a16:creationId xmlns:a16="http://schemas.microsoft.com/office/drawing/2014/main" id="{4E952336-20CD-401E-BE16-6DCC299AA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8125" y="685800"/>
            <a:ext cx="5486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4A13F3A-A1D5-4F2C-8044-B95C61DB7B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6">
            <a:extLst>
              <a:ext uri="{FF2B5EF4-FFF2-40B4-BE49-F238E27FC236}">
                <a16:creationId xmlns:a16="http://schemas.microsoft.com/office/drawing/2014/main" id="{34AF34B6-243F-463F-AB3B-F294C075BD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itchFamily="50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E3DB3F1-1692-43E4-815A-BB419F094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4925" y="1181894"/>
            <a:ext cx="91789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 i="1" dirty="0">
              <a:solidFill>
                <a:schemeClr val="bg1"/>
              </a:solidFill>
              <a:latin typeface="Bree Rg" pitchFamily="50" charset="0"/>
            </a:endParaRPr>
          </a:p>
        </p:txBody>
      </p:sp>
      <p:sp>
        <p:nvSpPr>
          <p:cNvPr id="3079" name="TextBox 10">
            <a:extLst>
              <a:ext uri="{FF2B5EF4-FFF2-40B4-BE49-F238E27FC236}">
                <a16:creationId xmlns:a16="http://schemas.microsoft.com/office/drawing/2014/main" id="{A6F285F9-F06D-4B54-B356-C8E0B6F28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7963"/>
            <a:ext cx="9169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solidFill>
                  <a:schemeClr val="bg1"/>
                </a:solidFill>
                <a:latin typeface="Open Sans Extrabold" pitchFamily="34" charset="0"/>
                <a:cs typeface="Open Sans Extrabold" pitchFamily="34" charset="0"/>
              </a:rPr>
              <a:t>The Iceberg Theory</a:t>
            </a:r>
          </a:p>
        </p:txBody>
      </p:sp>
      <p:sp>
        <p:nvSpPr>
          <p:cNvPr id="2" name="Rectangle 1"/>
          <p:cNvSpPr/>
          <p:nvPr/>
        </p:nvSpPr>
        <p:spPr>
          <a:xfrm>
            <a:off x="2708275" y="1219789"/>
            <a:ext cx="39608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GB" altLang="en-US" dirty="0">
                <a:solidFill>
                  <a:schemeClr val="bg1"/>
                </a:solidFill>
                <a:latin typeface="Open Sans Extrabold" pitchFamily="34" charset="0"/>
                <a:cs typeface="Open Sans Extrabold" pitchFamily="34" charset="0"/>
              </a:rPr>
              <a:t>Watch the Iceberg Theory video</a:t>
            </a:r>
          </a:p>
        </p:txBody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5">
            <a:alphaModFix/>
          </a:blip>
          <a:srcRect/>
          <a:stretch>
            <a:fillRect/>
          </a:stretch>
        </p:blipFill>
        <p:spPr>
          <a:xfrm rot="21600000">
            <a:off x="3032537" y="1949948"/>
            <a:ext cx="3312368" cy="295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6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>
            <a:extLst>
              <a:ext uri="{FF2B5EF4-FFF2-40B4-BE49-F238E27FC236}">
                <a16:creationId xmlns:a16="http://schemas.microsoft.com/office/drawing/2014/main" id="{9FF1B5E8-A83F-4225-AEB5-F3ED2C323A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E87D338-D14A-4A9D-BD45-148EA66F6D61}"/>
              </a:ext>
            </a:extLst>
          </p:cNvPr>
          <p:cNvSpPr txBox="1"/>
          <p:nvPr/>
        </p:nvSpPr>
        <p:spPr>
          <a:xfrm>
            <a:off x="1319214" y="207963"/>
            <a:ext cx="7219950" cy="1280351"/>
          </a:xfrm>
          <a:prstGeom prst="rect">
            <a:avLst/>
          </a:prstGeom>
          <a:noFill/>
        </p:spPr>
        <p:txBody>
          <a:bodyPr wrap="square"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 How much of an iceberg can we see?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E1455F7B-D825-47E4-B115-0B362A0A40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2275" y="1714500"/>
            <a:ext cx="3429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69BC4F-5379-4910-BBCE-FA8B044D794C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rcRect/>
          <a:stretch>
            <a:fillRect/>
          </a:stretch>
        </p:blipFill>
        <p:spPr>
          <a:xfrm>
            <a:off x="4033746" y="2510984"/>
            <a:ext cx="1790883" cy="18360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7A5805F-826E-49B0-9710-196353A22DD3}"/>
              </a:ext>
            </a:extLst>
          </p:cNvPr>
          <p:cNvSpPr txBox="1"/>
          <p:nvPr/>
        </p:nvSpPr>
        <p:spPr>
          <a:xfrm>
            <a:off x="2732944" y="5301208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Bree Rg"/>
              </a:rPr>
              <a:t>Answer: About 9%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>
            <a:extLst>
              <a:ext uri="{FF2B5EF4-FFF2-40B4-BE49-F238E27FC236}">
                <a16:creationId xmlns:a16="http://schemas.microsoft.com/office/drawing/2014/main" id="{0B406BFD-30A9-4385-8FC7-902AC5700B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5366E3-7AE5-431B-BC32-0EADABB07B21}"/>
              </a:ext>
            </a:extLst>
          </p:cNvPr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Behaviours</a:t>
            </a:r>
          </a:p>
        </p:txBody>
      </p:sp>
      <p:pic>
        <p:nvPicPr>
          <p:cNvPr id="7173" name="Picture 3">
            <a:extLst>
              <a:ext uri="{FF2B5EF4-FFF2-40B4-BE49-F238E27FC236}">
                <a16:creationId xmlns:a16="http://schemas.microsoft.com/office/drawing/2014/main" id="{58B4C5A4-85A2-4148-9452-CF22A84ED8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875" y="1543050"/>
            <a:ext cx="37719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C914C8-3914-457C-8EDC-CC8EFD9DF42B}"/>
              </a:ext>
            </a:extLst>
          </p:cNvPr>
          <p:cNvSpPr txBox="1"/>
          <p:nvPr/>
        </p:nvSpPr>
        <p:spPr>
          <a:xfrm>
            <a:off x="2123728" y="1916832"/>
            <a:ext cx="62646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someone is struggling, what behaviours might we see?</a:t>
            </a:r>
          </a:p>
          <a:p>
            <a:endParaRPr lang="en-GB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GB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some possible things that could happen in someone’s life to cause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65C3C624-BA41-4F2D-A68F-984766965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5AA8B5-956D-4C59-B6A7-B265DA4BCAEE}"/>
              </a:ext>
            </a:extLst>
          </p:cNvPr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Underneath the iceberg…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EB2A48-B570-4960-A08F-0309E163F853}"/>
              </a:ext>
            </a:extLst>
          </p:cNvPr>
          <p:cNvSpPr txBox="1"/>
          <p:nvPr/>
        </p:nvSpPr>
        <p:spPr>
          <a:xfrm>
            <a:off x="1978025" y="1340768"/>
            <a:ext cx="66984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/>
          </a:p>
          <a:p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might be at the bottom of the iceberg underneath the water that contributes to the type of person you are?</a:t>
            </a:r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 rot="21600000">
            <a:off x="3923928" y="3573016"/>
            <a:ext cx="1568745" cy="2160240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alphaModFix/>
          </a:blip>
          <a:srcRect/>
          <a:stretch>
            <a:fillRect/>
          </a:stretch>
        </p:blipFill>
        <p:spPr>
          <a:xfrm rot="21600000">
            <a:off x="-1836711" y="1501597"/>
            <a:ext cx="3827483" cy="38274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65C3C624-BA41-4F2D-A68F-984766965B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5AA8B5-956D-4C59-B6A7-B265DA4BCAEE}"/>
              </a:ext>
            </a:extLst>
          </p:cNvPr>
          <p:cNvSpPr txBox="1"/>
          <p:nvPr/>
        </p:nvSpPr>
        <p:spPr>
          <a:xfrm>
            <a:off x="0" y="207963"/>
            <a:ext cx="9144000" cy="701675"/>
          </a:xfrm>
          <a:prstGeom prst="rect">
            <a:avLst/>
          </a:prstGeom>
          <a:noFill/>
        </p:spPr>
        <p:txBody>
          <a:bodyPr lIns="109728" tIns="54864" rIns="109728" bIns="54864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8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Underneath the iceberg…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EB2A48-B570-4960-A08F-0309E163F853}"/>
              </a:ext>
            </a:extLst>
          </p:cNvPr>
          <p:cNvSpPr txBox="1"/>
          <p:nvPr/>
        </p:nvSpPr>
        <p:spPr>
          <a:xfrm>
            <a:off x="1978025" y="1340768"/>
            <a:ext cx="66984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basic needs of human beings?</a:t>
            </a:r>
          </a:p>
          <a:p>
            <a:endParaRPr lang="en-GB" sz="2800" dirty="0"/>
          </a:p>
          <a:p>
            <a:pPr lvl="1"/>
            <a:endParaRPr lang="en-GB" dirty="0"/>
          </a:p>
          <a:p>
            <a:endParaRPr lang="en-GB" dirty="0"/>
          </a:p>
        </p:txBody>
      </p:sp>
      <p:pic>
        <p:nvPicPr>
          <p:cNvPr id="6" name="Picture 18"/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 rot="21600000">
            <a:off x="3203848" y="3645024"/>
            <a:ext cx="3490653" cy="1902891"/>
          </a:xfrm>
          <a:prstGeom prst="rect">
            <a:avLst/>
          </a:prstGeom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>
            <a:alphaModFix/>
          </a:blip>
          <a:srcRect/>
          <a:stretch>
            <a:fillRect/>
          </a:stretch>
        </p:blipFill>
        <p:spPr>
          <a:xfrm rot="21600000">
            <a:off x="-1836711" y="1501597"/>
            <a:ext cx="3827483" cy="382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68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3">
            <a:extLst>
              <a:ext uri="{FF2B5EF4-FFF2-40B4-BE49-F238E27FC236}">
                <a16:creationId xmlns:a16="http://schemas.microsoft.com/office/drawing/2014/main" id="{9667811E-CA27-48B1-84FA-897EDADFABE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7620000" cy="5715000"/>
          </a:xfrm>
        </p:grpSpPr>
        <p:sp>
          <p:nvSpPr>
            <p:cNvPr id="11272" name="Freeform 2">
              <a:extLst>
                <a:ext uri="{FF2B5EF4-FFF2-40B4-BE49-F238E27FC236}">
                  <a16:creationId xmlns:a16="http://schemas.microsoft.com/office/drawing/2014/main" id="{32D2068A-AB7F-4055-8B62-87EC0F75C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7620000" cy="5715000"/>
            </a:xfrm>
            <a:custGeom>
              <a:avLst/>
              <a:gdLst>
                <a:gd name="T0" fmla="*/ 0 w 304800"/>
                <a:gd name="T1" fmla="*/ 0 h 304800"/>
                <a:gd name="T2" fmla="*/ 0 w 304800"/>
                <a:gd name="T3" fmla="*/ 2009179688 h 304800"/>
                <a:gd name="T4" fmla="*/ 2147483646 w 304800"/>
                <a:gd name="T5" fmla="*/ 2009179688 h 304800"/>
                <a:gd name="T6" fmla="*/ 2147483646 w 304800"/>
                <a:gd name="T7" fmla="*/ 0 h 304800"/>
                <a:gd name="T8" fmla="*/ 0 w 304800"/>
                <a:gd name="T9" fmla="*/ 0 h 3048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800"/>
                <a:gd name="T16" fmla="*/ 0 h 304800"/>
                <a:gd name="T17" fmla="*/ 304800 w 304800"/>
                <a:gd name="T18" fmla="*/ 304800 h 3048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800" h="304800">
                  <a:moveTo>
                    <a:pt x="0" y="0"/>
                  </a:moveTo>
                  <a:lnTo>
                    <a:pt x="0" y="304800"/>
                  </a:lnTo>
                  <a:lnTo>
                    <a:pt x="304800" y="304800"/>
                  </a:lnTo>
                  <a:lnTo>
                    <a:pt x="3048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5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1268" name="Picture 4">
            <a:extLst>
              <a:ext uri="{FF2B5EF4-FFF2-40B4-BE49-F238E27FC236}">
                <a16:creationId xmlns:a16="http://schemas.microsoft.com/office/drawing/2014/main" id="{B21628D6-6EC6-4E53-B9F0-CD6303D7D3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57150"/>
            <a:ext cx="1223963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Box 6">
            <a:extLst>
              <a:ext uri="{FF2B5EF4-FFF2-40B4-BE49-F238E27FC236}">
                <a16:creationId xmlns:a16="http://schemas.microsoft.com/office/drawing/2014/main" id="{1FCA2849-676A-4D66-A8CA-B5EB1922B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7013" y="320675"/>
            <a:ext cx="7289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bg1"/>
              </a:solidFill>
              <a:latin typeface="Bree Rg" pitchFamily="50" charset="0"/>
            </a:endParaRP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A501024C-AE4C-46B0-A9B5-F3BD4C3A5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361" y="2420888"/>
            <a:ext cx="8391277" cy="329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4560" rIns="0" bIns="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425"/>
              </a:lnSpc>
              <a:spcBef>
                <a:spcPct val="0"/>
              </a:spcBef>
              <a:buFontTx/>
              <a:buNone/>
            </a:pPr>
            <a:r>
              <a:rPr lang="en-GB" altLang="en-US" sz="3600" i="1" dirty="0">
                <a:solidFill>
                  <a:schemeClr val="bg1"/>
                </a:solidFill>
                <a:latin typeface="Bree Rg"/>
              </a:rPr>
              <a:t>"Empathy develops when the individual, group or community have the strength to see beyond the destructive expressions of anger; to the hurt, the needs and fears of those who they experience as hurting them."</a:t>
            </a:r>
            <a:endParaRPr lang="en-US" altLang="en-US" sz="3600" i="1" dirty="0">
              <a:solidFill>
                <a:schemeClr val="bg1"/>
              </a:solidFill>
              <a:latin typeface="Bree Rg"/>
            </a:endParaRPr>
          </a:p>
        </p:txBody>
      </p:sp>
      <p:sp>
        <p:nvSpPr>
          <p:cNvPr id="11271" name="TextBox 10">
            <a:extLst>
              <a:ext uri="{FF2B5EF4-FFF2-40B4-BE49-F238E27FC236}">
                <a16:creationId xmlns:a16="http://schemas.microsoft.com/office/drawing/2014/main" id="{B621C995-CEA7-4DA2-A194-948B04C84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7963"/>
            <a:ext cx="91694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800" dirty="0">
                <a:solidFill>
                  <a:schemeClr val="bg1"/>
                </a:solidFill>
                <a:latin typeface="Open Sans Extrabold" pitchFamily="34" charset="0"/>
                <a:cs typeface="Open Sans Extrabold" pitchFamily="34" charset="0"/>
              </a:rPr>
              <a:t>The Iceberg Theory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2B5FAA-A1FE-4B17-A58B-EB43014E7A88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 rot="21600000">
            <a:off x="3868939" y="4941168"/>
            <a:ext cx="1406120" cy="1211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1abe549-7fe0-477f-9005-6c781c1263b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2A056E89CE76409F966DE2980C542D" ma:contentTypeVersion="15" ma:contentTypeDescription="Create a new document." ma:contentTypeScope="" ma:versionID="6934ccc949344ae4e80042a3c4eae59b">
  <xsd:schema xmlns:xsd="http://www.w3.org/2001/XMLSchema" xmlns:xs="http://www.w3.org/2001/XMLSchema" xmlns:p="http://schemas.microsoft.com/office/2006/metadata/properties" xmlns:ns3="31abe549-7fe0-477f-9005-6c781c1263bb" xmlns:ns4="0d71df0d-acc8-48e4-8c7d-8ebbcac9d8d6" targetNamespace="http://schemas.microsoft.com/office/2006/metadata/properties" ma:root="true" ma:fieldsID="2cb2dd8476b1e4c2b76d384c4486ebcc" ns3:_="" ns4:_="">
    <xsd:import namespace="31abe549-7fe0-477f-9005-6c781c1263bb"/>
    <xsd:import namespace="0d71df0d-acc8-48e4-8c7d-8ebbcac9d8d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be549-7fe0-477f-9005-6c781c1263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1df0d-acc8-48e4-8c7d-8ebbcac9d8d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78B5E6-78D3-4825-86EB-535A12F0C9E3}">
  <ds:schemaRefs>
    <ds:schemaRef ds:uri="http://schemas.microsoft.com/office/2006/metadata/properties"/>
    <ds:schemaRef ds:uri="31abe549-7fe0-477f-9005-6c781c1263b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0d71df0d-acc8-48e4-8c7d-8ebbcac9d8d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705A020-A09D-4C46-B1EA-F63AC1679C8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32A70D-02CA-4D22-8378-9260FA1B31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abe549-7fe0-477f-9005-6c781c1263bb"/>
    <ds:schemaRef ds:uri="0d71df0d-acc8-48e4-8c7d-8ebbcac9d8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197</Words>
  <Application>Microsoft Office PowerPoint</Application>
  <PresentationFormat>On-screen Show (4:3)</PresentationFormat>
  <Paragraphs>29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Bree Rg</vt:lpstr>
      <vt:lpstr>Calibri</vt:lpstr>
      <vt:lpstr>Open Sans</vt:lpstr>
      <vt:lpstr>Open Sans Extrabold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Grant</dc:creator>
  <cp:lastModifiedBy>Alice Pelan</cp:lastModifiedBy>
  <cp:revision>27</cp:revision>
  <dcterms:created xsi:type="dcterms:W3CDTF">2020-06-28T18:12:27Z</dcterms:created>
  <dcterms:modified xsi:type="dcterms:W3CDTF">2023-03-24T13:28:09Z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0x010100172A056E89CE76409F966DE2980C542D</vt:lpwstr>
  </property>
</Properties>
</file>