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9" r:id="rId6"/>
    <p:sldId id="261" r:id="rId7"/>
    <p:sldId id="258" r:id="rId8"/>
    <p:sldId id="260" r:id="rId9"/>
    <p:sldId id="271" r:id="rId10"/>
    <p:sldId id="272" r:id="rId11"/>
    <p:sldId id="269"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952"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42FE96-8280-4D01-8FAE-B6DEF707314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BD1D3F93-B35D-4C13-93C7-7097C3C171E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F5269E7-908D-4A20-92BF-89B135A80BA1}" type="datetimeFigureOut">
              <a:rPr lang="en-GB"/>
              <a:pPr>
                <a:defRPr/>
              </a:pPr>
              <a:t>24/03/2023</a:t>
            </a:fld>
            <a:endParaRPr lang="en-GB"/>
          </a:p>
        </p:txBody>
      </p:sp>
      <p:sp>
        <p:nvSpPr>
          <p:cNvPr id="4" name="Slide Image Placeholder 3">
            <a:extLst>
              <a:ext uri="{FF2B5EF4-FFF2-40B4-BE49-F238E27FC236}">
                <a16:creationId xmlns:a16="http://schemas.microsoft.com/office/drawing/2014/main" id="{1A05A067-6579-4AB8-9F2B-B762458B218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53692C14-C5F0-41FD-B053-F12C45085F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42BF3EE-6912-406C-BE14-D05BEDB83F9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A2BA1AF7-7BA0-4DA7-9CFC-9D9AA3B404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76AA49-D1AD-44B6-9603-849F8C1FECED}" type="slidenum">
              <a:rPr lang="en-GB" altLang="en-US"/>
              <a:pPr>
                <a:defRPr/>
              </a:pPr>
              <a:t>‹#›</a:t>
            </a:fld>
            <a:endParaRPr lang="en-GB" altLang="en-US"/>
          </a:p>
        </p:txBody>
      </p:sp>
    </p:spTree>
    <p:extLst>
      <p:ext uri="{BB962C8B-B14F-4D97-AF65-F5344CB8AC3E}">
        <p14:creationId xmlns:p14="http://schemas.microsoft.com/office/powerpoint/2010/main" val="1933268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043D6D6-199F-46AB-83ED-98AEF586E0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7D5C0FE-1815-4CBC-9C9B-56D43028D0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6148" name="Slide Number Placeholder 3">
            <a:extLst>
              <a:ext uri="{FF2B5EF4-FFF2-40B4-BE49-F238E27FC236}">
                <a16:creationId xmlns:a16="http://schemas.microsoft.com/office/drawing/2014/main" id="{F7048693-CBB8-47F6-A7EA-FBFCF9E4AF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66B5DB-952C-44CB-A5A6-412EE4DD8471}" type="slidenum">
              <a:rPr lang="en-GB" altLang="en-US"/>
              <a:pPr>
                <a:spcBef>
                  <a:spcPct val="0"/>
                </a:spcBef>
              </a:pPr>
              <a:t>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B14968D-CDC2-4897-B7BC-3DDE1424B4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3795A0E2-EE13-4DD7-87C3-9C35DFCA82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8196" name="Slide Number Placeholder 3">
            <a:extLst>
              <a:ext uri="{FF2B5EF4-FFF2-40B4-BE49-F238E27FC236}">
                <a16:creationId xmlns:a16="http://schemas.microsoft.com/office/drawing/2014/main" id="{6EE3BE85-7E6E-42E7-BCD0-3D741E842F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A5B332-DAEB-4031-921A-6124B7B5E798}" type="slidenum">
              <a:rPr lang="en-GB" altLang="en-US"/>
              <a:pPr>
                <a:spcBef>
                  <a:spcPct val="0"/>
                </a:spcBef>
              </a:pPr>
              <a:t>4</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043D6D6-199F-46AB-83ED-98AEF586E0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7D5C0FE-1815-4CBC-9C9B-56D43028D0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t>Ask participants if they can think of examples of each type of stigma</a:t>
            </a:r>
          </a:p>
        </p:txBody>
      </p:sp>
      <p:sp>
        <p:nvSpPr>
          <p:cNvPr id="6148" name="Slide Number Placeholder 3">
            <a:extLst>
              <a:ext uri="{FF2B5EF4-FFF2-40B4-BE49-F238E27FC236}">
                <a16:creationId xmlns:a16="http://schemas.microsoft.com/office/drawing/2014/main" id="{F7048693-CBB8-47F6-A7EA-FBFCF9E4AF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66B5DB-952C-44CB-A5A6-412EE4DD8471}" type="slidenum">
              <a:rPr lang="en-GB" altLang="en-US"/>
              <a:pPr>
                <a:spcBef>
                  <a:spcPct val="0"/>
                </a:spcBef>
              </a:pPr>
              <a:t>6</a:t>
            </a:fld>
            <a:endParaRPr lang="en-GB" altLang="en-US"/>
          </a:p>
        </p:txBody>
      </p:sp>
    </p:spTree>
    <p:extLst>
      <p:ext uri="{BB962C8B-B14F-4D97-AF65-F5344CB8AC3E}">
        <p14:creationId xmlns:p14="http://schemas.microsoft.com/office/powerpoint/2010/main" val="301621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043D6D6-199F-46AB-83ED-98AEF586E0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7D5C0FE-1815-4CBC-9C9B-56D43028D0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dirty="0"/>
              <a:t>Ask participants if they can think of examples of each type of stigma</a:t>
            </a:r>
          </a:p>
          <a:p>
            <a:pPr eaLnBrk="1" hangingPunct="1">
              <a:spcBef>
                <a:spcPct val="0"/>
              </a:spcBef>
            </a:pPr>
            <a:endParaRPr lang="en-GB" altLang="en-US" dirty="0"/>
          </a:p>
        </p:txBody>
      </p:sp>
      <p:sp>
        <p:nvSpPr>
          <p:cNvPr id="6148" name="Slide Number Placeholder 3">
            <a:extLst>
              <a:ext uri="{FF2B5EF4-FFF2-40B4-BE49-F238E27FC236}">
                <a16:creationId xmlns:a16="http://schemas.microsoft.com/office/drawing/2014/main" id="{F7048693-CBB8-47F6-A7EA-FBFCF9E4AF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66B5DB-952C-44CB-A5A6-412EE4DD8471}" type="slidenum">
              <a:rPr lang="en-GB" altLang="en-US"/>
              <a:pPr>
                <a:spcBef>
                  <a:spcPct val="0"/>
                </a:spcBef>
              </a:pPr>
              <a:t>7</a:t>
            </a:fld>
            <a:endParaRPr lang="en-GB" altLang="en-US"/>
          </a:p>
        </p:txBody>
      </p:sp>
    </p:spTree>
    <p:extLst>
      <p:ext uri="{BB962C8B-B14F-4D97-AF65-F5344CB8AC3E}">
        <p14:creationId xmlns:p14="http://schemas.microsoft.com/office/powerpoint/2010/main" val="7484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6A65B1-BD47-4DEA-A4F9-9B470FBA67ED}"/>
              </a:ext>
            </a:extLst>
          </p:cNvPr>
          <p:cNvSpPr>
            <a:spLocks noGrp="1"/>
          </p:cNvSpPr>
          <p:nvPr>
            <p:ph type="dt" sz="half" idx="10"/>
          </p:nvPr>
        </p:nvSpPr>
        <p:spPr/>
        <p:txBody>
          <a:bodyPr/>
          <a:lstStyle>
            <a:lvl1pPr>
              <a:defRPr/>
            </a:lvl1pPr>
          </a:lstStyle>
          <a:p>
            <a:pPr>
              <a:defRPr/>
            </a:pPr>
            <a:fld id="{5D7A32C3-F7A3-472F-A834-F48A2FFEF2EA}" type="datetimeFigureOut">
              <a:rPr lang="en-GB"/>
              <a:pPr>
                <a:defRPr/>
              </a:pPr>
              <a:t>24/03/2023</a:t>
            </a:fld>
            <a:endParaRPr lang="en-GB"/>
          </a:p>
        </p:txBody>
      </p:sp>
      <p:sp>
        <p:nvSpPr>
          <p:cNvPr id="5" name="Footer Placeholder 4">
            <a:extLst>
              <a:ext uri="{FF2B5EF4-FFF2-40B4-BE49-F238E27FC236}">
                <a16:creationId xmlns:a16="http://schemas.microsoft.com/office/drawing/2014/main" id="{80498BAE-A1F4-4C84-806D-03099921123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017CF21-8E2F-48A9-BAAA-64C39685F163}"/>
              </a:ext>
            </a:extLst>
          </p:cNvPr>
          <p:cNvSpPr>
            <a:spLocks noGrp="1"/>
          </p:cNvSpPr>
          <p:nvPr>
            <p:ph type="sldNum" sz="quarter" idx="12"/>
          </p:nvPr>
        </p:nvSpPr>
        <p:spPr/>
        <p:txBody>
          <a:bodyPr/>
          <a:lstStyle>
            <a:lvl1pPr>
              <a:defRPr/>
            </a:lvl1pPr>
          </a:lstStyle>
          <a:p>
            <a:pPr>
              <a:defRPr/>
            </a:pPr>
            <a:fld id="{B4C6323B-E881-41E9-B59E-B0ED49DDD88B}" type="slidenum">
              <a:rPr lang="en-GB" altLang="en-US"/>
              <a:pPr>
                <a:defRPr/>
              </a:pPr>
              <a:t>‹#›</a:t>
            </a:fld>
            <a:endParaRPr lang="en-GB" altLang="en-US"/>
          </a:p>
        </p:txBody>
      </p:sp>
    </p:spTree>
    <p:extLst>
      <p:ext uri="{BB962C8B-B14F-4D97-AF65-F5344CB8AC3E}">
        <p14:creationId xmlns:p14="http://schemas.microsoft.com/office/powerpoint/2010/main" val="75670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771E71-E9C2-4D22-B3BB-868B9741AF02}"/>
              </a:ext>
            </a:extLst>
          </p:cNvPr>
          <p:cNvSpPr>
            <a:spLocks noGrp="1"/>
          </p:cNvSpPr>
          <p:nvPr>
            <p:ph type="dt" sz="half" idx="10"/>
          </p:nvPr>
        </p:nvSpPr>
        <p:spPr/>
        <p:txBody>
          <a:bodyPr/>
          <a:lstStyle>
            <a:lvl1pPr>
              <a:defRPr/>
            </a:lvl1pPr>
          </a:lstStyle>
          <a:p>
            <a:pPr>
              <a:defRPr/>
            </a:pPr>
            <a:fld id="{4CC2B4CF-98E2-4906-BF71-0C5C191E08CF}" type="datetimeFigureOut">
              <a:rPr lang="en-GB"/>
              <a:pPr>
                <a:defRPr/>
              </a:pPr>
              <a:t>24/03/2023</a:t>
            </a:fld>
            <a:endParaRPr lang="en-GB"/>
          </a:p>
        </p:txBody>
      </p:sp>
      <p:sp>
        <p:nvSpPr>
          <p:cNvPr id="5" name="Footer Placeholder 4">
            <a:extLst>
              <a:ext uri="{FF2B5EF4-FFF2-40B4-BE49-F238E27FC236}">
                <a16:creationId xmlns:a16="http://schemas.microsoft.com/office/drawing/2014/main" id="{23A2BF5E-DB8D-45D4-ADE7-2DDFEB8D814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CECA984-8782-4077-9AE4-9CD3909D6BCA}"/>
              </a:ext>
            </a:extLst>
          </p:cNvPr>
          <p:cNvSpPr>
            <a:spLocks noGrp="1"/>
          </p:cNvSpPr>
          <p:nvPr>
            <p:ph type="sldNum" sz="quarter" idx="12"/>
          </p:nvPr>
        </p:nvSpPr>
        <p:spPr/>
        <p:txBody>
          <a:bodyPr/>
          <a:lstStyle>
            <a:lvl1pPr>
              <a:defRPr/>
            </a:lvl1pPr>
          </a:lstStyle>
          <a:p>
            <a:pPr>
              <a:defRPr/>
            </a:pPr>
            <a:fld id="{0178906A-7B87-4815-913D-87CBFE2A6F3D}" type="slidenum">
              <a:rPr lang="en-GB" altLang="en-US"/>
              <a:pPr>
                <a:defRPr/>
              </a:pPr>
              <a:t>‹#›</a:t>
            </a:fld>
            <a:endParaRPr lang="en-GB" altLang="en-US"/>
          </a:p>
        </p:txBody>
      </p:sp>
    </p:spTree>
    <p:extLst>
      <p:ext uri="{BB962C8B-B14F-4D97-AF65-F5344CB8AC3E}">
        <p14:creationId xmlns:p14="http://schemas.microsoft.com/office/powerpoint/2010/main" val="338350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4273D7-BD22-45FE-A3EE-B74BDC9EAFAB}"/>
              </a:ext>
            </a:extLst>
          </p:cNvPr>
          <p:cNvSpPr>
            <a:spLocks noGrp="1"/>
          </p:cNvSpPr>
          <p:nvPr>
            <p:ph type="dt" sz="half" idx="10"/>
          </p:nvPr>
        </p:nvSpPr>
        <p:spPr/>
        <p:txBody>
          <a:bodyPr/>
          <a:lstStyle>
            <a:lvl1pPr>
              <a:defRPr/>
            </a:lvl1pPr>
          </a:lstStyle>
          <a:p>
            <a:pPr>
              <a:defRPr/>
            </a:pPr>
            <a:fld id="{77B511B1-C179-43D0-A023-4EC5AB743909}" type="datetimeFigureOut">
              <a:rPr lang="en-GB"/>
              <a:pPr>
                <a:defRPr/>
              </a:pPr>
              <a:t>24/03/2023</a:t>
            </a:fld>
            <a:endParaRPr lang="en-GB"/>
          </a:p>
        </p:txBody>
      </p:sp>
      <p:sp>
        <p:nvSpPr>
          <p:cNvPr id="5" name="Footer Placeholder 4">
            <a:extLst>
              <a:ext uri="{FF2B5EF4-FFF2-40B4-BE49-F238E27FC236}">
                <a16:creationId xmlns:a16="http://schemas.microsoft.com/office/drawing/2014/main" id="{BDCE6CA2-9007-487B-BBD6-C31741FAA42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E23222B-1229-4B43-AD0A-C5EC0832DF31}"/>
              </a:ext>
            </a:extLst>
          </p:cNvPr>
          <p:cNvSpPr>
            <a:spLocks noGrp="1"/>
          </p:cNvSpPr>
          <p:nvPr>
            <p:ph type="sldNum" sz="quarter" idx="12"/>
          </p:nvPr>
        </p:nvSpPr>
        <p:spPr/>
        <p:txBody>
          <a:bodyPr/>
          <a:lstStyle>
            <a:lvl1pPr>
              <a:defRPr/>
            </a:lvl1pPr>
          </a:lstStyle>
          <a:p>
            <a:pPr>
              <a:defRPr/>
            </a:pPr>
            <a:fld id="{BEFF5F6B-63F9-494C-AB80-E172399A0022}" type="slidenum">
              <a:rPr lang="en-GB" altLang="en-US"/>
              <a:pPr>
                <a:defRPr/>
              </a:pPr>
              <a:t>‹#›</a:t>
            </a:fld>
            <a:endParaRPr lang="en-GB" altLang="en-US"/>
          </a:p>
        </p:txBody>
      </p:sp>
    </p:spTree>
    <p:extLst>
      <p:ext uri="{BB962C8B-B14F-4D97-AF65-F5344CB8AC3E}">
        <p14:creationId xmlns:p14="http://schemas.microsoft.com/office/powerpoint/2010/main" val="258927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F49D5D-9D85-40DD-9C64-E3FC80680C04}"/>
              </a:ext>
            </a:extLst>
          </p:cNvPr>
          <p:cNvSpPr>
            <a:spLocks noGrp="1"/>
          </p:cNvSpPr>
          <p:nvPr>
            <p:ph type="dt" sz="half" idx="10"/>
          </p:nvPr>
        </p:nvSpPr>
        <p:spPr/>
        <p:txBody>
          <a:bodyPr/>
          <a:lstStyle>
            <a:lvl1pPr>
              <a:defRPr/>
            </a:lvl1pPr>
          </a:lstStyle>
          <a:p>
            <a:pPr>
              <a:defRPr/>
            </a:pPr>
            <a:fld id="{C73A488D-BAE8-4226-8CF4-F42BD396E0D0}" type="datetimeFigureOut">
              <a:rPr lang="en-GB"/>
              <a:pPr>
                <a:defRPr/>
              </a:pPr>
              <a:t>24/03/2023</a:t>
            </a:fld>
            <a:endParaRPr lang="en-GB"/>
          </a:p>
        </p:txBody>
      </p:sp>
      <p:sp>
        <p:nvSpPr>
          <p:cNvPr id="5" name="Footer Placeholder 4">
            <a:extLst>
              <a:ext uri="{FF2B5EF4-FFF2-40B4-BE49-F238E27FC236}">
                <a16:creationId xmlns:a16="http://schemas.microsoft.com/office/drawing/2014/main" id="{982B44FE-D389-4441-A4D0-E7185CABBCB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2DE23C-C4B0-4C53-8A33-08F6E46B38F8}"/>
              </a:ext>
            </a:extLst>
          </p:cNvPr>
          <p:cNvSpPr>
            <a:spLocks noGrp="1"/>
          </p:cNvSpPr>
          <p:nvPr>
            <p:ph type="sldNum" sz="quarter" idx="12"/>
          </p:nvPr>
        </p:nvSpPr>
        <p:spPr/>
        <p:txBody>
          <a:bodyPr/>
          <a:lstStyle>
            <a:lvl1pPr>
              <a:defRPr/>
            </a:lvl1pPr>
          </a:lstStyle>
          <a:p>
            <a:pPr>
              <a:defRPr/>
            </a:pPr>
            <a:fld id="{EBD7F55F-820B-41E1-B925-E16DA8890F23}" type="slidenum">
              <a:rPr lang="en-GB" altLang="en-US"/>
              <a:pPr>
                <a:defRPr/>
              </a:pPr>
              <a:t>‹#›</a:t>
            </a:fld>
            <a:endParaRPr lang="en-GB" altLang="en-US"/>
          </a:p>
        </p:txBody>
      </p:sp>
    </p:spTree>
    <p:extLst>
      <p:ext uri="{BB962C8B-B14F-4D97-AF65-F5344CB8AC3E}">
        <p14:creationId xmlns:p14="http://schemas.microsoft.com/office/powerpoint/2010/main" val="1540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D1442A-6815-49C5-B23C-51CAEA69B3FD}"/>
              </a:ext>
            </a:extLst>
          </p:cNvPr>
          <p:cNvSpPr>
            <a:spLocks noGrp="1"/>
          </p:cNvSpPr>
          <p:nvPr>
            <p:ph type="dt" sz="half" idx="10"/>
          </p:nvPr>
        </p:nvSpPr>
        <p:spPr/>
        <p:txBody>
          <a:bodyPr/>
          <a:lstStyle>
            <a:lvl1pPr>
              <a:defRPr/>
            </a:lvl1pPr>
          </a:lstStyle>
          <a:p>
            <a:pPr>
              <a:defRPr/>
            </a:pPr>
            <a:fld id="{DE163914-26BF-4BF6-8FBD-499F2DDE836B}" type="datetimeFigureOut">
              <a:rPr lang="en-GB"/>
              <a:pPr>
                <a:defRPr/>
              </a:pPr>
              <a:t>24/03/2023</a:t>
            </a:fld>
            <a:endParaRPr lang="en-GB"/>
          </a:p>
        </p:txBody>
      </p:sp>
      <p:sp>
        <p:nvSpPr>
          <p:cNvPr id="5" name="Footer Placeholder 4">
            <a:extLst>
              <a:ext uri="{FF2B5EF4-FFF2-40B4-BE49-F238E27FC236}">
                <a16:creationId xmlns:a16="http://schemas.microsoft.com/office/drawing/2014/main" id="{2F65C5DE-434E-49EE-970B-8EC9ED1E0CF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4259F35-7C3F-42D3-A5D6-DBBD7D264B8E}"/>
              </a:ext>
            </a:extLst>
          </p:cNvPr>
          <p:cNvSpPr>
            <a:spLocks noGrp="1"/>
          </p:cNvSpPr>
          <p:nvPr>
            <p:ph type="sldNum" sz="quarter" idx="12"/>
          </p:nvPr>
        </p:nvSpPr>
        <p:spPr/>
        <p:txBody>
          <a:bodyPr/>
          <a:lstStyle>
            <a:lvl1pPr>
              <a:defRPr/>
            </a:lvl1pPr>
          </a:lstStyle>
          <a:p>
            <a:pPr>
              <a:defRPr/>
            </a:pPr>
            <a:fld id="{7CD28D0A-4DE5-4F8B-872A-47EA37F09CDE}" type="slidenum">
              <a:rPr lang="en-GB" altLang="en-US"/>
              <a:pPr>
                <a:defRPr/>
              </a:pPr>
              <a:t>‹#›</a:t>
            </a:fld>
            <a:endParaRPr lang="en-GB" altLang="en-US"/>
          </a:p>
        </p:txBody>
      </p:sp>
    </p:spTree>
    <p:extLst>
      <p:ext uri="{BB962C8B-B14F-4D97-AF65-F5344CB8AC3E}">
        <p14:creationId xmlns:p14="http://schemas.microsoft.com/office/powerpoint/2010/main" val="61508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8691AB05-3F22-4776-8C4D-CF801767BFB4}"/>
              </a:ext>
            </a:extLst>
          </p:cNvPr>
          <p:cNvSpPr>
            <a:spLocks noGrp="1"/>
          </p:cNvSpPr>
          <p:nvPr>
            <p:ph type="dt" sz="half" idx="10"/>
          </p:nvPr>
        </p:nvSpPr>
        <p:spPr/>
        <p:txBody>
          <a:bodyPr/>
          <a:lstStyle>
            <a:lvl1pPr>
              <a:defRPr/>
            </a:lvl1pPr>
          </a:lstStyle>
          <a:p>
            <a:pPr>
              <a:defRPr/>
            </a:pPr>
            <a:fld id="{51C4FE6C-6CB0-426B-B0EB-A78E46EE2598}" type="datetimeFigureOut">
              <a:rPr lang="en-GB"/>
              <a:pPr>
                <a:defRPr/>
              </a:pPr>
              <a:t>24/03/2023</a:t>
            </a:fld>
            <a:endParaRPr lang="en-GB"/>
          </a:p>
        </p:txBody>
      </p:sp>
      <p:sp>
        <p:nvSpPr>
          <p:cNvPr id="6" name="Footer Placeholder 4">
            <a:extLst>
              <a:ext uri="{FF2B5EF4-FFF2-40B4-BE49-F238E27FC236}">
                <a16:creationId xmlns:a16="http://schemas.microsoft.com/office/drawing/2014/main" id="{2B03AD13-DC43-4E7C-BC13-9232B4A9152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85086F8-C7CA-4A72-8468-0C72CFE9B0A3}"/>
              </a:ext>
            </a:extLst>
          </p:cNvPr>
          <p:cNvSpPr>
            <a:spLocks noGrp="1"/>
          </p:cNvSpPr>
          <p:nvPr>
            <p:ph type="sldNum" sz="quarter" idx="12"/>
          </p:nvPr>
        </p:nvSpPr>
        <p:spPr/>
        <p:txBody>
          <a:bodyPr/>
          <a:lstStyle>
            <a:lvl1pPr>
              <a:defRPr/>
            </a:lvl1pPr>
          </a:lstStyle>
          <a:p>
            <a:pPr>
              <a:defRPr/>
            </a:pPr>
            <a:fld id="{6C77AA56-2DB2-48E3-8551-423E9098299F}" type="slidenum">
              <a:rPr lang="en-GB" altLang="en-US"/>
              <a:pPr>
                <a:defRPr/>
              </a:pPr>
              <a:t>‹#›</a:t>
            </a:fld>
            <a:endParaRPr lang="en-GB" altLang="en-US"/>
          </a:p>
        </p:txBody>
      </p:sp>
    </p:spTree>
    <p:extLst>
      <p:ext uri="{BB962C8B-B14F-4D97-AF65-F5344CB8AC3E}">
        <p14:creationId xmlns:p14="http://schemas.microsoft.com/office/powerpoint/2010/main" val="59119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0CF31977-7C39-4CE1-8C0D-3E1883419587}"/>
              </a:ext>
            </a:extLst>
          </p:cNvPr>
          <p:cNvSpPr>
            <a:spLocks noGrp="1"/>
          </p:cNvSpPr>
          <p:nvPr>
            <p:ph type="dt" sz="half" idx="10"/>
          </p:nvPr>
        </p:nvSpPr>
        <p:spPr/>
        <p:txBody>
          <a:bodyPr/>
          <a:lstStyle>
            <a:lvl1pPr>
              <a:defRPr/>
            </a:lvl1pPr>
          </a:lstStyle>
          <a:p>
            <a:pPr>
              <a:defRPr/>
            </a:pPr>
            <a:fld id="{4F84E10D-187A-43AD-AC81-8926CB5D9055}" type="datetimeFigureOut">
              <a:rPr lang="en-GB"/>
              <a:pPr>
                <a:defRPr/>
              </a:pPr>
              <a:t>24/03/2023</a:t>
            </a:fld>
            <a:endParaRPr lang="en-GB"/>
          </a:p>
        </p:txBody>
      </p:sp>
      <p:sp>
        <p:nvSpPr>
          <p:cNvPr id="8" name="Footer Placeholder 4">
            <a:extLst>
              <a:ext uri="{FF2B5EF4-FFF2-40B4-BE49-F238E27FC236}">
                <a16:creationId xmlns:a16="http://schemas.microsoft.com/office/drawing/2014/main" id="{9ED9312E-F5F8-46AE-909F-ECDD46330DD4}"/>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DDA628DC-CA32-4E2A-9DCE-CC0402F2DBC3}"/>
              </a:ext>
            </a:extLst>
          </p:cNvPr>
          <p:cNvSpPr>
            <a:spLocks noGrp="1"/>
          </p:cNvSpPr>
          <p:nvPr>
            <p:ph type="sldNum" sz="quarter" idx="12"/>
          </p:nvPr>
        </p:nvSpPr>
        <p:spPr/>
        <p:txBody>
          <a:bodyPr/>
          <a:lstStyle>
            <a:lvl1pPr>
              <a:defRPr/>
            </a:lvl1pPr>
          </a:lstStyle>
          <a:p>
            <a:pPr>
              <a:defRPr/>
            </a:pPr>
            <a:fld id="{9354D944-257F-405C-BAD5-E756A3B853D6}" type="slidenum">
              <a:rPr lang="en-GB" altLang="en-US"/>
              <a:pPr>
                <a:defRPr/>
              </a:pPr>
              <a:t>‹#›</a:t>
            </a:fld>
            <a:endParaRPr lang="en-GB" altLang="en-US"/>
          </a:p>
        </p:txBody>
      </p:sp>
    </p:spTree>
    <p:extLst>
      <p:ext uri="{BB962C8B-B14F-4D97-AF65-F5344CB8AC3E}">
        <p14:creationId xmlns:p14="http://schemas.microsoft.com/office/powerpoint/2010/main" val="20696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D31EA06-4F4B-42FA-B63B-44F9E512DA07}"/>
              </a:ext>
            </a:extLst>
          </p:cNvPr>
          <p:cNvSpPr>
            <a:spLocks noGrp="1"/>
          </p:cNvSpPr>
          <p:nvPr>
            <p:ph type="dt" sz="half" idx="10"/>
          </p:nvPr>
        </p:nvSpPr>
        <p:spPr/>
        <p:txBody>
          <a:bodyPr/>
          <a:lstStyle>
            <a:lvl1pPr>
              <a:defRPr/>
            </a:lvl1pPr>
          </a:lstStyle>
          <a:p>
            <a:pPr>
              <a:defRPr/>
            </a:pPr>
            <a:fld id="{C185A0B4-4BD8-4E54-8C75-27DED0E9B5D4}" type="datetimeFigureOut">
              <a:rPr lang="en-GB"/>
              <a:pPr>
                <a:defRPr/>
              </a:pPr>
              <a:t>24/03/2023</a:t>
            </a:fld>
            <a:endParaRPr lang="en-GB"/>
          </a:p>
        </p:txBody>
      </p:sp>
      <p:sp>
        <p:nvSpPr>
          <p:cNvPr id="4" name="Footer Placeholder 4">
            <a:extLst>
              <a:ext uri="{FF2B5EF4-FFF2-40B4-BE49-F238E27FC236}">
                <a16:creationId xmlns:a16="http://schemas.microsoft.com/office/drawing/2014/main" id="{815F740E-6020-47A4-9AD5-72A6B5E0B3D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A13A1EF-5CB9-41B8-96D4-A43E50B36998}"/>
              </a:ext>
            </a:extLst>
          </p:cNvPr>
          <p:cNvSpPr>
            <a:spLocks noGrp="1"/>
          </p:cNvSpPr>
          <p:nvPr>
            <p:ph type="sldNum" sz="quarter" idx="12"/>
          </p:nvPr>
        </p:nvSpPr>
        <p:spPr/>
        <p:txBody>
          <a:bodyPr/>
          <a:lstStyle>
            <a:lvl1pPr>
              <a:defRPr/>
            </a:lvl1pPr>
          </a:lstStyle>
          <a:p>
            <a:pPr>
              <a:defRPr/>
            </a:pPr>
            <a:fld id="{777B8528-EDD4-4B30-BF18-59EE91CE3FDB}" type="slidenum">
              <a:rPr lang="en-GB" altLang="en-US"/>
              <a:pPr>
                <a:defRPr/>
              </a:pPr>
              <a:t>‹#›</a:t>
            </a:fld>
            <a:endParaRPr lang="en-GB" altLang="en-US"/>
          </a:p>
        </p:txBody>
      </p:sp>
    </p:spTree>
    <p:extLst>
      <p:ext uri="{BB962C8B-B14F-4D97-AF65-F5344CB8AC3E}">
        <p14:creationId xmlns:p14="http://schemas.microsoft.com/office/powerpoint/2010/main" val="22932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16594F4-2EBD-41FD-811B-5FBDAC77C317}"/>
              </a:ext>
            </a:extLst>
          </p:cNvPr>
          <p:cNvSpPr>
            <a:spLocks noGrp="1"/>
          </p:cNvSpPr>
          <p:nvPr>
            <p:ph type="dt" sz="half" idx="10"/>
          </p:nvPr>
        </p:nvSpPr>
        <p:spPr/>
        <p:txBody>
          <a:bodyPr/>
          <a:lstStyle>
            <a:lvl1pPr>
              <a:defRPr/>
            </a:lvl1pPr>
          </a:lstStyle>
          <a:p>
            <a:pPr>
              <a:defRPr/>
            </a:pPr>
            <a:fld id="{19B3C692-2186-4A9D-8BDF-40F7249E37BE}" type="datetimeFigureOut">
              <a:rPr lang="en-GB"/>
              <a:pPr>
                <a:defRPr/>
              </a:pPr>
              <a:t>24/03/2023</a:t>
            </a:fld>
            <a:endParaRPr lang="en-GB"/>
          </a:p>
        </p:txBody>
      </p:sp>
      <p:sp>
        <p:nvSpPr>
          <p:cNvPr id="3" name="Footer Placeholder 4">
            <a:extLst>
              <a:ext uri="{FF2B5EF4-FFF2-40B4-BE49-F238E27FC236}">
                <a16:creationId xmlns:a16="http://schemas.microsoft.com/office/drawing/2014/main" id="{DB26C119-2F27-4B9E-9D00-9F3BE2006B3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69DC9185-3AC5-431E-8492-850FF1C440F8}"/>
              </a:ext>
            </a:extLst>
          </p:cNvPr>
          <p:cNvSpPr>
            <a:spLocks noGrp="1"/>
          </p:cNvSpPr>
          <p:nvPr>
            <p:ph type="sldNum" sz="quarter" idx="12"/>
          </p:nvPr>
        </p:nvSpPr>
        <p:spPr/>
        <p:txBody>
          <a:bodyPr/>
          <a:lstStyle>
            <a:lvl1pPr>
              <a:defRPr/>
            </a:lvl1pPr>
          </a:lstStyle>
          <a:p>
            <a:pPr>
              <a:defRPr/>
            </a:pPr>
            <a:fld id="{20687451-5E18-4001-B951-ED11F720700E}" type="slidenum">
              <a:rPr lang="en-GB" altLang="en-US"/>
              <a:pPr>
                <a:defRPr/>
              </a:pPr>
              <a:t>‹#›</a:t>
            </a:fld>
            <a:endParaRPr lang="en-GB" altLang="en-US"/>
          </a:p>
        </p:txBody>
      </p:sp>
    </p:spTree>
    <p:extLst>
      <p:ext uri="{BB962C8B-B14F-4D97-AF65-F5344CB8AC3E}">
        <p14:creationId xmlns:p14="http://schemas.microsoft.com/office/powerpoint/2010/main" val="110446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E8D1A4-55B9-4CEE-AFD8-F42A480A8697}"/>
              </a:ext>
            </a:extLst>
          </p:cNvPr>
          <p:cNvSpPr>
            <a:spLocks noGrp="1"/>
          </p:cNvSpPr>
          <p:nvPr>
            <p:ph type="dt" sz="half" idx="10"/>
          </p:nvPr>
        </p:nvSpPr>
        <p:spPr/>
        <p:txBody>
          <a:bodyPr/>
          <a:lstStyle>
            <a:lvl1pPr>
              <a:defRPr/>
            </a:lvl1pPr>
          </a:lstStyle>
          <a:p>
            <a:pPr>
              <a:defRPr/>
            </a:pPr>
            <a:fld id="{9D636A07-07E1-4E7D-9A52-7024AC9C8C64}" type="datetimeFigureOut">
              <a:rPr lang="en-GB"/>
              <a:pPr>
                <a:defRPr/>
              </a:pPr>
              <a:t>24/03/2023</a:t>
            </a:fld>
            <a:endParaRPr lang="en-GB"/>
          </a:p>
        </p:txBody>
      </p:sp>
      <p:sp>
        <p:nvSpPr>
          <p:cNvPr id="6" name="Footer Placeholder 4">
            <a:extLst>
              <a:ext uri="{FF2B5EF4-FFF2-40B4-BE49-F238E27FC236}">
                <a16:creationId xmlns:a16="http://schemas.microsoft.com/office/drawing/2014/main" id="{DB8515A8-1ACC-4AF3-A5AB-79123303F3C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C0512F5-6798-4C35-A4DC-C2DFEF483884}"/>
              </a:ext>
            </a:extLst>
          </p:cNvPr>
          <p:cNvSpPr>
            <a:spLocks noGrp="1"/>
          </p:cNvSpPr>
          <p:nvPr>
            <p:ph type="sldNum" sz="quarter" idx="12"/>
          </p:nvPr>
        </p:nvSpPr>
        <p:spPr/>
        <p:txBody>
          <a:bodyPr/>
          <a:lstStyle>
            <a:lvl1pPr>
              <a:defRPr/>
            </a:lvl1pPr>
          </a:lstStyle>
          <a:p>
            <a:pPr>
              <a:defRPr/>
            </a:pPr>
            <a:fld id="{559461D9-9F6B-49D1-9914-B930344D7119}" type="slidenum">
              <a:rPr lang="en-GB" altLang="en-US"/>
              <a:pPr>
                <a:defRPr/>
              </a:pPr>
              <a:t>‹#›</a:t>
            </a:fld>
            <a:endParaRPr lang="en-GB" altLang="en-US"/>
          </a:p>
        </p:txBody>
      </p:sp>
    </p:spTree>
    <p:extLst>
      <p:ext uri="{BB962C8B-B14F-4D97-AF65-F5344CB8AC3E}">
        <p14:creationId xmlns:p14="http://schemas.microsoft.com/office/powerpoint/2010/main" val="379020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4E8E64D-6042-40E2-8EB4-CAAA124231D3}"/>
              </a:ext>
            </a:extLst>
          </p:cNvPr>
          <p:cNvSpPr>
            <a:spLocks noGrp="1"/>
          </p:cNvSpPr>
          <p:nvPr>
            <p:ph type="dt" sz="half" idx="10"/>
          </p:nvPr>
        </p:nvSpPr>
        <p:spPr/>
        <p:txBody>
          <a:bodyPr/>
          <a:lstStyle>
            <a:lvl1pPr>
              <a:defRPr/>
            </a:lvl1pPr>
          </a:lstStyle>
          <a:p>
            <a:pPr>
              <a:defRPr/>
            </a:pPr>
            <a:fld id="{30AF9823-E4EE-4DB5-AB25-0C818FF50BB1}" type="datetimeFigureOut">
              <a:rPr lang="en-GB"/>
              <a:pPr>
                <a:defRPr/>
              </a:pPr>
              <a:t>24/03/2023</a:t>
            </a:fld>
            <a:endParaRPr lang="en-GB"/>
          </a:p>
        </p:txBody>
      </p:sp>
      <p:sp>
        <p:nvSpPr>
          <p:cNvPr id="6" name="Footer Placeholder 4">
            <a:extLst>
              <a:ext uri="{FF2B5EF4-FFF2-40B4-BE49-F238E27FC236}">
                <a16:creationId xmlns:a16="http://schemas.microsoft.com/office/drawing/2014/main" id="{5BAB5AD4-82E9-4003-9AB3-9DB476C29DA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8DDA558-52B1-45B8-911B-38721FDB2BC3}"/>
              </a:ext>
            </a:extLst>
          </p:cNvPr>
          <p:cNvSpPr>
            <a:spLocks noGrp="1"/>
          </p:cNvSpPr>
          <p:nvPr>
            <p:ph type="sldNum" sz="quarter" idx="12"/>
          </p:nvPr>
        </p:nvSpPr>
        <p:spPr/>
        <p:txBody>
          <a:bodyPr/>
          <a:lstStyle>
            <a:lvl1pPr>
              <a:defRPr/>
            </a:lvl1pPr>
          </a:lstStyle>
          <a:p>
            <a:pPr>
              <a:defRPr/>
            </a:pPr>
            <a:fld id="{63D8B82E-FFDC-405A-A959-65FED52F5666}" type="slidenum">
              <a:rPr lang="en-GB" altLang="en-US"/>
              <a:pPr>
                <a:defRPr/>
              </a:pPr>
              <a:t>‹#›</a:t>
            </a:fld>
            <a:endParaRPr lang="en-GB" altLang="en-US"/>
          </a:p>
        </p:txBody>
      </p:sp>
    </p:spTree>
    <p:extLst>
      <p:ext uri="{BB962C8B-B14F-4D97-AF65-F5344CB8AC3E}">
        <p14:creationId xmlns:p14="http://schemas.microsoft.com/office/powerpoint/2010/main" val="190208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A605793-44A8-43C5-BFED-7F70178B7D1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D0E99992-6228-4B29-8946-692CA3EE912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9547257-DAB6-4ADC-9AF3-FA836E7B7AE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2ADE717-95FF-49E7-AB66-158CA723E271}" type="datetimeFigureOut">
              <a:rPr lang="en-GB"/>
              <a:pPr>
                <a:defRPr/>
              </a:pPr>
              <a:t>24/03/2023</a:t>
            </a:fld>
            <a:endParaRPr lang="en-GB"/>
          </a:p>
        </p:txBody>
      </p:sp>
      <p:sp>
        <p:nvSpPr>
          <p:cNvPr id="5" name="Footer Placeholder 4">
            <a:extLst>
              <a:ext uri="{FF2B5EF4-FFF2-40B4-BE49-F238E27FC236}">
                <a16:creationId xmlns:a16="http://schemas.microsoft.com/office/drawing/2014/main" id="{61C1B53C-3F41-471D-93EC-E059068F24F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AB080068-A7EA-4299-9AAC-262FF24A622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37840ADD-BC7E-4046-89F4-3E61373F46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3">
            <a:extLst>
              <a:ext uri="{FF2B5EF4-FFF2-40B4-BE49-F238E27FC236}">
                <a16:creationId xmlns:a16="http://schemas.microsoft.com/office/drawing/2014/main" id="{E33C8F1B-1ED8-4B00-873F-110A334E677F}"/>
              </a:ext>
            </a:extLst>
          </p:cNvPr>
          <p:cNvGrpSpPr>
            <a:grpSpLocks/>
          </p:cNvGrpSpPr>
          <p:nvPr/>
        </p:nvGrpSpPr>
        <p:grpSpPr bwMode="auto">
          <a:xfrm>
            <a:off x="0" y="0"/>
            <a:ext cx="9144000" cy="6858000"/>
            <a:chOff x="0" y="0"/>
            <a:chExt cx="7620000" cy="5715000"/>
          </a:xfrm>
        </p:grpSpPr>
        <p:sp>
          <p:nvSpPr>
            <p:cNvPr id="3081" name="Freeform 2">
              <a:extLst>
                <a:ext uri="{FF2B5EF4-FFF2-40B4-BE49-F238E27FC236}">
                  <a16:creationId xmlns:a16="http://schemas.microsoft.com/office/drawing/2014/main" id="{6B84CC8E-1324-4163-872E-42BAFB81E043}"/>
                </a:ext>
              </a:extLst>
            </p:cNvPr>
            <p:cNvSpPr>
              <a:spLocks/>
            </p:cNvSpPr>
            <p:nvPr/>
          </p:nvSpPr>
          <p:spPr bwMode="auto">
            <a:xfrm>
              <a:off x="0" y="0"/>
              <a:ext cx="7620000" cy="5715000"/>
            </a:xfrm>
            <a:custGeom>
              <a:avLst/>
              <a:gdLst>
                <a:gd name="T0" fmla="*/ 0 w 304800"/>
                <a:gd name="T1" fmla="*/ 0 h 304800"/>
                <a:gd name="T2" fmla="*/ 0 w 304800"/>
                <a:gd name="T3" fmla="*/ 2009179688 h 304800"/>
                <a:gd name="T4" fmla="*/ 2147483646 w 304800"/>
                <a:gd name="T5" fmla="*/ 2009179688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3075" name="Picture 5">
            <a:extLst>
              <a:ext uri="{FF2B5EF4-FFF2-40B4-BE49-F238E27FC236}">
                <a16:creationId xmlns:a16="http://schemas.microsoft.com/office/drawing/2014/main" id="{4E952336-20CD-401E-BE16-6DCC299AAB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4A13F3A-A1D5-4F2C-8044-B95C61DB7B6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6">
            <a:extLst>
              <a:ext uri="{FF2B5EF4-FFF2-40B4-BE49-F238E27FC236}">
                <a16:creationId xmlns:a16="http://schemas.microsoft.com/office/drawing/2014/main" id="{34AF34B6-243F-463F-AB3B-F294C075BD51}"/>
              </a:ext>
            </a:extLst>
          </p:cNvPr>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itchFamily="50" charset="0"/>
            </a:endParaRPr>
          </a:p>
        </p:txBody>
      </p:sp>
      <p:sp>
        <p:nvSpPr>
          <p:cNvPr id="7" name="TextBox 7">
            <a:extLst>
              <a:ext uri="{FF2B5EF4-FFF2-40B4-BE49-F238E27FC236}">
                <a16:creationId xmlns:a16="http://schemas.microsoft.com/office/drawing/2014/main" id="{3E3DB3F1-1692-43E4-815A-BB419F094AE7}"/>
              </a:ext>
            </a:extLst>
          </p:cNvPr>
          <p:cNvSpPr txBox="1">
            <a:spLocks noChangeArrowheads="1"/>
          </p:cNvSpPr>
          <p:nvPr/>
        </p:nvSpPr>
        <p:spPr bwMode="auto">
          <a:xfrm>
            <a:off x="-34925" y="1119188"/>
            <a:ext cx="917892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dirty="0">
                <a:solidFill>
                  <a:schemeClr val="bg1"/>
                </a:solidFill>
                <a:latin typeface="Bree Rg" pitchFamily="50" charset="0"/>
              </a:rPr>
              <a:t>The impact of stigma and discrimination on mental health</a:t>
            </a:r>
          </a:p>
        </p:txBody>
      </p:sp>
      <p:sp>
        <p:nvSpPr>
          <p:cNvPr id="3079" name="TextBox 10">
            <a:extLst>
              <a:ext uri="{FF2B5EF4-FFF2-40B4-BE49-F238E27FC236}">
                <a16:creationId xmlns:a16="http://schemas.microsoft.com/office/drawing/2014/main" id="{A6F285F9-F06D-4B54-B356-C8E0B6F28695}"/>
              </a:ext>
            </a:extLst>
          </p:cNvPr>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solidFill>
                  <a:schemeClr val="bg1"/>
                </a:solidFill>
                <a:latin typeface="Open Sans Extrabold" pitchFamily="34" charset="0"/>
                <a:cs typeface="Open Sans Extrabold" pitchFamily="34" charset="0"/>
              </a:rPr>
              <a:t>Understanding Stigma</a:t>
            </a:r>
          </a:p>
        </p:txBody>
      </p:sp>
      <p:pic>
        <p:nvPicPr>
          <p:cNvPr id="10" name="Picture 9">
            <a:extLst>
              <a:ext uri="{FF2B5EF4-FFF2-40B4-BE49-F238E27FC236}">
                <a16:creationId xmlns:a16="http://schemas.microsoft.com/office/drawing/2014/main" id="{D93C516D-96EF-481A-AF7E-2A3C6D425FF0}"/>
              </a:ext>
            </a:extLst>
          </p:cNvPr>
          <p:cNvPicPr>
            <a:picLocks noChangeAspect="1"/>
          </p:cNvPicPr>
          <p:nvPr/>
        </p:nvPicPr>
        <p:blipFill>
          <a:blip r:embed="rId4">
            <a:alphaModFix/>
          </a:blip>
          <a:srcRect/>
          <a:stretch>
            <a:fillRect/>
          </a:stretch>
        </p:blipFill>
        <p:spPr>
          <a:xfrm rot="21600000">
            <a:off x="3199906" y="2698953"/>
            <a:ext cx="2769588" cy="2363381"/>
          </a:xfrm>
          <a:prstGeom prst="rect">
            <a:avLst/>
          </a:prstGeom>
        </p:spPr>
      </p:pic>
      <p:pic>
        <p:nvPicPr>
          <p:cNvPr id="11"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336" y="99416"/>
            <a:ext cx="1440160" cy="71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E0D2A634-C88D-40F6-85A1-F8320E6A1F5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6417361E-5878-4471-9C62-F040398D50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7688" y="1725613"/>
            <a:ext cx="3771901"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3">
            <a:extLst>
              <a:ext uri="{FF2B5EF4-FFF2-40B4-BE49-F238E27FC236}">
                <a16:creationId xmlns:a16="http://schemas.microsoft.com/office/drawing/2014/main" id="{11865E39-61F1-4D6F-B90B-4C2243AECC18}"/>
              </a:ext>
            </a:extLst>
          </p:cNvPr>
          <p:cNvSpPr txBox="1">
            <a:spLocks noChangeArrowheads="1"/>
          </p:cNvSpPr>
          <p:nvPr/>
        </p:nvSpPr>
        <p:spPr bwMode="auto">
          <a:xfrm>
            <a:off x="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latin typeface="Open Sans Extrabold" pitchFamily="34" charset="0"/>
                <a:cs typeface="Open Sans Extrabold" pitchFamily="34" charset="0"/>
              </a:rPr>
              <a:t>SESSION AIMS</a:t>
            </a:r>
          </a:p>
        </p:txBody>
      </p:sp>
      <p:sp>
        <p:nvSpPr>
          <p:cNvPr id="4101" name="TextBox 4">
            <a:extLst>
              <a:ext uri="{FF2B5EF4-FFF2-40B4-BE49-F238E27FC236}">
                <a16:creationId xmlns:a16="http://schemas.microsoft.com/office/drawing/2014/main" id="{1D342559-3DC7-426F-B69E-CD7A7D635645}"/>
              </a:ext>
            </a:extLst>
          </p:cNvPr>
          <p:cNvSpPr txBox="1">
            <a:spLocks noChangeArrowheads="1"/>
          </p:cNvSpPr>
          <p:nvPr/>
        </p:nvSpPr>
        <p:spPr bwMode="auto">
          <a:xfrm>
            <a:off x="4211638" y="665163"/>
            <a:ext cx="26511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Open Sans Light" pitchFamily="34" charset="0"/>
                <a:cs typeface="Open Sans Light" pitchFamily="34" charset="0"/>
              </a:rPr>
              <a:t>WHAT YOU WILL LEARN</a:t>
            </a:r>
          </a:p>
        </p:txBody>
      </p:sp>
      <p:sp>
        <p:nvSpPr>
          <p:cNvPr id="6" name="TextBox 5">
            <a:extLst>
              <a:ext uri="{FF2B5EF4-FFF2-40B4-BE49-F238E27FC236}">
                <a16:creationId xmlns:a16="http://schemas.microsoft.com/office/drawing/2014/main" id="{396D3B1B-2B09-4FC1-AFB1-2A6630BDBB5D}"/>
              </a:ext>
            </a:extLst>
          </p:cNvPr>
          <p:cNvSpPr txBox="1"/>
          <p:nvPr/>
        </p:nvSpPr>
        <p:spPr>
          <a:xfrm>
            <a:off x="2044700" y="1619575"/>
            <a:ext cx="6985000" cy="4481227"/>
          </a:xfrm>
          <a:prstGeom prst="rect">
            <a:avLst/>
          </a:prstGeom>
          <a:noFill/>
        </p:spPr>
        <p:txBody>
          <a:bodyPr lIns="109728" tIns="54864" rIns="109728" bIns="54864">
            <a:spAutoFit/>
          </a:bodyPr>
          <a:lstStyle/>
          <a:p>
            <a:pPr marL="514350" indent="-514350">
              <a:buFont typeface="+mj-lt"/>
              <a:buAutoNum type="arabicPeriod"/>
            </a:pPr>
            <a:r>
              <a:rPr lang="en-GB" sz="2800" dirty="0">
                <a:latin typeface="Open Sans" panose="020B0606030504020204" pitchFamily="34" charset="0"/>
                <a:ea typeface="Open Sans" panose="020B0606030504020204" pitchFamily="34" charset="0"/>
                <a:cs typeface="Open Sans" panose="020B0606030504020204" pitchFamily="34" charset="0"/>
              </a:rPr>
              <a:t>Explore the relationship between attitude, stigma, and discrimination.</a:t>
            </a:r>
          </a:p>
          <a:p>
            <a:pPr marL="514350" indent="-514350">
              <a:buFont typeface="+mj-lt"/>
              <a:buAutoNum type="arabicPeriod"/>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514350" indent="-514350">
              <a:buFont typeface="+mj-lt"/>
              <a:buAutoNum type="arabicPeriod"/>
            </a:pPr>
            <a:r>
              <a:rPr lang="en-GB" sz="2800" dirty="0">
                <a:latin typeface="Open Sans" panose="020B0606030504020204" pitchFamily="34" charset="0"/>
                <a:ea typeface="Open Sans" panose="020B0606030504020204" pitchFamily="34" charset="0"/>
                <a:cs typeface="Open Sans" panose="020B0606030504020204" pitchFamily="34" charset="0"/>
              </a:rPr>
              <a:t>Discover how attitudes can be changed with accurate information.</a:t>
            </a:r>
          </a:p>
          <a:p>
            <a:pPr marL="514350" indent="-514350">
              <a:buFont typeface="+mj-lt"/>
              <a:buAutoNum type="arabicPeriod"/>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514350" indent="-514350">
              <a:buFont typeface="+mj-lt"/>
              <a:buAutoNum type="arabicPeriod"/>
            </a:pPr>
            <a:r>
              <a:rPr lang="en-GB" sz="2800" dirty="0">
                <a:latin typeface="Open Sans" panose="020B0606030504020204" pitchFamily="34" charset="0"/>
                <a:ea typeface="Open Sans" panose="020B0606030504020204" pitchFamily="34" charset="0"/>
                <a:cs typeface="Open Sans" panose="020B0606030504020204" pitchFamily="34" charset="0"/>
              </a:rPr>
              <a:t>Describe how stigma can act as a barrier to getting help for mental health.</a:t>
            </a:r>
          </a:p>
          <a:p>
            <a:pPr marL="411480" indent="-411480" eaLnBrk="1" fontAlgn="auto" hangingPunct="1">
              <a:spcBef>
                <a:spcPts val="0"/>
              </a:spcBef>
              <a:spcAft>
                <a:spcPts val="0"/>
              </a:spcAft>
              <a:buFont typeface="Arial" panose="020B0604020202020204" pitchFamily="34" charset="0"/>
              <a:buChar char="•"/>
              <a:defRPr/>
            </a:pPr>
            <a:endParaRPr lang="en-GB" sz="3200" b="1" dirty="0">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9FF1B5E8-A83F-4225-AEB5-F3ED2C323A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E87D338-D14A-4A9D-BD45-148EA66F6D61}"/>
              </a:ext>
            </a:extLst>
          </p:cNvPr>
          <p:cNvSpPr txBox="1"/>
          <p:nvPr/>
        </p:nvSpPr>
        <p:spPr>
          <a:xfrm>
            <a:off x="1319214" y="207963"/>
            <a:ext cx="7219950" cy="1280351"/>
          </a:xfrm>
          <a:prstGeom prst="rect">
            <a:avLst/>
          </a:prstGeom>
          <a:noFill/>
        </p:spPr>
        <p:txBody>
          <a:bodyPr wrap="square"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 </a:t>
            </a:r>
            <a:r>
              <a:rPr lang="en-GB" sz="3800" dirty="0">
                <a:latin typeface="Open Sans Extrabold" panose="020B0906030804020204" pitchFamily="34" charset="0"/>
                <a:ea typeface="Open Sans Extrabold" panose="020B0906030804020204" pitchFamily="34" charset="0"/>
                <a:cs typeface="Open Sans Extrabold" panose="020B0906030804020204" pitchFamily="34" charset="0"/>
              </a:rPr>
              <a:t>What do you think the definition of stigma is?</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6" name="Picture 3">
            <a:extLst>
              <a:ext uri="{FF2B5EF4-FFF2-40B4-BE49-F238E27FC236}">
                <a16:creationId xmlns:a16="http://schemas.microsoft.com/office/drawing/2014/main" id="{E1455F7B-D825-47E4-B115-0B362A0A40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714500"/>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4D46867-3E26-493A-B1D5-CCD7DFCD9D88}"/>
              </a:ext>
            </a:extLst>
          </p:cNvPr>
          <p:cNvSpPr txBox="1"/>
          <p:nvPr/>
        </p:nvSpPr>
        <p:spPr>
          <a:xfrm>
            <a:off x="2195736" y="2269305"/>
            <a:ext cx="6343428" cy="3447098"/>
          </a:xfrm>
          <a:prstGeom prst="rect">
            <a:avLst/>
          </a:prstGeom>
          <a:noFill/>
        </p:spPr>
        <p:txBody>
          <a:bodyPr wrap="square" rtlCol="0">
            <a:spAutoFit/>
          </a:bodyPr>
          <a:lstStyle/>
          <a:p>
            <a:r>
              <a:rPr lang="en-GB" sz="2000" dirty="0">
                <a:latin typeface="Open Sans" panose="020B0606030504020204" pitchFamily="34" charset="0"/>
                <a:ea typeface="Open Sans" panose="020B0606030504020204" pitchFamily="34" charset="0"/>
                <a:cs typeface="Open Sans" panose="020B0606030504020204" pitchFamily="34" charset="0"/>
              </a:rPr>
              <a:t>Stigma: </a:t>
            </a:r>
          </a:p>
          <a:p>
            <a:r>
              <a:rPr lang="en-GB" sz="2000" dirty="0">
                <a:latin typeface="Bree Rg"/>
              </a:rPr>
              <a:t>	</a:t>
            </a:r>
            <a:r>
              <a:rPr lang="en-GB" sz="2000" dirty="0">
                <a:effectLst/>
                <a:latin typeface="Bree Rg"/>
              </a:rPr>
              <a:t> “The negative attitudes or beliefs based on a 	preconception, misunderstanding or fear of 	mental health.”</a:t>
            </a:r>
          </a:p>
          <a:p>
            <a:endParaRPr lang="en-GB" sz="2000" dirty="0">
              <a:latin typeface="Bree Rg"/>
            </a:endParaRPr>
          </a:p>
          <a:p>
            <a:r>
              <a:rPr lang="en-GB" sz="2000" dirty="0">
                <a:latin typeface="Open Sans" panose="020B0606030504020204" pitchFamily="34" charset="0"/>
                <a:ea typeface="Open Sans" panose="020B0606030504020204" pitchFamily="34" charset="0"/>
                <a:cs typeface="Open Sans" panose="020B0606030504020204" pitchFamily="34" charset="0"/>
              </a:rPr>
              <a:t>Discrimination:</a:t>
            </a:r>
          </a:p>
          <a:p>
            <a:r>
              <a:rPr lang="en-GB" sz="2000" dirty="0">
                <a:latin typeface="Bree Rg"/>
              </a:rPr>
              <a:t>	</a:t>
            </a:r>
            <a:r>
              <a:rPr lang="en-GB" sz="2000" dirty="0">
                <a:effectLst/>
                <a:latin typeface="Bree Rg"/>
              </a:rPr>
              <a:t> “When a person performs an action, whether 	intentional or unintentional, that creates barriers 	and inequality for people with lived experience 	of mental health problems.”​</a:t>
            </a:r>
            <a:endParaRPr lang="en-GB" sz="2000" b="0" i="0" dirty="0">
              <a:solidFill>
                <a:srgbClr val="000000"/>
              </a:solidFill>
              <a:effectLst/>
              <a:latin typeface="Bree Rg"/>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a:extLst>
              <a:ext uri="{FF2B5EF4-FFF2-40B4-BE49-F238E27FC236}">
                <a16:creationId xmlns:a16="http://schemas.microsoft.com/office/drawing/2014/main" id="{0B406BFD-30A9-4385-8FC7-902AC5700B8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F5366E3-7AE5-431B-BC32-0EADABB07B21}"/>
              </a:ext>
            </a:extLst>
          </p:cNvPr>
          <p:cNvSpPr txBox="1"/>
          <p:nvPr/>
        </p:nvSpPr>
        <p:spPr>
          <a:xfrm>
            <a:off x="83099" y="152400"/>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Understanding Stigma</a:t>
            </a:r>
          </a:p>
        </p:txBody>
      </p:sp>
      <p:pic>
        <p:nvPicPr>
          <p:cNvPr id="7173" name="Picture 3">
            <a:extLst>
              <a:ext uri="{FF2B5EF4-FFF2-40B4-BE49-F238E27FC236}">
                <a16:creationId xmlns:a16="http://schemas.microsoft.com/office/drawing/2014/main" id="{58B4C5A4-85A2-4148-9452-CF22A84ED83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75" y="1543050"/>
            <a:ext cx="37719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8C914C8-3914-457C-8EDC-CC8EFD9DF42B}"/>
              </a:ext>
            </a:extLst>
          </p:cNvPr>
          <p:cNvSpPr txBox="1"/>
          <p:nvPr/>
        </p:nvSpPr>
        <p:spPr>
          <a:xfrm>
            <a:off x="2123728" y="1543050"/>
            <a:ext cx="6264696" cy="5262979"/>
          </a:xfrm>
          <a:prstGeom prst="rect">
            <a:avLst/>
          </a:prstGeom>
          <a:noFill/>
        </p:spPr>
        <p:txBody>
          <a:bodyPr wrap="square" rtlCol="0">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What are negative things you have heard people say about mental health conditions? </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Why do you think mental health conditions are stigmatised?</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How do you think stigma affects the lives of people with mental health conditions?</a:t>
            </a:r>
          </a:p>
          <a:p>
            <a:endParaRPr lang="en-GB" sz="2800" dirty="0"/>
          </a:p>
          <a:p>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65C3C624-BA41-4F2D-A68F-984766965B2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05AA8B5-956D-4C59-B6A7-B265DA4BCAEE}"/>
              </a:ext>
            </a:extLst>
          </p:cNvPr>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Understanding Stigma</a:t>
            </a:r>
          </a:p>
        </p:txBody>
      </p:sp>
      <p:pic>
        <p:nvPicPr>
          <p:cNvPr id="7" name="Picture 3">
            <a:extLst>
              <a:ext uri="{FF2B5EF4-FFF2-40B4-BE49-F238E27FC236}">
                <a16:creationId xmlns:a16="http://schemas.microsoft.com/office/drawing/2014/main" id="{2F25FE63-B0E4-404A-83A1-972DAB49F8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75" y="1543050"/>
            <a:ext cx="37719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FAEB2A48-B570-4960-A08F-0309E163F853}"/>
              </a:ext>
            </a:extLst>
          </p:cNvPr>
          <p:cNvSpPr txBox="1"/>
          <p:nvPr/>
        </p:nvSpPr>
        <p:spPr>
          <a:xfrm>
            <a:off x="1978025" y="1340768"/>
            <a:ext cx="6698431" cy="4955203"/>
          </a:xfrm>
          <a:prstGeom prst="rect">
            <a:avLst/>
          </a:prstGeom>
          <a:noFill/>
        </p:spPr>
        <p:txBody>
          <a:bodyPr wrap="square" rtlCol="0">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Can you think of any other health conditions or social issues that have been stigmatised throughout history?  </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What factors have helped change public attitudes about these?</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What do you think influences perceptions about mental health?</a:t>
            </a:r>
          </a:p>
          <a:p>
            <a:endParaRPr lang="en-GB" sz="2800" dirty="0"/>
          </a:p>
          <a:p>
            <a:pPr lvl="1"/>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9FF1B5E8-A83F-4225-AEB5-F3ED2C323A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E87D338-D14A-4A9D-BD45-148EA66F6D61}"/>
              </a:ext>
            </a:extLst>
          </p:cNvPr>
          <p:cNvSpPr txBox="1"/>
          <p:nvPr/>
        </p:nvSpPr>
        <p:spPr>
          <a:xfrm>
            <a:off x="1319214" y="207963"/>
            <a:ext cx="7219950" cy="695575"/>
          </a:xfrm>
          <a:prstGeom prst="rect">
            <a:avLst/>
          </a:prstGeom>
          <a:noFill/>
        </p:spPr>
        <p:txBody>
          <a:bodyPr wrap="square"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 </a:t>
            </a: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Calibri Light"/>
              </a:rPr>
              <a:t>The 4 types of stigma</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6" name="Picture 3">
            <a:extLst>
              <a:ext uri="{FF2B5EF4-FFF2-40B4-BE49-F238E27FC236}">
                <a16:creationId xmlns:a16="http://schemas.microsoft.com/office/drawing/2014/main" id="{E1455F7B-D825-47E4-B115-0B362A0A40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714500"/>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4D46867-3E26-493A-B1D5-CCD7DFCD9D88}"/>
              </a:ext>
            </a:extLst>
          </p:cNvPr>
          <p:cNvSpPr txBox="1"/>
          <p:nvPr/>
        </p:nvSpPr>
        <p:spPr>
          <a:xfrm>
            <a:off x="2195736" y="1340768"/>
            <a:ext cx="6343428" cy="4862870"/>
          </a:xfrm>
          <a:prstGeom prst="rect">
            <a:avLst/>
          </a:prstGeom>
          <a:noFill/>
        </p:spPr>
        <p:txBody>
          <a:bodyPr wrap="square" rtlCol="0">
            <a:spAutoFit/>
          </a:bodyPr>
          <a:lstStyle/>
          <a:p>
            <a:r>
              <a:rPr lang="en-GB" sz="2400" i="1" dirty="0">
                <a:latin typeface="Open Sans" panose="020B0606030504020204" pitchFamily="34" charset="0"/>
                <a:ea typeface="Open Sans" panose="020B0606030504020204" pitchFamily="34" charset="0"/>
                <a:cs typeface="Open Sans" panose="020B0606030504020204" pitchFamily="34" charset="0"/>
              </a:rPr>
              <a:t>Public stigma</a:t>
            </a:r>
            <a:r>
              <a:rPr lang="en-GB" sz="2400" dirty="0">
                <a:latin typeface="Open Sans" panose="020B0606030504020204" pitchFamily="34" charset="0"/>
                <a:ea typeface="Open Sans" panose="020B0606030504020204" pitchFamily="34" charset="0"/>
                <a:cs typeface="Open Sans" panose="020B0606030504020204" pitchFamily="34" charset="0"/>
              </a:rPr>
              <a:t>: Public stigma can be experienced as the negative attitudes and beliefs held by the general public towards people with mental health problems. </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i="1" dirty="0">
                <a:latin typeface="Open Sans" panose="020B0606030504020204" pitchFamily="34" charset="0"/>
                <a:ea typeface="Open Sans" panose="020B0606030504020204" pitchFamily="34" charset="0"/>
                <a:cs typeface="Open Sans" panose="020B0606030504020204" pitchFamily="34" charset="0"/>
              </a:rPr>
              <a:t>Self-stigma</a:t>
            </a:r>
            <a:r>
              <a:rPr lang="en-GB" sz="2400" dirty="0">
                <a:latin typeface="Open Sans" panose="020B0606030504020204" pitchFamily="34" charset="0"/>
                <a:ea typeface="Open Sans" panose="020B0606030504020204" pitchFamily="34" charset="0"/>
                <a:cs typeface="Open Sans" panose="020B0606030504020204" pitchFamily="34" charset="0"/>
              </a:rPr>
              <a:t>: Self-stigma happens when people who experience mental health problems internalise public stigma and when experienced by some can result in self-limiting behaviours and impede recovery. </a:t>
            </a:r>
          </a:p>
          <a:p>
            <a:endParaRPr lang="en-GB" sz="2800" dirty="0"/>
          </a:p>
          <a:p>
            <a:endParaRPr lang="en-GB" dirty="0"/>
          </a:p>
        </p:txBody>
      </p:sp>
    </p:spTree>
    <p:extLst>
      <p:ext uri="{BB962C8B-B14F-4D97-AF65-F5344CB8AC3E}">
        <p14:creationId xmlns:p14="http://schemas.microsoft.com/office/powerpoint/2010/main" val="182521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9FF1B5E8-A83F-4225-AEB5-F3ED2C323A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E87D338-D14A-4A9D-BD45-148EA66F6D61}"/>
              </a:ext>
            </a:extLst>
          </p:cNvPr>
          <p:cNvSpPr txBox="1"/>
          <p:nvPr/>
        </p:nvSpPr>
        <p:spPr>
          <a:xfrm>
            <a:off x="1319214" y="207963"/>
            <a:ext cx="7219950" cy="695575"/>
          </a:xfrm>
          <a:prstGeom prst="rect">
            <a:avLst/>
          </a:prstGeom>
          <a:noFill/>
        </p:spPr>
        <p:txBody>
          <a:bodyPr wrap="square"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 </a:t>
            </a: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Calibri Light"/>
              </a:rPr>
              <a:t>The 4 types of stigma</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6" name="Picture 3">
            <a:extLst>
              <a:ext uri="{FF2B5EF4-FFF2-40B4-BE49-F238E27FC236}">
                <a16:creationId xmlns:a16="http://schemas.microsoft.com/office/drawing/2014/main" id="{E1455F7B-D825-47E4-B115-0B362A0A40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714500"/>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4D46867-3E26-493A-B1D5-CCD7DFCD9D88}"/>
              </a:ext>
            </a:extLst>
          </p:cNvPr>
          <p:cNvSpPr txBox="1"/>
          <p:nvPr/>
        </p:nvSpPr>
        <p:spPr>
          <a:xfrm>
            <a:off x="2195736" y="1340768"/>
            <a:ext cx="6343428" cy="4862870"/>
          </a:xfrm>
          <a:prstGeom prst="rect">
            <a:avLst/>
          </a:prstGeom>
          <a:noFill/>
        </p:spPr>
        <p:txBody>
          <a:bodyPr wrap="square" rtlCol="0">
            <a:spAutoFit/>
          </a:bodyPr>
          <a:lstStyle/>
          <a:p>
            <a:r>
              <a:rPr lang="en-GB" sz="2400" i="1" dirty="0">
                <a:latin typeface="Open Sans" panose="020B0606030504020204" pitchFamily="34" charset="0"/>
                <a:ea typeface="Open Sans" panose="020B0606030504020204" pitchFamily="34" charset="0"/>
                <a:cs typeface="Open Sans" panose="020B0606030504020204" pitchFamily="34" charset="0"/>
              </a:rPr>
              <a:t>Stigma by association</a:t>
            </a:r>
            <a:r>
              <a:rPr lang="en-GB" sz="2400" dirty="0">
                <a:latin typeface="Open Sans" panose="020B0606030504020204" pitchFamily="34" charset="0"/>
                <a:ea typeface="Open Sans" panose="020B0606030504020204" pitchFamily="34" charset="0"/>
                <a:cs typeface="Open Sans" panose="020B0606030504020204" pitchFamily="34" charset="0"/>
              </a:rPr>
              <a:t>: Stigma by association can be experienced by someone connected to people with mental health problems.</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i="1" dirty="0">
                <a:latin typeface="Open Sans" panose="020B0606030504020204" pitchFamily="34" charset="0"/>
                <a:ea typeface="Open Sans" panose="020B0606030504020204" pitchFamily="34" charset="0"/>
                <a:cs typeface="Open Sans" panose="020B0606030504020204" pitchFamily="34" charset="0"/>
              </a:rPr>
              <a:t>Structural stigma</a:t>
            </a:r>
            <a:r>
              <a:rPr lang="en-GB" sz="2400" dirty="0">
                <a:latin typeface="Open Sans" panose="020B0606030504020204" pitchFamily="34" charset="0"/>
                <a:ea typeface="Open Sans" panose="020B0606030504020204" pitchFamily="34" charset="0"/>
                <a:cs typeface="Open Sans" panose="020B0606030504020204" pitchFamily="34" charset="0"/>
              </a:rPr>
              <a:t>: When the rules, policies, and practices of social institutions restrict the rights of and opportunities for, people with mental health problems experienced as inequity in terms of (for example) employment, funding for mental health care or mortality rates. </a:t>
            </a:r>
          </a:p>
          <a:p>
            <a:endParaRPr lang="en-GB" sz="2800" dirty="0"/>
          </a:p>
          <a:p>
            <a:endParaRPr lang="en-GB" dirty="0"/>
          </a:p>
        </p:txBody>
      </p:sp>
    </p:spTree>
    <p:extLst>
      <p:ext uri="{BB962C8B-B14F-4D97-AF65-F5344CB8AC3E}">
        <p14:creationId xmlns:p14="http://schemas.microsoft.com/office/powerpoint/2010/main" val="148493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3">
            <a:extLst>
              <a:ext uri="{FF2B5EF4-FFF2-40B4-BE49-F238E27FC236}">
                <a16:creationId xmlns:a16="http://schemas.microsoft.com/office/drawing/2014/main" id="{9667811E-CA27-48B1-84FA-897EDADFABE6}"/>
              </a:ext>
            </a:extLst>
          </p:cNvPr>
          <p:cNvGrpSpPr>
            <a:grpSpLocks/>
          </p:cNvGrpSpPr>
          <p:nvPr/>
        </p:nvGrpSpPr>
        <p:grpSpPr bwMode="auto">
          <a:xfrm>
            <a:off x="0" y="0"/>
            <a:ext cx="9144000" cy="6858000"/>
            <a:chOff x="0" y="0"/>
            <a:chExt cx="7620000" cy="5715000"/>
          </a:xfrm>
        </p:grpSpPr>
        <p:sp>
          <p:nvSpPr>
            <p:cNvPr id="11272" name="Freeform 2">
              <a:extLst>
                <a:ext uri="{FF2B5EF4-FFF2-40B4-BE49-F238E27FC236}">
                  <a16:creationId xmlns:a16="http://schemas.microsoft.com/office/drawing/2014/main" id="{32D2068A-AB7F-4055-8B62-87EC0F75C7F4}"/>
                </a:ext>
              </a:extLst>
            </p:cNvPr>
            <p:cNvSpPr>
              <a:spLocks/>
            </p:cNvSpPr>
            <p:nvPr/>
          </p:nvSpPr>
          <p:spPr bwMode="auto">
            <a:xfrm>
              <a:off x="0" y="0"/>
              <a:ext cx="7620000" cy="5715000"/>
            </a:xfrm>
            <a:custGeom>
              <a:avLst/>
              <a:gdLst>
                <a:gd name="T0" fmla="*/ 0 w 304800"/>
                <a:gd name="T1" fmla="*/ 0 h 304800"/>
                <a:gd name="T2" fmla="*/ 0 w 304800"/>
                <a:gd name="T3" fmla="*/ 2009179688 h 304800"/>
                <a:gd name="T4" fmla="*/ 2147483646 w 304800"/>
                <a:gd name="T5" fmla="*/ 2009179688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11268" name="Picture 4">
            <a:extLst>
              <a:ext uri="{FF2B5EF4-FFF2-40B4-BE49-F238E27FC236}">
                <a16:creationId xmlns:a16="http://schemas.microsoft.com/office/drawing/2014/main" id="{B21628D6-6EC6-4E53-B9F0-CD6303D7D33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6">
            <a:extLst>
              <a:ext uri="{FF2B5EF4-FFF2-40B4-BE49-F238E27FC236}">
                <a16:creationId xmlns:a16="http://schemas.microsoft.com/office/drawing/2014/main" id="{1FCA2849-676A-4D66-A8CA-B5EB1922B0B7}"/>
              </a:ext>
            </a:extLst>
          </p:cNvPr>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itchFamily="50" charset="0"/>
            </a:endParaRPr>
          </a:p>
        </p:txBody>
      </p:sp>
      <p:sp>
        <p:nvSpPr>
          <p:cNvPr id="7" name="TextBox 7">
            <a:extLst>
              <a:ext uri="{FF2B5EF4-FFF2-40B4-BE49-F238E27FC236}">
                <a16:creationId xmlns:a16="http://schemas.microsoft.com/office/drawing/2014/main" id="{A501024C-AE4C-46B0-A9B5-F3BD4C3A567C}"/>
              </a:ext>
            </a:extLst>
          </p:cNvPr>
          <p:cNvSpPr txBox="1">
            <a:spLocks noChangeArrowheads="1"/>
          </p:cNvSpPr>
          <p:nvPr/>
        </p:nvSpPr>
        <p:spPr bwMode="auto">
          <a:xfrm>
            <a:off x="707231" y="2207419"/>
            <a:ext cx="8391277" cy="329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3600" i="1" dirty="0">
              <a:solidFill>
                <a:schemeClr val="bg1"/>
              </a:solidFill>
              <a:latin typeface="Bree Rg"/>
            </a:endParaRPr>
          </a:p>
        </p:txBody>
      </p:sp>
      <p:pic>
        <p:nvPicPr>
          <p:cNvPr id="3" name="Picture 2">
            <a:extLst>
              <a:ext uri="{FF2B5EF4-FFF2-40B4-BE49-F238E27FC236}">
                <a16:creationId xmlns:a16="http://schemas.microsoft.com/office/drawing/2014/main" id="{5BCE1BFC-E83C-450F-914F-2170D8943D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1124744"/>
            <a:ext cx="9217024" cy="4608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1abe549-7fe0-477f-9005-6c781c1263b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2A056E89CE76409F966DE2980C542D" ma:contentTypeVersion="15" ma:contentTypeDescription="Create a new document." ma:contentTypeScope="" ma:versionID="6934ccc949344ae4e80042a3c4eae59b">
  <xsd:schema xmlns:xsd="http://www.w3.org/2001/XMLSchema" xmlns:xs="http://www.w3.org/2001/XMLSchema" xmlns:p="http://schemas.microsoft.com/office/2006/metadata/properties" xmlns:ns3="31abe549-7fe0-477f-9005-6c781c1263bb" xmlns:ns4="0d71df0d-acc8-48e4-8c7d-8ebbcac9d8d6" targetNamespace="http://schemas.microsoft.com/office/2006/metadata/properties" ma:root="true" ma:fieldsID="2cb2dd8476b1e4c2b76d384c4486ebcc" ns3:_="" ns4:_="">
    <xsd:import namespace="31abe549-7fe0-477f-9005-6c781c1263bb"/>
    <xsd:import namespace="0d71df0d-acc8-48e4-8c7d-8ebbcac9d8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be549-7fe0-477f-9005-6c781c1263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71df0d-acc8-48e4-8c7d-8ebbcac9d8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AEAFEF-7C58-4B8D-AEB9-DDF5F9E332FC}">
  <ds:schemaRefs>
    <ds:schemaRef ds:uri="http://purl.org/dc/elements/1.1/"/>
    <ds:schemaRef ds:uri="http://schemas.openxmlformats.org/package/2006/metadata/core-properties"/>
    <ds:schemaRef ds:uri="http://purl.org/dc/dcmitype/"/>
    <ds:schemaRef ds:uri="http://schemas.microsoft.com/office/infopath/2007/PartnerControls"/>
    <ds:schemaRef ds:uri="31abe549-7fe0-477f-9005-6c781c1263bb"/>
    <ds:schemaRef ds:uri="http://schemas.microsoft.com/office/2006/documentManagement/types"/>
    <ds:schemaRef ds:uri="http://purl.org/dc/terms/"/>
    <ds:schemaRef ds:uri="0d71df0d-acc8-48e4-8c7d-8ebbcac9d8d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705A020-A09D-4C46-B1EA-F63AC1679C8B}">
  <ds:schemaRefs>
    <ds:schemaRef ds:uri="http://schemas.microsoft.com/sharepoint/v3/contenttype/forms"/>
  </ds:schemaRefs>
</ds:datastoreItem>
</file>

<file path=customXml/itemProps3.xml><?xml version="1.0" encoding="utf-8"?>
<ds:datastoreItem xmlns:ds="http://schemas.openxmlformats.org/officeDocument/2006/customXml" ds:itemID="{19E4A3FC-98DD-4B8F-BBEE-28AE5FD0F6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be549-7fe0-477f-9005-6c781c1263bb"/>
    <ds:schemaRef ds:uri="0d71df0d-acc8-48e4-8c7d-8ebbcac9d8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515</TotalTime>
  <Words>379</Words>
  <Application>Microsoft Office PowerPoint</Application>
  <PresentationFormat>On-screen Show (4:3)</PresentationFormat>
  <Paragraphs>42</Paragraphs>
  <Slides>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Bree Rg</vt:lpstr>
      <vt:lpstr>Calibri</vt:lpstr>
      <vt:lpstr>Calibri Light</vt:lpstr>
      <vt:lpstr>Open Sans</vt:lpstr>
      <vt:lpstr>Open Sans Extrabold</vt:lpstr>
      <vt:lpstr>Open Sans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Grant</dc:creator>
  <cp:lastModifiedBy>Alice Pelan</cp:lastModifiedBy>
  <cp:revision>31</cp:revision>
  <dcterms:created xsi:type="dcterms:W3CDTF">2020-06-28T18:12:27Z</dcterms:created>
  <dcterms:modified xsi:type="dcterms:W3CDTF">2023-03-24T13:29:07Z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0x010100172A056E89CE76409F966DE2980C542D</vt:lpwstr>
  </property>
</Properties>
</file>