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37" r:id="rId5"/>
    <p:sldId id="340" r:id="rId6"/>
    <p:sldId id="349" r:id="rId7"/>
    <p:sldId id="341" r:id="rId8"/>
    <p:sldId id="342" r:id="rId9"/>
    <p:sldId id="343" r:id="rId10"/>
    <p:sldId id="344" r:id="rId11"/>
    <p:sldId id="345" r:id="rId12"/>
    <p:sldId id="346" r:id="rId13"/>
    <p:sldId id="322" r:id="rId14"/>
    <p:sldId id="300" r:id="rId15"/>
    <p:sldId id="323" r:id="rId16"/>
    <p:sldId id="302" r:id="rId17"/>
    <p:sldId id="315" r:id="rId18"/>
    <p:sldId id="284" r:id="rId19"/>
    <p:sldId id="295" r:id="rId20"/>
    <p:sldId id="287" r:id="rId21"/>
    <p:sldId id="312" r:id="rId22"/>
    <p:sldId id="348"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a:srgbClr val="AE0C51"/>
    <a:srgbClr val="EC1490"/>
    <a:srgbClr val="C5E0B4"/>
    <a:srgbClr val="D1C3E3"/>
    <a:srgbClr val="DAE3F3"/>
    <a:srgbClr val="FFFFFF"/>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5393" autoAdjust="0"/>
  </p:normalViewPr>
  <p:slideViewPr>
    <p:cSldViewPr snapToGrid="0">
      <p:cViewPr varScale="1">
        <p:scale>
          <a:sx n="74" d="100"/>
          <a:sy n="74" d="100"/>
        </p:scale>
        <p:origin x="950"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73752-B0DE-4ABD-9F31-375E758182EB}" type="datetimeFigureOut">
              <a:rPr lang="en-GB" smtClean="0"/>
              <a:t>31/01/2023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CC10A-E710-45F3-B3D3-F534CAF6C872}" type="slidenum">
              <a:rPr lang="en-GB" smtClean="0"/>
              <a:t>‹#›</a:t>
            </a:fld>
            <a:endParaRPr lang="en-GB"/>
          </a:p>
        </p:txBody>
      </p:sp>
    </p:spTree>
    <p:extLst>
      <p:ext uri="{BB962C8B-B14F-4D97-AF65-F5344CB8AC3E}">
        <p14:creationId xmlns:p14="http://schemas.microsoft.com/office/powerpoint/2010/main" val="22684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 front cover page and can only be used once. Use the corresponding</a:t>
            </a:r>
            <a:r>
              <a:rPr lang="en-US" baseline="0" dirty="0"/>
              <a:t> </a:t>
            </a:r>
            <a:r>
              <a:rPr lang="en-US" b="1" baseline="0" dirty="0"/>
              <a:t>blue</a:t>
            </a:r>
            <a:r>
              <a:rPr lang="en-US" baseline="0" dirty="0"/>
              <a:t> internal and back pages if you are using this page. </a:t>
            </a:r>
            <a:r>
              <a:rPr lang="en-US" dirty="0"/>
              <a:t>You may add a title and a subtitle if needed only. Do</a:t>
            </a:r>
            <a:r>
              <a:rPr lang="en-US" baseline="0" dirty="0"/>
              <a:t> not add anything else or move elements around.</a:t>
            </a:r>
            <a:endParaRPr lang="en-US" dirty="0"/>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393014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10</a:t>
            </a:fld>
            <a:endParaRPr lang="en-GB"/>
          </a:p>
        </p:txBody>
      </p:sp>
    </p:spTree>
    <p:extLst>
      <p:ext uri="{BB962C8B-B14F-4D97-AF65-F5344CB8AC3E}">
        <p14:creationId xmlns:p14="http://schemas.microsoft.com/office/powerpoint/2010/main" val="2060570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2CC10A-E710-45F3-B3D3-F534CAF6C872}" type="slidenum">
              <a:rPr lang="en-GB" smtClean="0"/>
              <a:t>11</a:t>
            </a:fld>
            <a:endParaRPr lang="en-GB"/>
          </a:p>
        </p:txBody>
      </p:sp>
    </p:spTree>
    <p:extLst>
      <p:ext uri="{BB962C8B-B14F-4D97-AF65-F5344CB8AC3E}">
        <p14:creationId xmlns:p14="http://schemas.microsoft.com/office/powerpoint/2010/main" val="242756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i="1" dirty="0">
              <a:latin typeface="Arial" panose="020B0604020202020204" pitchFamily="34" charset="0"/>
              <a:cs typeface="Arial" panose="020B0604020202020204" pitchFamily="34" charset="0"/>
            </a:endParaRPr>
          </a:p>
          <a:p>
            <a:r>
              <a:rPr lang="en-GB" dirty="0"/>
              <a:t>Part</a:t>
            </a:r>
            <a:r>
              <a:rPr lang="en-GB" baseline="0" dirty="0"/>
              <a:t> of CLD</a:t>
            </a:r>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12</a:t>
            </a:fld>
            <a:endParaRPr lang="en-GB"/>
          </a:p>
        </p:txBody>
      </p:sp>
    </p:spTree>
    <p:extLst>
      <p:ext uri="{BB962C8B-B14F-4D97-AF65-F5344CB8AC3E}">
        <p14:creationId xmlns:p14="http://schemas.microsoft.com/office/powerpoint/2010/main" val="32992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i="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82CC10A-E710-45F3-B3D3-F534CAF6C872}" type="slidenum">
              <a:rPr lang="en-GB" smtClean="0"/>
              <a:t>13</a:t>
            </a:fld>
            <a:endParaRPr lang="en-GB"/>
          </a:p>
        </p:txBody>
      </p:sp>
    </p:spTree>
    <p:extLst>
      <p:ext uri="{BB962C8B-B14F-4D97-AF65-F5344CB8AC3E}">
        <p14:creationId xmlns:p14="http://schemas.microsoft.com/office/powerpoint/2010/main" val="894356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working towards these outcomes, young people develop skills for learning, skills for life and skills for work</a:t>
            </a:r>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14</a:t>
            </a:fld>
            <a:endParaRPr lang="en-GB"/>
          </a:p>
        </p:txBody>
      </p:sp>
    </p:spTree>
    <p:extLst>
      <p:ext uri="{BB962C8B-B14F-4D97-AF65-F5344CB8AC3E}">
        <p14:creationId xmlns:p14="http://schemas.microsoft.com/office/powerpoint/2010/main" val="15771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15</a:t>
            </a:fld>
            <a:endParaRPr lang="en-GB"/>
          </a:p>
        </p:txBody>
      </p:sp>
    </p:spTree>
    <p:extLst>
      <p:ext uri="{BB962C8B-B14F-4D97-AF65-F5344CB8AC3E}">
        <p14:creationId xmlns:p14="http://schemas.microsoft.com/office/powerpoint/2010/main" val="3939928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16</a:t>
            </a:fld>
            <a:endParaRPr lang="en-GB"/>
          </a:p>
        </p:txBody>
      </p:sp>
    </p:spTree>
    <p:extLst>
      <p:ext uri="{BB962C8B-B14F-4D97-AF65-F5344CB8AC3E}">
        <p14:creationId xmlns:p14="http://schemas.microsoft.com/office/powerpoint/2010/main" val="222349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17</a:t>
            </a:fld>
            <a:endParaRPr lang="en-GB"/>
          </a:p>
        </p:txBody>
      </p:sp>
    </p:spTree>
    <p:extLst>
      <p:ext uri="{BB962C8B-B14F-4D97-AF65-F5344CB8AC3E}">
        <p14:creationId xmlns:p14="http://schemas.microsoft.com/office/powerpoint/2010/main" val="3210201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F82CC10A-E710-45F3-B3D3-F534CAF6C872}" type="slidenum">
              <a:rPr lang="en-GB" smtClean="0"/>
              <a:t>18</a:t>
            </a:fld>
            <a:endParaRPr lang="en-GB"/>
          </a:p>
        </p:txBody>
      </p:sp>
    </p:spTree>
    <p:extLst>
      <p:ext uri="{BB962C8B-B14F-4D97-AF65-F5344CB8AC3E}">
        <p14:creationId xmlns:p14="http://schemas.microsoft.com/office/powerpoint/2010/main" val="234936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45057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4843056"/>
          </a:xfrm>
        </p:spPr>
        <p:txBody>
          <a:bodyPr/>
          <a:lstStyle/>
          <a:p>
            <a:endParaRPr lang="en-GB" b="1" dirty="0">
              <a:cs typeface="Calibri" panose="020F0502020204030204"/>
            </a:endParaRPr>
          </a:p>
          <a:p>
            <a:endParaRPr lang="en-GB" sz="1000" dirty="0">
              <a:cs typeface="Calibri" panose="020F0502020204030204"/>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137013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4843056"/>
          </a:xfrm>
        </p:spPr>
        <p:txBody>
          <a:bodyPr/>
          <a:lstStyle/>
          <a:p>
            <a:endParaRPr lang="en-GB" b="1" dirty="0">
              <a:cs typeface="Calibri" panose="020F0502020204030204"/>
            </a:endParaRPr>
          </a:p>
          <a:p>
            <a:r>
              <a:rPr lang="en-US" sz="1000" dirty="0">
                <a:cs typeface="Calibri" panose="020F0502020204030204"/>
              </a:rPr>
              <a:t>Facilitator should ask the questions in turn. Participants can ‘vote’ either using </a:t>
            </a:r>
            <a:r>
              <a:rPr lang="en-US" sz="1000" dirty="0" err="1">
                <a:cs typeface="Calibri" panose="020F0502020204030204"/>
              </a:rPr>
              <a:t>Mentimeter</a:t>
            </a:r>
            <a:r>
              <a:rPr lang="en-US" sz="1000" dirty="0">
                <a:cs typeface="Calibri" panose="020F0502020204030204"/>
              </a:rPr>
              <a:t>, show of hands </a:t>
            </a:r>
            <a:r>
              <a:rPr lang="en-US" sz="1000" dirty="0" err="1">
                <a:cs typeface="Calibri" panose="020F0502020204030204"/>
              </a:rPr>
              <a:t>etc</a:t>
            </a:r>
            <a:endParaRPr lang="en-US" sz="1000" dirty="0">
              <a:cs typeface="Calibri" panose="020F0502020204030204"/>
            </a:endParaRPr>
          </a:p>
          <a:p>
            <a:r>
              <a:rPr lang="en-GB" sz="1200" kern="1200" dirty="0">
                <a:solidFill>
                  <a:schemeClr val="tx1"/>
                </a:solidFill>
                <a:effectLst/>
                <a:latin typeface="+mn-lt"/>
                <a:ea typeface="+mn-ea"/>
                <a:cs typeface="+mn-cs"/>
              </a:rPr>
              <a:t>Facilitator can invite participants to explain their answers</a:t>
            </a:r>
          </a:p>
          <a:p>
            <a:r>
              <a:rPr lang="en-GB" sz="1200" kern="1200" dirty="0">
                <a:solidFill>
                  <a:schemeClr val="tx1"/>
                </a:solidFill>
                <a:effectLst/>
                <a:latin typeface="+mn-lt"/>
                <a:ea typeface="+mn-ea"/>
                <a:cs typeface="+mn-cs"/>
              </a:rPr>
              <a:t>Whose role is it to support the development of skills for learning, skills for life and skills for work?</a:t>
            </a:r>
          </a:p>
          <a:p>
            <a:pPr lvl="0"/>
            <a:r>
              <a:rPr lang="en-GB" sz="1200" kern="1200" dirty="0">
                <a:solidFill>
                  <a:schemeClr val="tx1"/>
                </a:solidFill>
                <a:effectLst/>
                <a:latin typeface="+mn-lt"/>
                <a:ea typeface="+mn-ea"/>
                <a:cs typeface="+mn-cs"/>
              </a:rPr>
              <a:t>Whose role is it to engage with families and communities?</a:t>
            </a:r>
          </a:p>
          <a:p>
            <a:pPr lvl="0"/>
            <a:r>
              <a:rPr lang="en-GB" sz="1200" kern="1200" dirty="0">
                <a:solidFill>
                  <a:schemeClr val="tx1"/>
                </a:solidFill>
                <a:effectLst/>
                <a:latin typeface="+mn-lt"/>
                <a:ea typeface="+mn-ea"/>
                <a:cs typeface="+mn-cs"/>
              </a:rPr>
              <a:t>Whose role is it to deliver Curriculum for Excellence?</a:t>
            </a:r>
          </a:p>
          <a:p>
            <a:pPr lvl="0"/>
            <a:r>
              <a:rPr lang="en-GB" sz="1200" kern="1200" dirty="0">
                <a:solidFill>
                  <a:schemeClr val="tx1"/>
                </a:solidFill>
                <a:effectLst/>
                <a:latin typeface="+mn-lt"/>
                <a:ea typeface="+mn-ea"/>
                <a:cs typeface="+mn-cs"/>
              </a:rPr>
              <a:t>Whose role is it to support the health and wellbeing of children and young people?</a:t>
            </a:r>
          </a:p>
          <a:p>
            <a:pPr lvl="0"/>
            <a:r>
              <a:rPr lang="en-GB" sz="1200" kern="1200" dirty="0">
                <a:solidFill>
                  <a:schemeClr val="tx1"/>
                </a:solidFill>
                <a:effectLst/>
                <a:latin typeface="+mn-lt"/>
                <a:ea typeface="+mn-ea"/>
                <a:cs typeface="+mn-cs"/>
              </a:rPr>
              <a:t>Whose role is it to track and monitor the achievements of children and young people?</a:t>
            </a:r>
          </a:p>
          <a:p>
            <a:pPr lvl="0"/>
            <a:r>
              <a:rPr lang="en-GB" sz="1200" kern="1200" dirty="0">
                <a:solidFill>
                  <a:schemeClr val="tx1"/>
                </a:solidFill>
                <a:effectLst/>
                <a:latin typeface="+mn-lt"/>
                <a:ea typeface="+mn-ea"/>
                <a:cs typeface="+mn-cs"/>
              </a:rPr>
              <a:t>Whose role is it to raise attainment?</a:t>
            </a:r>
          </a:p>
          <a:p>
            <a:pPr lvl="0"/>
            <a:r>
              <a:rPr lang="en-GB" sz="1200" kern="1200" dirty="0">
                <a:solidFill>
                  <a:schemeClr val="tx1"/>
                </a:solidFill>
                <a:effectLst/>
                <a:latin typeface="+mn-lt"/>
                <a:ea typeface="+mn-ea"/>
                <a:cs typeface="+mn-cs"/>
              </a:rPr>
              <a:t>Whose role is it to close the poverty-related attainment gap?</a:t>
            </a:r>
          </a:p>
          <a:p>
            <a:pPr lvl="0"/>
            <a:r>
              <a:rPr lang="en-GB" sz="1200" kern="1200" dirty="0">
                <a:solidFill>
                  <a:schemeClr val="tx1"/>
                </a:solidFill>
                <a:effectLst/>
                <a:latin typeface="+mn-lt"/>
                <a:ea typeface="+mn-ea"/>
                <a:cs typeface="+mn-cs"/>
              </a:rPr>
              <a:t>Whose role is it to assist children and young people to recognise, realise and defend their rights?</a:t>
            </a:r>
          </a:p>
          <a:p>
            <a:pPr lvl="0"/>
            <a:r>
              <a:rPr lang="en-GB" sz="1200" kern="1200" dirty="0">
                <a:solidFill>
                  <a:schemeClr val="tx1"/>
                </a:solidFill>
                <a:effectLst/>
                <a:latin typeface="+mn-lt"/>
                <a:ea typeface="+mn-ea"/>
                <a:cs typeface="+mn-cs"/>
              </a:rPr>
              <a:t>Whose role is it to engage with children and young people who choose to participate in community activities?</a:t>
            </a:r>
          </a:p>
          <a:p>
            <a:pPr lvl="0"/>
            <a:r>
              <a:rPr lang="en-GB" sz="1200" kern="1200" dirty="0">
                <a:solidFill>
                  <a:schemeClr val="tx1"/>
                </a:solidFill>
                <a:effectLst/>
                <a:latin typeface="+mn-lt"/>
                <a:ea typeface="+mn-ea"/>
                <a:cs typeface="+mn-cs"/>
              </a:rPr>
              <a:t>Whose role is it to report to parents/carers about the progress of children and young people?</a:t>
            </a:r>
          </a:p>
          <a:p>
            <a:endParaRPr lang="en-GB" sz="1000" dirty="0">
              <a:cs typeface="Calibri" panose="020F0502020204030204"/>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410803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4843056"/>
          </a:xfrm>
        </p:spPr>
        <p:txBody>
          <a:bodyPr/>
          <a:lstStyle/>
          <a:p>
            <a:pPr marL="342900" indent="-342900">
              <a:buFont typeface="Arial" panose="020B0604020202020204" pitchFamily="34" charset="0"/>
              <a:buChar char="•"/>
            </a:pPr>
            <a:endParaRPr lang="en-GB" sz="1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381820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4843056"/>
          </a:xfrm>
        </p:spPr>
        <p:txBody>
          <a:bodyPr/>
          <a:lstStyle/>
          <a:p>
            <a:pPr marL="342900" indent="-342900">
              <a:buFont typeface="Arial" panose="020B0604020202020204" pitchFamily="34" charset="0"/>
              <a:buChar char="•"/>
            </a:pPr>
            <a:endParaRPr lang="en-GB" sz="1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2766935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4843056"/>
          </a:xfrm>
        </p:spPr>
        <p:txBody>
          <a:bodyPr/>
          <a:lstStyle/>
          <a:p>
            <a:pPr marL="342900" indent="-342900">
              <a:buFont typeface="Arial" panose="020B0604020202020204" pitchFamily="34" charset="0"/>
              <a:buChar char="•"/>
            </a:pPr>
            <a:endParaRPr lang="en-GB" sz="1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dirty="0"/>
          </a:p>
        </p:txBody>
      </p:sp>
    </p:spTree>
    <p:extLst>
      <p:ext uri="{BB962C8B-B14F-4D97-AF65-F5344CB8AC3E}">
        <p14:creationId xmlns:p14="http://schemas.microsoft.com/office/powerpoint/2010/main" val="91114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4843056"/>
          </a:xfrm>
        </p:spPr>
        <p:txBody>
          <a:bodyPr/>
          <a:lstStyle/>
          <a:p>
            <a:pPr marL="342900" indent="-342900">
              <a:buFont typeface="Arial" panose="020B0604020202020204" pitchFamily="34" charset="0"/>
              <a:buChar char="•"/>
            </a:pPr>
            <a:endParaRPr lang="en-GB" sz="1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284284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422275" y="4777194"/>
            <a:ext cx="5953125" cy="4843056"/>
          </a:xfrm>
        </p:spPr>
        <p:txBody>
          <a:bodyPr/>
          <a:lstStyle/>
          <a:p>
            <a:pPr marL="342900" indent="-342900">
              <a:buFont typeface="Arial" panose="020B0604020202020204" pitchFamily="34" charset="0"/>
              <a:buChar char="•"/>
            </a:pPr>
            <a:endParaRPr lang="en-GB" sz="10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dirty="0"/>
          </a:p>
        </p:txBody>
      </p:sp>
    </p:spTree>
    <p:extLst>
      <p:ext uri="{BB962C8B-B14F-4D97-AF65-F5344CB8AC3E}">
        <p14:creationId xmlns:p14="http://schemas.microsoft.com/office/powerpoint/2010/main" val="33977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55AB12A-6CFA-49A6-9A03-C511171C7FC8}" type="slidenum">
              <a:rPr lang="en-GB" smtClean="0"/>
              <a:t>9</a:t>
            </a:fld>
            <a:endParaRPr lang="en-GB"/>
          </a:p>
        </p:txBody>
      </p:sp>
    </p:spTree>
    <p:extLst>
      <p:ext uri="{BB962C8B-B14F-4D97-AF65-F5344CB8AC3E}">
        <p14:creationId xmlns:p14="http://schemas.microsoft.com/office/powerpoint/2010/main" val="259193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7F80-A23C-49C2-A7A8-3B50C13634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A5357E-DC64-4521-89E0-CE1E338DF8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2D8BD9-E452-4804-AFEE-4E7033DBA334}"/>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5" name="Footer Placeholder 4">
            <a:extLst>
              <a:ext uri="{FF2B5EF4-FFF2-40B4-BE49-F238E27FC236}">
                <a16:creationId xmlns:a16="http://schemas.microsoft.com/office/drawing/2014/main" id="{41E938B5-9F56-4BB0-B810-61B62A64FE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D8BB-CE52-493C-87D1-FF3400ADCCA9}"/>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02399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49FA-E7AC-4C07-B6D5-F7AF432CF8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C2ED2D-670C-49BC-A889-C6AA462D9E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577C9A-5B2B-4167-A919-37D65DB523FD}"/>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5" name="Footer Placeholder 4">
            <a:extLst>
              <a:ext uri="{FF2B5EF4-FFF2-40B4-BE49-F238E27FC236}">
                <a16:creationId xmlns:a16="http://schemas.microsoft.com/office/drawing/2014/main" id="{D5E64394-4016-421A-B825-DA2F6EC6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1A36B1-7D1D-40D0-B7D3-F4DFD01D889A}"/>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34795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2EC9A-B627-4C43-B70D-A896356A55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EFD9B-99EB-44DF-A1DA-F89FCEAECD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3DA984-4CF9-400A-A0BD-27AE223C2E62}"/>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5" name="Footer Placeholder 4">
            <a:extLst>
              <a:ext uri="{FF2B5EF4-FFF2-40B4-BE49-F238E27FC236}">
                <a16:creationId xmlns:a16="http://schemas.microsoft.com/office/drawing/2014/main" id="{3FA4E3C7-C2CC-4E93-8240-5C83853DB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13C037-A636-46CD-9303-9E5A7220BC4D}"/>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1549459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p:cNvSpPr/>
          <p:nvPr/>
        </p:nvSpPr>
        <p:spPr>
          <a:xfrm>
            <a:off x="1" y="0"/>
            <a:ext cx="1003300" cy="6858000"/>
          </a:xfrm>
          <a:prstGeom prst="rect">
            <a:avLst/>
          </a:prstGeom>
          <a:solidFill>
            <a:schemeClr val="accent1"/>
          </a:soli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ffectLst>
                <a:innerShdw blurRad="63500" dist="50800" dir="18900000">
                  <a:prstClr val="black">
                    <a:alpha val="50000"/>
                  </a:prstClr>
                </a:innerShdw>
              </a:effectLst>
            </a:endParaRPr>
          </a:p>
        </p:txBody>
      </p:sp>
      <p:sp>
        <p:nvSpPr>
          <p:cNvPr id="2" name="Title 1"/>
          <p:cNvSpPr>
            <a:spLocks noGrp="1"/>
          </p:cNvSpPr>
          <p:nvPr>
            <p:ph type="ctrTitle"/>
          </p:nvPr>
        </p:nvSpPr>
        <p:spPr>
          <a:xfrm>
            <a:off x="1621537" y="1267485"/>
            <a:ext cx="9647975" cy="5133316"/>
          </a:xfrm>
          <a:prstGeom prst="rect">
            <a:avLst/>
          </a:prstGeom>
        </p:spPr>
        <p:txBody>
          <a:bodyPr/>
          <a:lstStyle>
            <a:lvl1pPr>
              <a:defRPr sz="115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DAA307B-EECB-466A-B681-7EC8215D2DDC}" type="datetimeFigureOut">
              <a:rPr lang="en-GB" smtClean="0"/>
              <a:t>31/01/2023</a:t>
            </a:fld>
            <a:endParaRPr lang="en-GB"/>
          </a:p>
        </p:txBody>
      </p:sp>
      <p:sp>
        <p:nvSpPr>
          <p:cNvPr id="5" name="Footer Placeholder 4"/>
          <p:cNvSpPr>
            <a:spLocks noGrp="1"/>
          </p:cNvSpPr>
          <p:nvPr>
            <p:ph type="ftr" sz="quarter" idx="11"/>
          </p:nvPr>
        </p:nvSpPr>
        <p:spPr>
          <a:xfrm>
            <a:off x="1679573" y="6553200"/>
            <a:ext cx="9550400" cy="228600"/>
          </a:xfrm>
          <a:prstGeom prst="rect">
            <a:avLst/>
          </a:prstGeom>
        </p:spPr>
        <p:txBody>
          <a:bodyPr/>
          <a:lstStyle/>
          <a:p>
            <a:endParaRPr lang="en-GB" dirty="0"/>
          </a:p>
        </p:txBody>
      </p:sp>
      <p:grpSp>
        <p:nvGrpSpPr>
          <p:cNvPr id="7" name="Group 6"/>
          <p:cNvGrpSpPr/>
          <p:nvPr/>
        </p:nvGrpSpPr>
        <p:grpSpPr>
          <a:xfrm>
            <a:off x="9937750" y="123825"/>
            <a:ext cx="876301" cy="295275"/>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502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4D5E-ED38-4B01-956C-FFDAC2AD40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B2E60A-AEA0-4A38-B1AE-558CD7FB44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85024-41A6-49A8-8C92-599C9AFD60F7}"/>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5" name="Footer Placeholder 4">
            <a:extLst>
              <a:ext uri="{FF2B5EF4-FFF2-40B4-BE49-F238E27FC236}">
                <a16:creationId xmlns:a16="http://schemas.microsoft.com/office/drawing/2014/main" id="{9D2614BA-834A-476F-ACE8-C4A4306853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6DEEF8-8422-457B-8A8B-5714C9EF695F}"/>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24752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7B54-F25A-4291-9E50-2AB4901E12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51EB9C-00BC-488D-BECE-CE6F6C43E7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BAC0B0-461A-4C06-A823-11696688BD5C}"/>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5" name="Footer Placeholder 4">
            <a:extLst>
              <a:ext uri="{FF2B5EF4-FFF2-40B4-BE49-F238E27FC236}">
                <a16:creationId xmlns:a16="http://schemas.microsoft.com/office/drawing/2014/main" id="{20692411-2965-4580-B64D-8D6C9EFEEB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1B8DED-B751-4378-8D63-794EB2A0D69A}"/>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78162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88FA-0EB8-49C6-886B-045BBFBEF3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A0D8BA-8806-4C83-B1E4-9E054AF89C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BD6798-E30A-487C-AAE0-C1100980E8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398E8D-834B-4F35-A715-6803155BB76C}"/>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6" name="Footer Placeholder 5">
            <a:extLst>
              <a:ext uri="{FF2B5EF4-FFF2-40B4-BE49-F238E27FC236}">
                <a16:creationId xmlns:a16="http://schemas.microsoft.com/office/drawing/2014/main" id="{B04C5159-CEA7-42CD-AFA1-6ED2492B48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0E7E14-C56C-4875-8172-AECD7D2B4BCD}"/>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409525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D801-445F-47B3-B05E-EB64D346E5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1A6E2-4434-4BC3-A314-BE2AC008F6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11D9D0-0C30-4108-8B7F-44B83A4E73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8BD780-DA54-404B-95FE-8D21EF899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FA56DC-2B85-46B2-9353-426436B7A1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9FA3D8-897E-4E8E-9E86-284DFCCDC3F0}"/>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8" name="Footer Placeholder 7">
            <a:extLst>
              <a:ext uri="{FF2B5EF4-FFF2-40B4-BE49-F238E27FC236}">
                <a16:creationId xmlns:a16="http://schemas.microsoft.com/office/drawing/2014/main" id="{8187232F-F973-43D4-95CF-076D8E9D3F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A40A7F-5513-4822-8E44-0BC19EEDE1E7}"/>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267656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2716-281F-4395-AD79-E6B47D3966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A5EAAE-2092-4721-B689-52BA598B8611}"/>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4" name="Footer Placeholder 3">
            <a:extLst>
              <a:ext uri="{FF2B5EF4-FFF2-40B4-BE49-F238E27FC236}">
                <a16:creationId xmlns:a16="http://schemas.microsoft.com/office/drawing/2014/main" id="{E6596E11-EE23-4600-99E4-D86CE68337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8586C9-BD22-412F-AE6E-310D6618434E}"/>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142438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A3B4C-39C0-4779-ABE1-B3EE69F8F0E2}"/>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3" name="Footer Placeholder 2">
            <a:extLst>
              <a:ext uri="{FF2B5EF4-FFF2-40B4-BE49-F238E27FC236}">
                <a16:creationId xmlns:a16="http://schemas.microsoft.com/office/drawing/2014/main" id="{80D299E8-39F9-4959-B0AB-7C5D7D07B7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1442F6-EA8E-4B89-9D28-74FECC9431A9}"/>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49858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1DDA-7CF3-4C83-9DA4-F76C6A1C8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2CA558-1F39-496E-81EA-DF230CFD3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F0C520-8226-4C6E-B5DA-77E43DB04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D488E4-F0D8-4F1A-8C19-14483FF50E40}"/>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6" name="Footer Placeholder 5">
            <a:extLst>
              <a:ext uri="{FF2B5EF4-FFF2-40B4-BE49-F238E27FC236}">
                <a16:creationId xmlns:a16="http://schemas.microsoft.com/office/drawing/2014/main" id="{AD27D5BF-DAD1-4D24-9C92-9B7E9DB405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6B7B91-EF10-45A1-B956-1508EB446712}"/>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39235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3D14-B4F5-4DB0-87A8-DC8FCA80C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0DD32F-D2FB-4C03-9138-8197F179B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B339F5-C5B5-443A-9508-D2B54F2A4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497ECD-97AF-4B6B-A5E3-B1641B7CCFB3}"/>
              </a:ext>
            </a:extLst>
          </p:cNvPr>
          <p:cNvSpPr>
            <a:spLocks noGrp="1"/>
          </p:cNvSpPr>
          <p:nvPr>
            <p:ph type="dt" sz="half" idx="10"/>
          </p:nvPr>
        </p:nvSpPr>
        <p:spPr/>
        <p:txBody>
          <a:bodyPr/>
          <a:lstStyle/>
          <a:p>
            <a:fld id="{E586E2E0-C3E1-44F2-A885-3DEE1AD8DB4C}" type="datetimeFigureOut">
              <a:rPr lang="en-GB" smtClean="0"/>
              <a:t>31/01/2023</a:t>
            </a:fld>
            <a:endParaRPr lang="en-GB"/>
          </a:p>
        </p:txBody>
      </p:sp>
      <p:sp>
        <p:nvSpPr>
          <p:cNvPr id="6" name="Footer Placeholder 5">
            <a:extLst>
              <a:ext uri="{FF2B5EF4-FFF2-40B4-BE49-F238E27FC236}">
                <a16:creationId xmlns:a16="http://schemas.microsoft.com/office/drawing/2014/main" id="{42DDC60F-8163-43C4-AD45-A817F56C66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944FA-B1E3-4015-A794-ACA46019EDF3}"/>
              </a:ext>
            </a:extLst>
          </p:cNvPr>
          <p:cNvSpPr>
            <a:spLocks noGrp="1"/>
          </p:cNvSpPr>
          <p:nvPr>
            <p:ph type="sldNum" sz="quarter" idx="12"/>
          </p:nvPr>
        </p:nvSpPr>
        <p:spPr/>
        <p:txBody>
          <a:bodyPr/>
          <a:lstStyle/>
          <a:p>
            <a:fld id="{4E041B3B-BABA-4C09-8228-702FF0764FFF}" type="slidenum">
              <a:rPr lang="en-GB" smtClean="0"/>
              <a:t>‹#›</a:t>
            </a:fld>
            <a:endParaRPr lang="en-GB"/>
          </a:p>
        </p:txBody>
      </p:sp>
    </p:spTree>
    <p:extLst>
      <p:ext uri="{BB962C8B-B14F-4D97-AF65-F5344CB8AC3E}">
        <p14:creationId xmlns:p14="http://schemas.microsoft.com/office/powerpoint/2010/main" val="365403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1AEE5-B0C2-4E5C-B658-C789B88CB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5F3B57-07AE-4864-8BE0-5445A3F57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602DBC-870C-45D4-9B58-2BD121B28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6E2E0-C3E1-44F2-A885-3DEE1AD8DB4C}" type="datetimeFigureOut">
              <a:rPr lang="en-GB" smtClean="0"/>
              <a:t>31/01/2023</a:t>
            </a:fld>
            <a:endParaRPr lang="en-GB"/>
          </a:p>
        </p:txBody>
      </p:sp>
      <p:sp>
        <p:nvSpPr>
          <p:cNvPr id="5" name="Footer Placeholder 4">
            <a:extLst>
              <a:ext uri="{FF2B5EF4-FFF2-40B4-BE49-F238E27FC236}">
                <a16:creationId xmlns:a16="http://schemas.microsoft.com/office/drawing/2014/main" id="{6EE99417-090B-405D-B2DB-2BE4DBEF5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ADFB8A-99E3-4557-82AF-01ED3382B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41B3B-BABA-4C09-8228-702FF0764FFF}" type="slidenum">
              <a:rPr lang="en-GB" smtClean="0"/>
              <a:t>‹#›</a:t>
            </a:fld>
            <a:endParaRPr lang="en-GB"/>
          </a:p>
        </p:txBody>
      </p:sp>
    </p:spTree>
    <p:extLst>
      <p:ext uri="{BB962C8B-B14F-4D97-AF65-F5344CB8AC3E}">
        <p14:creationId xmlns:p14="http://schemas.microsoft.com/office/powerpoint/2010/main" val="206374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slide" Target="slide16.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hlinkscotland.org/media/5752/cfe-review-paper.pdf" TargetMode="External"/><Relationship Id="rId5" Type="http://schemas.openxmlformats.org/officeDocument/2006/relationships/image" Target="../media/image14.pn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hlinkscotland.org/media/5319/national-evaluation-publication.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akelet.com/wake/iH6djVLpuOWAvdcNiyK39"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akelet.com/wake/iH6djVLpuOWAvdcNiyK39" TargetMode="External"/><Relationship Id="rId5" Type="http://schemas.openxmlformats.org/officeDocument/2006/relationships/hyperlink" Target="https://www.unicef.org.uk/what-we-do/un-convention-child-rights/https:/www.unicef.org.uk/what-we-do/un-convention-child-rights/" TargetMode="External"/><Relationship Id="rId4" Type="http://schemas.openxmlformats.org/officeDocument/2006/relationships/hyperlink" Target="https://education.gov.scot/education-scotland/scottish-education-system/policy-for-scottish-education/policy-drivers/cfe-building-from-the-statement-appendix-incl-btc1-5/building-the-curricul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3560" t="23657" r="26010" b="31599"/>
          <a:stretch/>
        </p:blipFill>
        <p:spPr>
          <a:xfrm>
            <a:off x="0" y="6339016"/>
            <a:ext cx="12303237" cy="592815"/>
          </a:xfrm>
          <a:prstGeom prst="rect">
            <a:avLst/>
          </a:prstGeom>
        </p:spPr>
      </p:pic>
      <p:sp>
        <p:nvSpPr>
          <p:cNvPr id="7" name="Rectangle 6"/>
          <p:cNvSpPr/>
          <p:nvPr/>
        </p:nvSpPr>
        <p:spPr>
          <a:xfrm>
            <a:off x="229078" y="2066097"/>
            <a:ext cx="11962922" cy="3416320"/>
          </a:xfrm>
          <a:prstGeom prst="rect">
            <a:avLst/>
          </a:prstGeom>
        </p:spPr>
        <p:txBody>
          <a:bodyPr wrap="square">
            <a:spAutoFit/>
          </a:bodyPr>
          <a:lstStyle/>
          <a:p>
            <a:pPr algn="ctr">
              <a:buClr>
                <a:srgbClr val="33CCCC"/>
              </a:buClr>
            </a:pPr>
            <a:endParaRPr lang="en-GB" sz="2800" b="1" dirty="0">
              <a:latin typeface="Calibri" panose="020F0502020204030204" pitchFamily="34" charset="0"/>
              <a:cs typeface="Calibri" panose="020F0502020204030204" pitchFamily="34" charset="0"/>
            </a:endParaRPr>
          </a:p>
          <a:p>
            <a:pPr>
              <a:buClr>
                <a:srgbClr val="33CCCC"/>
              </a:buClr>
            </a:pPr>
            <a:endParaRPr lang="en-GB" sz="2800" b="1" dirty="0">
              <a:latin typeface="Calibri" panose="020F0502020204030204" pitchFamily="34" charset="0"/>
              <a:cs typeface="Calibri" panose="020F0502020204030204" pitchFamily="34" charset="0"/>
            </a:endParaRPr>
          </a:p>
          <a:p>
            <a:pPr algn="ctr">
              <a:buClr>
                <a:srgbClr val="33CCCC"/>
              </a:buClr>
            </a:pPr>
            <a:endParaRPr lang="en-GB" sz="3200" b="1" dirty="0">
              <a:latin typeface="Calibri" panose="020F0502020204030204" pitchFamily="34" charset="0"/>
              <a:cs typeface="Calibri" panose="020F0502020204030204" pitchFamily="34" charset="0"/>
            </a:endParaRPr>
          </a:p>
          <a:p>
            <a:pPr algn="ctr">
              <a:buClr>
                <a:srgbClr val="33CCCC"/>
              </a:buClr>
            </a:pPr>
            <a:endParaRPr lang="en-GB" sz="3200" b="1" dirty="0">
              <a:latin typeface="Calibri" panose="020F0502020204030204" pitchFamily="34" charset="0"/>
              <a:cs typeface="Calibri" panose="020F0502020204030204" pitchFamily="34" charset="0"/>
            </a:endParaRPr>
          </a:p>
          <a:p>
            <a:pPr algn="ctr">
              <a:buClr>
                <a:srgbClr val="33CCCC"/>
              </a:buClr>
            </a:pPr>
            <a:endParaRPr lang="en-GB" sz="2400" b="1" dirty="0">
              <a:latin typeface="Calibri" panose="020F0502020204030204" pitchFamily="34" charset="0"/>
              <a:cs typeface="Calibri" panose="020F0502020204030204" pitchFamily="34" charset="0"/>
            </a:endParaRPr>
          </a:p>
          <a:p>
            <a:pPr algn="ctr">
              <a:buClr>
                <a:srgbClr val="33CCCC"/>
              </a:buClr>
            </a:pPr>
            <a:endParaRPr lang="en-GB" sz="2400" b="1" dirty="0">
              <a:latin typeface="Calibri" panose="020F0502020204030204" pitchFamily="34" charset="0"/>
              <a:cs typeface="Calibri" panose="020F0502020204030204" pitchFamily="34" charset="0"/>
            </a:endParaRPr>
          </a:p>
          <a:p>
            <a:pPr algn="ctr">
              <a:buClr>
                <a:srgbClr val="33CCCC"/>
              </a:buClr>
            </a:pPr>
            <a:endParaRPr lang="en-GB" sz="2400" b="1" dirty="0">
              <a:latin typeface="Calibri" panose="020F0502020204030204" pitchFamily="34" charset="0"/>
              <a:cs typeface="Calibri" panose="020F0502020204030204" pitchFamily="34" charset="0"/>
            </a:endParaRPr>
          </a:p>
          <a:p>
            <a:pPr>
              <a:buClr>
                <a:srgbClr val="33CCCC"/>
              </a:buClr>
            </a:pPr>
            <a:endParaRPr lang="en-GB" sz="2400" b="1" dirty="0">
              <a:solidFill>
                <a:srgbClr val="00ABB5"/>
              </a:solidFill>
              <a:latin typeface="Calibri" panose="020F0502020204030204" pitchFamily="34" charset="0"/>
              <a:cs typeface="Calibri" panose="020F0502020204030204" pitchFamily="34" charset="0"/>
            </a:endParaRPr>
          </a:p>
        </p:txBody>
      </p:sp>
      <p:pic>
        <p:nvPicPr>
          <p:cNvPr id="1026" name="Picture 4" descr="ES_alllogos_colour-01.png"/>
          <p:cNvPicPr>
            <a:picLocks noChangeAspect="1" noChangeArrowheads="1"/>
          </p:cNvPicPr>
          <p:nvPr/>
        </p:nvPicPr>
        <p:blipFill>
          <a:blip r:embed="rId4">
            <a:extLst>
              <a:ext uri="{28A0092B-C50C-407E-A947-70E740481C1C}">
                <a14:useLocalDpi xmlns:a14="http://schemas.microsoft.com/office/drawing/2010/main" val="0"/>
              </a:ext>
            </a:extLst>
          </a:blip>
          <a:srcRect l="10040" t="16808" r="10529" b="28484"/>
          <a:stretch>
            <a:fillRect/>
          </a:stretch>
        </p:blipFill>
        <p:spPr bwMode="auto">
          <a:xfrm>
            <a:off x="384936" y="255885"/>
            <a:ext cx="1835150" cy="774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 descr="youthlink-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2529" y="208260"/>
            <a:ext cx="1752600" cy="869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22421" y="17546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p:cNvSpPr>
            <a:spLocks noChangeArrowheads="1"/>
          </p:cNvSpPr>
          <p:nvPr/>
        </p:nvSpPr>
        <p:spPr bwMode="auto">
          <a:xfrm>
            <a:off x="-222421" y="2986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222421" y="2211860"/>
            <a:ext cx="1149574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GB" altLang="en-US" sz="3200" b="1" i="0" u="none" strike="noStrike" cap="none" normalizeH="0" baseline="0" dirty="0">
                <a:ln>
                  <a:noFill/>
                </a:ln>
                <a:solidFill>
                  <a:srgbClr val="009999"/>
                </a:solidFill>
                <a:effectLst/>
                <a:latin typeface="+mn-lt"/>
                <a:ea typeface="Times New Roman" panose="02020603050405020304" pitchFamily="18" charset="0"/>
                <a:cs typeface="Calibri" panose="020F0502020204030204" pitchFamily="34" charset="0"/>
              </a:rPr>
              <a:t>Lost in Translation? </a:t>
            </a:r>
            <a:endParaRPr kumimoji="0" lang="en-GB" altLang="en-US" sz="3200" b="1" i="0" u="none" strike="noStrike" cap="none" normalizeH="0" baseline="0" dirty="0">
              <a:ln>
                <a:noFill/>
              </a:ln>
              <a:solidFill>
                <a:srgbClr val="009999"/>
              </a:solidFill>
              <a:effectLst/>
              <a:latin typeface="+mn-l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r>
              <a:rPr kumimoji="0" lang="en-GB" altLang="en-US" sz="3200" b="1" i="0" u="none" strike="noStrike" cap="none" normalizeH="0" baseline="0" dirty="0">
                <a:ln>
                  <a:noFill/>
                </a:ln>
                <a:solidFill>
                  <a:srgbClr val="009999"/>
                </a:solidFill>
                <a:effectLst/>
                <a:latin typeface="+mn-lt"/>
                <a:ea typeface="Times New Roman" panose="02020603050405020304" pitchFamily="18" charset="0"/>
                <a:cs typeface="Calibri" panose="020F0502020204030204" pitchFamily="34" charset="0"/>
              </a:rPr>
              <a:t>Sharing terminology between youth workers &amp; teachers</a:t>
            </a:r>
            <a:endParaRPr kumimoji="0" lang="en-GB" altLang="en-US" sz="3200" b="1" i="0" u="none" strike="noStrike" cap="none" normalizeH="0" baseline="0" dirty="0">
              <a:ln>
                <a:noFill/>
              </a:ln>
              <a:solidFill>
                <a:srgbClr val="009999"/>
              </a:solidFill>
              <a:effectLst/>
              <a:latin typeface="+mn-l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3200" b="1" i="0" u="none" strike="noStrike" cap="none" normalizeH="0" baseline="0" dirty="0">
              <a:ln>
                <a:noFill/>
              </a:ln>
              <a:solidFill>
                <a:srgbClr val="009999"/>
              </a:solidFill>
              <a:effectLst/>
              <a:latin typeface="+mn-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703878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DB09500-EAC0-564F-B98B-39D575055A7C}"/>
              </a:ext>
            </a:extLst>
          </p:cNvPr>
          <p:cNvPicPr/>
          <p:nvPr/>
        </p:nvPicPr>
        <p:blipFill>
          <a:blip r:embed="rId3"/>
          <a:stretch>
            <a:fillRect/>
          </a:stretch>
        </p:blipFill>
        <p:spPr>
          <a:xfrm>
            <a:off x="9551773" y="4926233"/>
            <a:ext cx="2016000" cy="1440000"/>
          </a:xfrm>
          <a:prstGeom prst="rect">
            <a:avLst/>
          </a:prstGeom>
        </p:spPr>
      </p:pic>
      <p:pic>
        <p:nvPicPr>
          <p:cNvPr id="46" name="Picture 45"/>
          <p:cNvPicPr/>
          <p:nvPr/>
        </p:nvPicPr>
        <p:blipFill>
          <a:blip r:embed="rId4">
            <a:extLst>
              <a:ext uri="{28A0092B-C50C-407E-A947-70E740481C1C}">
                <a14:useLocalDpi xmlns:a14="http://schemas.microsoft.com/office/drawing/2010/main" val="0"/>
              </a:ext>
            </a:extLst>
          </a:blip>
          <a:stretch>
            <a:fillRect/>
          </a:stretch>
        </p:blipFill>
        <p:spPr>
          <a:xfrm>
            <a:off x="491933" y="4926233"/>
            <a:ext cx="2124000" cy="1152000"/>
          </a:xfrm>
          <a:prstGeom prst="rect">
            <a:avLst/>
          </a:prstGeom>
        </p:spPr>
      </p:pic>
      <p:sp>
        <p:nvSpPr>
          <p:cNvPr id="2" name="Title 1"/>
          <p:cNvSpPr>
            <a:spLocks noGrp="1"/>
          </p:cNvSpPr>
          <p:nvPr>
            <p:ph type="title"/>
          </p:nvPr>
        </p:nvSpPr>
        <p:spPr/>
        <p:txBody>
          <a:bodyPr>
            <a:normAutofit/>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sp>
        <p:nvSpPr>
          <p:cNvPr id="4" name="Rectangle 3"/>
          <p:cNvSpPr/>
          <p:nvPr/>
        </p:nvSpPr>
        <p:spPr>
          <a:xfrm>
            <a:off x="2230615" y="2102697"/>
            <a:ext cx="7383881" cy="1754326"/>
          </a:xfrm>
          <a:prstGeom prst="rect">
            <a:avLst/>
          </a:prstGeom>
        </p:spPr>
        <p:txBody>
          <a:bodyPr wrap="none">
            <a:spAutoFit/>
          </a:bodyPr>
          <a:lstStyle/>
          <a:p>
            <a:pPr algn="ctr"/>
            <a:r>
              <a:rPr lang="en-US" sz="4000" b="1" dirty="0">
                <a:solidFill>
                  <a:srgbClr val="AE0C51"/>
                </a:solidFill>
                <a:cs typeface="Arial" panose="020B0604020202020204" pitchFamily="34" charset="0"/>
              </a:rPr>
              <a:t>Reaching a shared understanding:</a:t>
            </a:r>
          </a:p>
          <a:p>
            <a:pPr algn="ctr"/>
            <a:endParaRPr lang="en-US" sz="2800" b="1" dirty="0">
              <a:solidFill>
                <a:srgbClr val="AE0C51"/>
              </a:solidFill>
              <a:cs typeface="Arial" panose="020B0604020202020204" pitchFamily="34" charset="0"/>
            </a:endParaRPr>
          </a:p>
          <a:p>
            <a:pPr algn="ctr"/>
            <a:r>
              <a:rPr lang="en-US" sz="4000" b="1" dirty="0">
                <a:solidFill>
                  <a:srgbClr val="AE0C51"/>
                </a:solidFill>
                <a:cs typeface="Arial" panose="020B0604020202020204" pitchFamily="34" charset="0"/>
              </a:rPr>
              <a:t>The role of youth work</a:t>
            </a:r>
            <a:endParaRPr lang="en-GB" sz="3200" dirty="0"/>
          </a:p>
        </p:txBody>
      </p:sp>
    </p:spTree>
    <p:extLst>
      <p:ext uri="{BB962C8B-B14F-4D97-AF65-F5344CB8AC3E}">
        <p14:creationId xmlns:p14="http://schemas.microsoft.com/office/powerpoint/2010/main" val="962252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DB09500-EAC0-564F-B98B-39D575055A7C}"/>
              </a:ext>
            </a:extLst>
          </p:cNvPr>
          <p:cNvPicPr/>
          <p:nvPr/>
        </p:nvPicPr>
        <p:blipFill>
          <a:blip r:embed="rId3"/>
          <a:stretch>
            <a:fillRect/>
          </a:stretch>
        </p:blipFill>
        <p:spPr>
          <a:xfrm>
            <a:off x="10144897" y="5378184"/>
            <a:ext cx="1656578" cy="1400098"/>
          </a:xfrm>
          <a:prstGeom prst="rect">
            <a:avLst/>
          </a:prstGeom>
        </p:spPr>
      </p:pic>
      <p:pic>
        <p:nvPicPr>
          <p:cNvPr id="46" name="Picture 45"/>
          <p:cNvPicPr/>
          <p:nvPr/>
        </p:nvPicPr>
        <p:blipFill>
          <a:blip r:embed="rId4">
            <a:extLst>
              <a:ext uri="{28A0092B-C50C-407E-A947-70E740481C1C}">
                <a14:useLocalDpi xmlns:a14="http://schemas.microsoft.com/office/drawing/2010/main" val="0"/>
              </a:ext>
            </a:extLst>
          </a:blip>
          <a:stretch>
            <a:fillRect/>
          </a:stretch>
        </p:blipFill>
        <p:spPr>
          <a:xfrm>
            <a:off x="155210" y="5942622"/>
            <a:ext cx="1691640" cy="835660"/>
          </a:xfrm>
          <a:prstGeom prst="rect">
            <a:avLst/>
          </a:prstGeom>
        </p:spPr>
      </p:pic>
      <p:sp>
        <p:nvSpPr>
          <p:cNvPr id="2" name="Title 1"/>
          <p:cNvSpPr>
            <a:spLocks noGrp="1"/>
          </p:cNvSpPr>
          <p:nvPr>
            <p:ph type="title"/>
          </p:nvPr>
        </p:nvSpPr>
        <p:spPr>
          <a:xfrm>
            <a:off x="868195" y="444084"/>
            <a:ext cx="10515600" cy="662781"/>
          </a:xfrm>
        </p:spPr>
        <p:txBody>
          <a:bodyPr>
            <a:normAutofit fontScale="90000"/>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sp>
        <p:nvSpPr>
          <p:cNvPr id="4" name="Rectangle 3"/>
          <p:cNvSpPr/>
          <p:nvPr/>
        </p:nvSpPr>
        <p:spPr>
          <a:xfrm>
            <a:off x="4673164" y="444084"/>
            <a:ext cx="2180982" cy="584775"/>
          </a:xfrm>
          <a:prstGeom prst="rect">
            <a:avLst/>
          </a:prstGeom>
        </p:spPr>
        <p:txBody>
          <a:bodyPr wrap="none">
            <a:spAutoFit/>
          </a:bodyPr>
          <a:lstStyle/>
          <a:p>
            <a:pPr algn="ctr"/>
            <a:r>
              <a:rPr lang="en-US" sz="3200" b="1" dirty="0">
                <a:solidFill>
                  <a:srgbClr val="AE0C51"/>
                </a:solidFill>
                <a:cs typeface="Arial" panose="020B0604020202020204" pitchFamily="34" charset="0"/>
              </a:rPr>
              <a:t>Youth Work</a:t>
            </a:r>
            <a:endParaRPr lang="en-GB" sz="3200" dirty="0"/>
          </a:p>
        </p:txBody>
      </p:sp>
      <p:sp>
        <p:nvSpPr>
          <p:cNvPr id="3" name="Rectangle 2"/>
          <p:cNvSpPr/>
          <p:nvPr/>
        </p:nvSpPr>
        <p:spPr>
          <a:xfrm>
            <a:off x="868195" y="1372201"/>
            <a:ext cx="10515600" cy="4616648"/>
          </a:xfrm>
          <a:prstGeom prst="rect">
            <a:avLst/>
          </a:prstGeom>
        </p:spPr>
        <p:txBody>
          <a:bodyPr wrap="square">
            <a:spAutoFit/>
          </a:bodyPr>
          <a:lstStyle/>
          <a:p>
            <a:pPr marL="342900" indent="-342900">
              <a:lnSpc>
                <a:spcPct val="150000"/>
              </a:lnSpc>
              <a:buFont typeface="Arial" panose="020B0604020202020204" pitchFamily="34" charset="0"/>
              <a:buChar char="•"/>
            </a:pPr>
            <a:r>
              <a:rPr lang="en-GB" sz="2800" dirty="0"/>
              <a:t>Part of Community Learning and Development</a:t>
            </a:r>
          </a:p>
          <a:p>
            <a:pPr marL="342900" indent="-342900">
              <a:lnSpc>
                <a:spcPct val="150000"/>
              </a:lnSpc>
              <a:buFont typeface="Arial" panose="020B0604020202020204" pitchFamily="34" charset="0"/>
              <a:buChar char="•"/>
            </a:pPr>
            <a:r>
              <a:rPr lang="en-GB" sz="2800" dirty="0"/>
              <a:t>An education practice – non-formal learning</a:t>
            </a:r>
          </a:p>
          <a:p>
            <a:pPr marL="342900" indent="-342900">
              <a:lnSpc>
                <a:spcPct val="150000"/>
              </a:lnSpc>
              <a:buFont typeface="Arial" panose="020B0604020202020204" pitchFamily="34" charset="0"/>
              <a:buChar char="•"/>
            </a:pPr>
            <a:r>
              <a:rPr lang="en-GB" sz="2800" dirty="0"/>
              <a:t>Youth work roles in third sector, community-based youth work, local authority CLD services </a:t>
            </a:r>
          </a:p>
          <a:p>
            <a:pPr marL="342900" indent="-342900">
              <a:lnSpc>
                <a:spcPct val="150000"/>
              </a:lnSpc>
              <a:buFont typeface="Arial" panose="020B0604020202020204" pitchFamily="34" charset="0"/>
              <a:buChar char="•"/>
            </a:pPr>
            <a:r>
              <a:rPr lang="en-GB" sz="2800" dirty="0"/>
              <a:t>Diverse settings</a:t>
            </a:r>
          </a:p>
          <a:p>
            <a:pPr marL="342900" indent="-342900">
              <a:lnSpc>
                <a:spcPct val="150000"/>
              </a:lnSpc>
              <a:buFont typeface="Arial" panose="020B0604020202020204" pitchFamily="34" charset="0"/>
              <a:buChar char="•"/>
            </a:pPr>
            <a:r>
              <a:rPr lang="en-GB" sz="2800" dirty="0"/>
              <a:t>Numerous approaches </a:t>
            </a:r>
          </a:p>
          <a:p>
            <a:endParaRPr lang="en-GB" sz="2400" dirty="0"/>
          </a:p>
          <a:p>
            <a:endParaRPr lang="en-GB" dirty="0"/>
          </a:p>
        </p:txBody>
      </p:sp>
    </p:spTree>
    <p:extLst>
      <p:ext uri="{BB962C8B-B14F-4D97-AF65-F5344CB8AC3E}">
        <p14:creationId xmlns:p14="http://schemas.microsoft.com/office/powerpoint/2010/main" val="282182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p:nvPr/>
        </p:nvPicPr>
        <p:blipFill>
          <a:blip r:embed="rId3">
            <a:extLst>
              <a:ext uri="{28A0092B-C50C-407E-A947-70E740481C1C}">
                <a14:useLocalDpi xmlns:a14="http://schemas.microsoft.com/office/drawing/2010/main" val="0"/>
              </a:ext>
            </a:extLst>
          </a:blip>
          <a:stretch>
            <a:fillRect/>
          </a:stretch>
        </p:blipFill>
        <p:spPr>
          <a:xfrm>
            <a:off x="10250681" y="193199"/>
            <a:ext cx="1691640" cy="835660"/>
          </a:xfrm>
          <a:prstGeom prst="rect">
            <a:avLst/>
          </a:prstGeom>
        </p:spPr>
      </p:pic>
      <p:sp>
        <p:nvSpPr>
          <p:cNvPr id="2" name="Title 1"/>
          <p:cNvSpPr>
            <a:spLocks noGrp="1"/>
          </p:cNvSpPr>
          <p:nvPr>
            <p:ph type="title"/>
          </p:nvPr>
        </p:nvSpPr>
        <p:spPr>
          <a:xfrm>
            <a:off x="868195" y="444084"/>
            <a:ext cx="10515600" cy="662781"/>
          </a:xfrm>
        </p:spPr>
        <p:txBody>
          <a:bodyPr>
            <a:normAutofit fontScale="90000"/>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sp>
        <p:nvSpPr>
          <p:cNvPr id="4" name="Rectangle 3"/>
          <p:cNvSpPr/>
          <p:nvPr/>
        </p:nvSpPr>
        <p:spPr>
          <a:xfrm>
            <a:off x="3732012" y="444084"/>
            <a:ext cx="4063293" cy="584775"/>
          </a:xfrm>
          <a:prstGeom prst="rect">
            <a:avLst/>
          </a:prstGeom>
        </p:spPr>
        <p:txBody>
          <a:bodyPr wrap="none">
            <a:spAutoFit/>
          </a:bodyPr>
          <a:lstStyle/>
          <a:p>
            <a:pPr algn="ctr"/>
            <a:r>
              <a:rPr lang="en-US" sz="3200" b="1" dirty="0">
                <a:solidFill>
                  <a:srgbClr val="AE0C51"/>
                </a:solidFill>
                <a:cs typeface="Arial" panose="020B0604020202020204" pitchFamily="34" charset="0"/>
              </a:rPr>
              <a:t>Role of a youth worker</a:t>
            </a:r>
            <a:endParaRPr lang="en-GB" sz="3200" dirty="0"/>
          </a:p>
        </p:txBody>
      </p:sp>
      <p:sp>
        <p:nvSpPr>
          <p:cNvPr id="3" name="Rectangle 2"/>
          <p:cNvSpPr/>
          <p:nvPr/>
        </p:nvSpPr>
        <p:spPr>
          <a:xfrm>
            <a:off x="1001030" y="1106865"/>
            <a:ext cx="10515600" cy="5447645"/>
          </a:xfrm>
          <a:prstGeom prst="rect">
            <a:avLst/>
          </a:prstGeom>
        </p:spPr>
        <p:txBody>
          <a:bodyPr wrap="square">
            <a:spAutoFit/>
          </a:bodyPr>
          <a:lstStyle/>
          <a:p>
            <a:pPr>
              <a:lnSpc>
                <a:spcPct val="150000"/>
              </a:lnSpc>
            </a:pPr>
            <a:r>
              <a:rPr lang="en-GB" sz="2000" dirty="0"/>
              <a:t>Support personal, social and educational development of young people. </a:t>
            </a:r>
          </a:p>
          <a:p>
            <a:pPr marL="342900" indent="-342900">
              <a:lnSpc>
                <a:spcPct val="150000"/>
              </a:lnSpc>
              <a:buFont typeface="Arial" panose="020B0604020202020204" pitchFamily="34" charset="0"/>
              <a:buChar char="•"/>
            </a:pPr>
            <a:r>
              <a:rPr lang="en-GB" sz="2000" b="1" dirty="0"/>
              <a:t>Engage with communities to promote the voice and needs of young people </a:t>
            </a:r>
          </a:p>
          <a:p>
            <a:pPr marL="342900" indent="-342900">
              <a:lnSpc>
                <a:spcPct val="150000"/>
              </a:lnSpc>
              <a:buFont typeface="Arial" panose="020B0604020202020204" pitchFamily="34" charset="0"/>
              <a:buChar char="•"/>
            </a:pPr>
            <a:r>
              <a:rPr lang="en-GB" sz="2000" dirty="0"/>
              <a:t>Encourage engagement of young people in their community </a:t>
            </a:r>
          </a:p>
          <a:p>
            <a:pPr marL="342900" indent="-342900">
              <a:lnSpc>
                <a:spcPct val="150000"/>
              </a:lnSpc>
              <a:buFont typeface="Arial" panose="020B0604020202020204" pitchFamily="34" charset="0"/>
              <a:buChar char="•"/>
            </a:pPr>
            <a:r>
              <a:rPr lang="en-GB" sz="2000" b="1" dirty="0"/>
              <a:t>Promote the rights of young people</a:t>
            </a:r>
          </a:p>
          <a:p>
            <a:pPr marL="342900" indent="-342900">
              <a:lnSpc>
                <a:spcPct val="150000"/>
              </a:lnSpc>
              <a:buFont typeface="Arial" panose="020B0604020202020204" pitchFamily="34" charset="0"/>
              <a:buChar char="•"/>
            </a:pPr>
            <a:r>
              <a:rPr lang="en-GB" sz="2000" dirty="0"/>
              <a:t>Promote inclusion, equity and the valuing of diversity </a:t>
            </a:r>
          </a:p>
          <a:p>
            <a:pPr marL="342900" indent="-342900">
              <a:lnSpc>
                <a:spcPct val="150000"/>
              </a:lnSpc>
              <a:buFont typeface="Arial" panose="020B0604020202020204" pitchFamily="34" charset="0"/>
              <a:buChar char="•"/>
            </a:pPr>
            <a:r>
              <a:rPr lang="en-GB" sz="2000" b="1" dirty="0"/>
              <a:t>Engage with young people to promote their emotional wellbeing and mental health </a:t>
            </a:r>
          </a:p>
          <a:p>
            <a:pPr marL="342900" indent="-342900">
              <a:lnSpc>
                <a:spcPct val="150000"/>
              </a:lnSpc>
              <a:buFont typeface="Arial" panose="020B0604020202020204" pitchFamily="34" charset="0"/>
              <a:buChar char="•"/>
            </a:pPr>
            <a:r>
              <a:rPr lang="en-GB" sz="2000" dirty="0"/>
              <a:t>Initiate, build and maintain relationships with young people</a:t>
            </a:r>
          </a:p>
          <a:p>
            <a:pPr marL="342900" indent="-342900">
              <a:lnSpc>
                <a:spcPct val="150000"/>
              </a:lnSpc>
              <a:buFont typeface="Arial" panose="020B0604020202020204" pitchFamily="34" charset="0"/>
              <a:buChar char="•"/>
            </a:pPr>
            <a:r>
              <a:rPr lang="en-GB" sz="2000" b="1" dirty="0"/>
              <a:t>Enable young people to identify, reflect and use their learning to enhance their future development  </a:t>
            </a:r>
            <a:endParaRPr lang="en-GB" sz="2000" dirty="0"/>
          </a:p>
          <a:p>
            <a:pPr marL="342900" indent="-342900">
              <a:lnSpc>
                <a:spcPct val="150000"/>
              </a:lnSpc>
              <a:buFont typeface="Arial" panose="020B0604020202020204" pitchFamily="34" charset="0"/>
              <a:buChar char="•"/>
            </a:pPr>
            <a:r>
              <a:rPr lang="en-GB" sz="2000" dirty="0"/>
              <a:t>Assist young people to learn and engage with the youth work process</a:t>
            </a:r>
          </a:p>
          <a:p>
            <a:pPr marL="342900" indent="-342900">
              <a:lnSpc>
                <a:spcPct val="150000"/>
              </a:lnSpc>
              <a:buFont typeface="Arial" panose="020B0604020202020204" pitchFamily="34" charset="0"/>
              <a:buChar char="•"/>
            </a:pPr>
            <a:r>
              <a:rPr lang="en-GB" sz="2000" b="1" dirty="0"/>
              <a:t>Assist young people to recognise, realise and defend their rights</a:t>
            </a:r>
            <a:endParaRPr lang="en-GB" sz="2000" dirty="0"/>
          </a:p>
          <a:p>
            <a:endParaRPr lang="en-GB" dirty="0"/>
          </a:p>
        </p:txBody>
      </p:sp>
    </p:spTree>
    <p:extLst>
      <p:ext uri="{BB962C8B-B14F-4D97-AF65-F5344CB8AC3E}">
        <p14:creationId xmlns:p14="http://schemas.microsoft.com/office/powerpoint/2010/main" val="239412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95" y="444084"/>
            <a:ext cx="10515600" cy="1325563"/>
          </a:xfrm>
        </p:spPr>
        <p:txBody>
          <a:bodyPr>
            <a:normAutofit/>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027" y="492752"/>
            <a:ext cx="8665936" cy="6048000"/>
          </a:xfrm>
          <a:prstGeom prst="rect">
            <a:avLst/>
          </a:prstGeom>
        </p:spPr>
      </p:pic>
    </p:spTree>
    <p:extLst>
      <p:ext uri="{BB962C8B-B14F-4D97-AF65-F5344CB8AC3E}">
        <p14:creationId xmlns:p14="http://schemas.microsoft.com/office/powerpoint/2010/main" val="96508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45331" y="1078417"/>
            <a:ext cx="5712447" cy="5712447"/>
          </a:xfrm>
          <a:prstGeom prst="rect">
            <a:avLst/>
          </a:prstGeom>
        </p:spPr>
      </p:pic>
      <p:sp>
        <p:nvSpPr>
          <p:cNvPr id="4" name="Rectangle 3"/>
          <p:cNvSpPr/>
          <p:nvPr/>
        </p:nvSpPr>
        <p:spPr>
          <a:xfrm>
            <a:off x="8544025" y="1898931"/>
            <a:ext cx="3564556" cy="1477328"/>
          </a:xfrm>
          <a:prstGeom prst="rect">
            <a:avLst/>
          </a:prstGeom>
        </p:spPr>
        <p:txBody>
          <a:bodyPr wrap="square">
            <a:spAutoFit/>
          </a:bodyPr>
          <a:lstStyle/>
          <a:p>
            <a:r>
              <a:rPr lang="en-GB" dirty="0">
                <a:cs typeface="Arial" panose="020B0604020202020204" pitchFamily="34" charset="0"/>
              </a:rPr>
              <a:t>The key skills that young people can develop though participation in youth work in Scotland and how these contribute to Curriculum for Excellence and the world of work. </a:t>
            </a:r>
          </a:p>
        </p:txBody>
      </p:sp>
      <p:sp>
        <p:nvSpPr>
          <p:cNvPr id="5" name="Rectangle 4"/>
          <p:cNvSpPr/>
          <p:nvPr/>
        </p:nvSpPr>
        <p:spPr>
          <a:xfrm>
            <a:off x="304800" y="1078417"/>
            <a:ext cx="2775284" cy="2308324"/>
          </a:xfrm>
          <a:prstGeom prst="rect">
            <a:avLst/>
          </a:prstGeom>
        </p:spPr>
        <p:txBody>
          <a:bodyPr wrap="square">
            <a:spAutoFit/>
          </a:bodyPr>
          <a:lstStyle/>
          <a:p>
            <a:r>
              <a:rPr lang="en-GB" dirty="0">
                <a:cs typeface="Arial" panose="020B0604020202020204" pitchFamily="34" charset="0"/>
              </a:rPr>
              <a:t>Young people develop a wide range of valuable skills in a variety of youth work contexts. These skills equip young people to live, learn and work, helping them to thrive and fulfil their potential</a:t>
            </a:r>
            <a:r>
              <a:rPr lang="en-GB" dirty="0"/>
              <a:t>. </a:t>
            </a:r>
          </a:p>
        </p:txBody>
      </p:sp>
      <p:sp>
        <p:nvSpPr>
          <p:cNvPr id="6" name="Rectangle 5"/>
          <p:cNvSpPr/>
          <p:nvPr/>
        </p:nvSpPr>
        <p:spPr>
          <a:xfrm>
            <a:off x="304800" y="3653257"/>
            <a:ext cx="2525028" cy="2585323"/>
          </a:xfrm>
          <a:prstGeom prst="rect">
            <a:avLst/>
          </a:prstGeom>
        </p:spPr>
        <p:txBody>
          <a:bodyPr wrap="square">
            <a:spAutoFit/>
          </a:bodyPr>
          <a:lstStyle/>
          <a:p>
            <a:r>
              <a:rPr lang="en-GB" dirty="0">
                <a:cs typeface="Arial" panose="020B0604020202020204" pitchFamily="34" charset="0"/>
              </a:rPr>
              <a:t>Youth work provides opportunities for young people to develop, recognise and articulate their skills. This supports learner profiling, helping young people to profile across contexts and settings</a:t>
            </a:r>
            <a:r>
              <a:rPr lang="en-GB" dirty="0"/>
              <a:t>. </a:t>
            </a:r>
          </a:p>
        </p:txBody>
      </p:sp>
      <p:sp>
        <p:nvSpPr>
          <p:cNvPr id="2" name="Rectangle 1"/>
          <p:cNvSpPr/>
          <p:nvPr/>
        </p:nvSpPr>
        <p:spPr>
          <a:xfrm>
            <a:off x="1890585" y="543696"/>
            <a:ext cx="8810366" cy="461665"/>
          </a:xfrm>
          <a:prstGeom prst="rect">
            <a:avLst/>
          </a:prstGeom>
        </p:spPr>
        <p:txBody>
          <a:bodyPr wrap="square">
            <a:spAutoFit/>
          </a:bodyPr>
          <a:lstStyle/>
          <a:p>
            <a:pPr algn="ctr"/>
            <a:r>
              <a:rPr lang="en-US" sz="2400" b="1" dirty="0">
                <a:solidFill>
                  <a:srgbClr val="AE0C51"/>
                </a:solidFill>
                <a:cs typeface="Arial" panose="020B0604020202020204" pitchFamily="34" charset="0"/>
              </a:rPr>
              <a:t>Development of skills for learning, skills for life and skills for work</a:t>
            </a:r>
            <a:endParaRPr lang="en-GB" sz="2400" dirty="0"/>
          </a:p>
        </p:txBody>
      </p:sp>
    </p:spTree>
    <p:extLst>
      <p:ext uri="{BB962C8B-B14F-4D97-AF65-F5344CB8AC3E}">
        <p14:creationId xmlns:p14="http://schemas.microsoft.com/office/powerpoint/2010/main" val="227132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DB09500-EAC0-564F-B98B-39D575055A7C}"/>
              </a:ext>
            </a:extLst>
          </p:cNvPr>
          <p:cNvPicPr/>
          <p:nvPr/>
        </p:nvPicPr>
        <p:blipFill>
          <a:blip r:embed="rId3"/>
          <a:stretch>
            <a:fillRect/>
          </a:stretch>
        </p:blipFill>
        <p:spPr>
          <a:xfrm>
            <a:off x="10169611" y="15905"/>
            <a:ext cx="1656578" cy="1400098"/>
          </a:xfrm>
          <a:prstGeom prst="rect">
            <a:avLst/>
          </a:prstGeom>
        </p:spPr>
      </p:pic>
      <p:pic>
        <p:nvPicPr>
          <p:cNvPr id="46" name="Picture 45"/>
          <p:cNvPicPr/>
          <p:nvPr/>
        </p:nvPicPr>
        <p:blipFill>
          <a:blip r:embed="rId4">
            <a:extLst>
              <a:ext uri="{28A0092B-C50C-407E-A947-70E740481C1C}">
                <a14:useLocalDpi xmlns:a14="http://schemas.microsoft.com/office/drawing/2010/main" val="0"/>
              </a:ext>
            </a:extLst>
          </a:blip>
          <a:stretch>
            <a:fillRect/>
          </a:stretch>
        </p:blipFill>
        <p:spPr>
          <a:xfrm>
            <a:off x="306581" y="255838"/>
            <a:ext cx="1691640" cy="835660"/>
          </a:xfrm>
          <a:prstGeom prst="rect">
            <a:avLst/>
          </a:prstGeom>
        </p:spPr>
      </p:pic>
      <p:sp>
        <p:nvSpPr>
          <p:cNvPr id="2" name="Title 1"/>
          <p:cNvSpPr>
            <a:spLocks noGrp="1"/>
          </p:cNvSpPr>
          <p:nvPr>
            <p:ph type="title"/>
          </p:nvPr>
        </p:nvSpPr>
        <p:spPr/>
        <p:txBody>
          <a:bodyPr>
            <a:normAutofit/>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pic>
        <p:nvPicPr>
          <p:cNvPr id="9" name="Picture 8" descr="Graphical user interface&#10;&#10;Description automatically generated with low confidence">
            <a:hlinkClick r:id="rId5" action="ppaction://hlinksldjump"/>
            <a:extLst>
              <a:ext uri="{FF2B5EF4-FFF2-40B4-BE49-F238E27FC236}">
                <a16:creationId xmlns:a16="http://schemas.microsoft.com/office/drawing/2014/main" id="{87C8A670-BE25-CA4B-9EAF-453DA22220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582" y="1539571"/>
            <a:ext cx="3042100" cy="3774129"/>
          </a:xfrm>
          <a:prstGeom prst="rect">
            <a:avLst/>
          </a:prstGeom>
        </p:spPr>
      </p:pic>
      <p:sp>
        <p:nvSpPr>
          <p:cNvPr id="7" name="Rectangle 6"/>
          <p:cNvSpPr/>
          <p:nvPr/>
        </p:nvSpPr>
        <p:spPr>
          <a:xfrm>
            <a:off x="3645243" y="1416003"/>
            <a:ext cx="8240175" cy="5355312"/>
          </a:xfrm>
          <a:prstGeom prst="rect">
            <a:avLst/>
          </a:prstGeom>
        </p:spPr>
        <p:txBody>
          <a:bodyPr wrap="square">
            <a:spAutoFit/>
          </a:bodyPr>
          <a:lstStyle/>
          <a:p>
            <a:r>
              <a:rPr lang="en-GB" dirty="0"/>
              <a:t>The development of skills is essential to learning and education to help young people to become successful learners, confident individuals, responsible citizens and effective contributors. </a:t>
            </a:r>
          </a:p>
          <a:p>
            <a:endParaRPr lang="en-GB" dirty="0"/>
          </a:p>
          <a:p>
            <a:r>
              <a:rPr lang="en-GB" dirty="0"/>
              <a:t>All children and young people are entitled to </a:t>
            </a:r>
            <a:r>
              <a:rPr lang="en-GB" b="1" dirty="0"/>
              <a:t>opportunities for developing skills for learning, life and work. </a:t>
            </a:r>
          </a:p>
          <a:p>
            <a:endParaRPr lang="en-GB" dirty="0"/>
          </a:p>
          <a:p>
            <a:r>
              <a:rPr lang="en-GB" dirty="0"/>
              <a:t>The skills should be developed across all curriculum areas, in interdisciplinary studies </a:t>
            </a:r>
            <a:r>
              <a:rPr lang="en-GB" b="1" dirty="0"/>
              <a:t>and in all the contexts and settings where young people are learning</a:t>
            </a:r>
            <a:r>
              <a:rPr lang="en-GB" dirty="0"/>
              <a:t>. </a:t>
            </a:r>
          </a:p>
          <a:p>
            <a:r>
              <a:rPr lang="en-GB" b="1" dirty="0"/>
              <a:t>It is important that children and young people are aware of, and understand, the value of the skills that they are developing…across all stages and settings, including in the wider community. </a:t>
            </a:r>
          </a:p>
          <a:p>
            <a:endParaRPr lang="en-GB" dirty="0"/>
          </a:p>
          <a:p>
            <a:r>
              <a:rPr lang="en-GB" dirty="0"/>
              <a:t>Different contexts for learning provide opportunities and motivation for learners to develop associated skills, for example, through experiences of the world of work, including enterprise and entrepreneurial activity, citizenship or out-of-school learning.</a:t>
            </a:r>
          </a:p>
          <a:p>
            <a:endParaRPr lang="en-GB" dirty="0"/>
          </a:p>
          <a:p>
            <a:r>
              <a:rPr lang="en-GB" b="1" dirty="0"/>
              <a:t>All establishments should work with partners and share a common understanding and language around skills development and application. </a:t>
            </a:r>
            <a:endParaRPr lang="en-GB" b="1" dirty="0">
              <a:latin typeface="Arial" panose="020B0604020202020204" pitchFamily="34" charset="0"/>
              <a:cs typeface="Arial" panose="020B0604020202020204" pitchFamily="34" charset="0"/>
            </a:endParaRPr>
          </a:p>
        </p:txBody>
      </p:sp>
      <p:sp>
        <p:nvSpPr>
          <p:cNvPr id="3" name="Rectangle 2"/>
          <p:cNvSpPr/>
          <p:nvPr/>
        </p:nvSpPr>
        <p:spPr>
          <a:xfrm>
            <a:off x="4081997" y="409498"/>
            <a:ext cx="4781886" cy="584775"/>
          </a:xfrm>
          <a:prstGeom prst="rect">
            <a:avLst/>
          </a:prstGeom>
        </p:spPr>
        <p:txBody>
          <a:bodyPr wrap="none">
            <a:spAutoFit/>
          </a:bodyPr>
          <a:lstStyle/>
          <a:p>
            <a:pPr algn="ctr"/>
            <a:r>
              <a:rPr lang="en-US" sz="3200" b="1" dirty="0">
                <a:solidFill>
                  <a:srgbClr val="AE0C51"/>
                </a:solidFill>
                <a:cs typeface="Arial" panose="020B0604020202020204" pitchFamily="34" charset="0"/>
              </a:rPr>
              <a:t>Skills across the curriculum</a:t>
            </a:r>
            <a:endParaRPr lang="en-GB" sz="3200" dirty="0"/>
          </a:p>
        </p:txBody>
      </p:sp>
    </p:spTree>
    <p:extLst>
      <p:ext uri="{BB962C8B-B14F-4D97-AF65-F5344CB8AC3E}">
        <p14:creationId xmlns:p14="http://schemas.microsoft.com/office/powerpoint/2010/main" val="342622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DB09500-EAC0-564F-B98B-39D575055A7C}"/>
              </a:ext>
            </a:extLst>
          </p:cNvPr>
          <p:cNvPicPr/>
          <p:nvPr/>
        </p:nvPicPr>
        <p:blipFill>
          <a:blip r:embed="rId3"/>
          <a:stretch>
            <a:fillRect/>
          </a:stretch>
        </p:blipFill>
        <p:spPr>
          <a:xfrm>
            <a:off x="10169611" y="15905"/>
            <a:ext cx="1656578" cy="1400098"/>
          </a:xfrm>
          <a:prstGeom prst="rect">
            <a:avLst/>
          </a:prstGeom>
        </p:spPr>
      </p:pic>
      <p:pic>
        <p:nvPicPr>
          <p:cNvPr id="46" name="Picture 45"/>
          <p:cNvPicPr/>
          <p:nvPr/>
        </p:nvPicPr>
        <p:blipFill>
          <a:blip r:embed="rId4">
            <a:extLst>
              <a:ext uri="{28A0092B-C50C-407E-A947-70E740481C1C}">
                <a14:useLocalDpi xmlns:a14="http://schemas.microsoft.com/office/drawing/2010/main" val="0"/>
              </a:ext>
            </a:extLst>
          </a:blip>
          <a:stretch>
            <a:fillRect/>
          </a:stretch>
        </p:blipFill>
        <p:spPr>
          <a:xfrm>
            <a:off x="306581" y="255838"/>
            <a:ext cx="1691640" cy="835660"/>
          </a:xfrm>
          <a:prstGeom prst="rect">
            <a:avLst/>
          </a:prstGeom>
        </p:spPr>
      </p:pic>
      <p:sp>
        <p:nvSpPr>
          <p:cNvPr id="2" name="Title 1"/>
          <p:cNvSpPr>
            <a:spLocks noGrp="1"/>
          </p:cNvSpPr>
          <p:nvPr>
            <p:ph type="title"/>
          </p:nvPr>
        </p:nvSpPr>
        <p:spPr/>
        <p:txBody>
          <a:bodyPr>
            <a:normAutofit/>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sp>
        <p:nvSpPr>
          <p:cNvPr id="4" name="Rectangle 3"/>
          <p:cNvSpPr/>
          <p:nvPr/>
        </p:nvSpPr>
        <p:spPr>
          <a:xfrm>
            <a:off x="3505239" y="626155"/>
            <a:ext cx="5725222" cy="523220"/>
          </a:xfrm>
          <a:prstGeom prst="rect">
            <a:avLst/>
          </a:prstGeom>
        </p:spPr>
        <p:txBody>
          <a:bodyPr wrap="none">
            <a:spAutoFit/>
          </a:bodyPr>
          <a:lstStyle/>
          <a:p>
            <a:pPr algn="ctr"/>
            <a:r>
              <a:rPr lang="en-US" sz="2800" b="1" dirty="0">
                <a:solidFill>
                  <a:srgbClr val="AE0C51"/>
                </a:solidFill>
                <a:cs typeface="Arial" panose="020B0604020202020204" pitchFamily="34" charset="0"/>
              </a:rPr>
              <a:t>Delivering </a:t>
            </a:r>
            <a:r>
              <a:rPr lang="en-US" sz="2800" b="1" dirty="0" err="1">
                <a:solidFill>
                  <a:srgbClr val="AE0C51"/>
                </a:solidFill>
                <a:cs typeface="Arial" panose="020B0604020202020204" pitchFamily="34" charset="0"/>
              </a:rPr>
              <a:t>CfE</a:t>
            </a:r>
            <a:r>
              <a:rPr lang="en-US" sz="2800" b="1" dirty="0">
                <a:solidFill>
                  <a:srgbClr val="AE0C51"/>
                </a:solidFill>
                <a:cs typeface="Arial" panose="020B0604020202020204" pitchFamily="34" charset="0"/>
              </a:rPr>
              <a:t>: Personal achievement</a:t>
            </a:r>
            <a:endParaRPr lang="en-GB" sz="2800" dirty="0"/>
          </a:p>
        </p:txBody>
      </p:sp>
      <p:sp>
        <p:nvSpPr>
          <p:cNvPr id="5" name="Rectangle 4"/>
          <p:cNvSpPr/>
          <p:nvPr/>
        </p:nvSpPr>
        <p:spPr>
          <a:xfrm>
            <a:off x="6104239" y="1525290"/>
            <a:ext cx="5041556" cy="3416320"/>
          </a:xfrm>
          <a:prstGeom prst="rect">
            <a:avLst/>
          </a:prstGeom>
        </p:spPr>
        <p:txBody>
          <a:bodyPr wrap="square">
            <a:spAutoFit/>
          </a:bodyPr>
          <a:lstStyle/>
          <a:p>
            <a:r>
              <a:rPr lang="en-GB" sz="2400" dirty="0"/>
              <a:t>“Curriculum is defined as the totality of all that is planned for children and young people from early learning and childcare, through school and beyond. That totality can be planned for and experienced by learners across four contexts” </a:t>
            </a:r>
          </a:p>
          <a:p>
            <a:endParaRPr lang="en-GB" sz="2400" dirty="0"/>
          </a:p>
          <a:p>
            <a:r>
              <a:rPr lang="en-GB" sz="2400" dirty="0" err="1"/>
              <a:t>CfE</a:t>
            </a:r>
            <a:r>
              <a:rPr lang="en-GB" sz="2400" dirty="0"/>
              <a:t> Refreshed Narrative</a:t>
            </a:r>
          </a:p>
        </p:txBody>
      </p:sp>
      <p:pic>
        <p:nvPicPr>
          <p:cNvPr id="9" name="Picture 8"/>
          <p:cNvPicPr>
            <a:picLocks noChangeAspect="1"/>
          </p:cNvPicPr>
          <p:nvPr/>
        </p:nvPicPr>
        <p:blipFill>
          <a:blip r:embed="rId5"/>
          <a:stretch>
            <a:fillRect/>
          </a:stretch>
        </p:blipFill>
        <p:spPr>
          <a:xfrm>
            <a:off x="485122" y="1832284"/>
            <a:ext cx="4989535" cy="3384000"/>
          </a:xfrm>
          <a:prstGeom prst="rect">
            <a:avLst/>
          </a:prstGeom>
        </p:spPr>
      </p:pic>
    </p:spTree>
    <p:extLst>
      <p:ext uri="{BB962C8B-B14F-4D97-AF65-F5344CB8AC3E}">
        <p14:creationId xmlns:p14="http://schemas.microsoft.com/office/powerpoint/2010/main" val="646151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DB09500-EAC0-564F-B98B-39D575055A7C}"/>
              </a:ext>
            </a:extLst>
          </p:cNvPr>
          <p:cNvPicPr/>
          <p:nvPr/>
        </p:nvPicPr>
        <p:blipFill>
          <a:blip r:embed="rId3"/>
          <a:stretch>
            <a:fillRect/>
          </a:stretch>
        </p:blipFill>
        <p:spPr>
          <a:xfrm>
            <a:off x="10169611" y="-33522"/>
            <a:ext cx="1656578" cy="1400098"/>
          </a:xfrm>
          <a:prstGeom prst="rect">
            <a:avLst/>
          </a:prstGeom>
        </p:spPr>
      </p:pic>
      <p:pic>
        <p:nvPicPr>
          <p:cNvPr id="46" name="Picture 45"/>
          <p:cNvPicPr/>
          <p:nvPr/>
        </p:nvPicPr>
        <p:blipFill>
          <a:blip r:embed="rId4">
            <a:extLst>
              <a:ext uri="{28A0092B-C50C-407E-A947-70E740481C1C}">
                <a14:useLocalDpi xmlns:a14="http://schemas.microsoft.com/office/drawing/2010/main" val="0"/>
              </a:ext>
            </a:extLst>
          </a:blip>
          <a:stretch>
            <a:fillRect/>
          </a:stretch>
        </p:blipFill>
        <p:spPr>
          <a:xfrm>
            <a:off x="306581" y="255838"/>
            <a:ext cx="1691640" cy="835660"/>
          </a:xfrm>
          <a:prstGeom prst="rect">
            <a:avLst/>
          </a:prstGeom>
        </p:spPr>
      </p:pic>
      <p:sp>
        <p:nvSpPr>
          <p:cNvPr id="2" name="Title 1"/>
          <p:cNvSpPr>
            <a:spLocks noGrp="1"/>
          </p:cNvSpPr>
          <p:nvPr>
            <p:ph type="title"/>
          </p:nvPr>
        </p:nvSpPr>
        <p:spPr>
          <a:xfrm>
            <a:off x="2388090" y="365125"/>
            <a:ext cx="5989791" cy="554129"/>
          </a:xfrm>
        </p:spPr>
        <p:txBody>
          <a:bodyPr>
            <a:normAutofit fontScale="90000"/>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3394" y="1210652"/>
            <a:ext cx="5073417" cy="5184000"/>
          </a:xfrm>
          <a:prstGeom prst="rect">
            <a:avLst/>
          </a:prstGeom>
        </p:spPr>
      </p:pic>
      <p:sp>
        <p:nvSpPr>
          <p:cNvPr id="3" name="Rectangle 2"/>
          <p:cNvSpPr/>
          <p:nvPr/>
        </p:nvSpPr>
        <p:spPr>
          <a:xfrm>
            <a:off x="5789419" y="1367328"/>
            <a:ext cx="6096000" cy="5016758"/>
          </a:xfrm>
          <a:prstGeom prst="rect">
            <a:avLst/>
          </a:prstGeom>
        </p:spPr>
        <p:txBody>
          <a:bodyPr>
            <a:spAutoFit/>
          </a:bodyPr>
          <a:lstStyle/>
          <a:p>
            <a:r>
              <a:rPr lang="en-GB" sz="2000" dirty="0"/>
              <a:t>Youth work is part of the education system, delivering </a:t>
            </a:r>
            <a:r>
              <a:rPr lang="en-GB" sz="2000" dirty="0" err="1"/>
              <a:t>CfE</a:t>
            </a:r>
            <a:r>
              <a:rPr lang="en-GB" sz="2000" dirty="0"/>
              <a:t> across communities and schools. </a:t>
            </a:r>
          </a:p>
          <a:p>
            <a:endParaRPr lang="en-GB" sz="2000" dirty="0"/>
          </a:p>
          <a:p>
            <a:r>
              <a:rPr lang="en-GB" sz="2000" dirty="0"/>
              <a:t>Youth workers plan and deliver non-formal learning opportunities, helping children and young people to develop the skills and attributes they need to thrive.</a:t>
            </a:r>
          </a:p>
          <a:p>
            <a:endParaRPr lang="en-GB" sz="2000" dirty="0"/>
          </a:p>
          <a:p>
            <a:r>
              <a:rPr lang="en-GB" sz="2000" dirty="0"/>
              <a:t>This complements and enhances learning through the formal curriculum, maximising individual potential with appropriate support and challenge. </a:t>
            </a:r>
          </a:p>
          <a:p>
            <a:endParaRPr lang="en-GB" sz="2000" dirty="0"/>
          </a:p>
          <a:p>
            <a:r>
              <a:rPr lang="en-GB" sz="2000" dirty="0"/>
              <a:t>For some young people, youth work is the key to unlocking learning, overcoming barriers to engagement and providing a more tailored curriculum offer.</a:t>
            </a:r>
          </a:p>
          <a:p>
            <a:r>
              <a:rPr lang="en-GB" sz="2000" dirty="0">
                <a:hlinkClick r:id="rId6"/>
              </a:rPr>
              <a:t>Youth Work and </a:t>
            </a:r>
            <a:r>
              <a:rPr lang="en-GB" sz="2000" dirty="0" err="1">
                <a:hlinkClick r:id="rId6"/>
              </a:rPr>
              <a:t>CfE</a:t>
            </a:r>
            <a:endParaRPr lang="en-GB" sz="2000" dirty="0"/>
          </a:p>
          <a:p>
            <a:endParaRPr lang="en-GB" sz="2000" dirty="0"/>
          </a:p>
        </p:txBody>
      </p:sp>
      <p:sp>
        <p:nvSpPr>
          <p:cNvPr id="4" name="Rectangle 3"/>
          <p:cNvSpPr/>
          <p:nvPr/>
        </p:nvSpPr>
        <p:spPr>
          <a:xfrm>
            <a:off x="4485550" y="396034"/>
            <a:ext cx="2337371" cy="523220"/>
          </a:xfrm>
          <a:prstGeom prst="rect">
            <a:avLst/>
          </a:prstGeom>
        </p:spPr>
        <p:txBody>
          <a:bodyPr wrap="none">
            <a:spAutoFit/>
          </a:bodyPr>
          <a:lstStyle/>
          <a:p>
            <a:pPr algn="ctr"/>
            <a:r>
              <a:rPr lang="en-US" sz="2800" b="1" dirty="0">
                <a:solidFill>
                  <a:srgbClr val="AE0C51"/>
                </a:solidFill>
                <a:cs typeface="Arial" panose="020B0604020202020204" pitchFamily="34" charset="0"/>
              </a:rPr>
              <a:t>Delivering </a:t>
            </a:r>
            <a:r>
              <a:rPr lang="en-US" sz="2800" b="1" dirty="0" err="1">
                <a:solidFill>
                  <a:srgbClr val="AE0C51"/>
                </a:solidFill>
                <a:cs typeface="Arial" panose="020B0604020202020204" pitchFamily="34" charset="0"/>
              </a:rPr>
              <a:t>CfE</a:t>
            </a:r>
            <a:r>
              <a:rPr lang="en-US" sz="2800" b="1" dirty="0">
                <a:solidFill>
                  <a:srgbClr val="AE0C51"/>
                </a:solidFill>
                <a:cs typeface="Arial" panose="020B0604020202020204" pitchFamily="34" charset="0"/>
              </a:rPr>
              <a:t> </a:t>
            </a:r>
            <a:endParaRPr lang="en-GB" sz="2800" dirty="0"/>
          </a:p>
        </p:txBody>
      </p:sp>
    </p:spTree>
    <p:extLst>
      <p:ext uri="{BB962C8B-B14F-4D97-AF65-F5344CB8AC3E}">
        <p14:creationId xmlns:p14="http://schemas.microsoft.com/office/powerpoint/2010/main" val="1602656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95" y="444085"/>
            <a:ext cx="10515600" cy="523220"/>
          </a:xfrm>
        </p:spPr>
        <p:txBody>
          <a:bodyPr>
            <a:normAutofit fontScale="90000"/>
          </a:bodyPr>
          <a:lstStyle/>
          <a:p>
            <a:pPr algn="ctr"/>
            <a:br>
              <a:rPr lang="en-US" sz="2800" b="1" dirty="0">
                <a:solidFill>
                  <a:srgbClr val="AE0C51"/>
                </a:solidFill>
                <a:latin typeface="Arial" panose="020B0604020202020204" pitchFamily="34" charset="0"/>
                <a:cs typeface="Arial" panose="020B0604020202020204" pitchFamily="34" charset="0"/>
              </a:rPr>
            </a:br>
            <a:endParaRPr lang="en-GB" sz="2800" b="1" dirty="0">
              <a:latin typeface="+mn-lt"/>
            </a:endParaRPr>
          </a:p>
        </p:txBody>
      </p:sp>
      <p:sp>
        <p:nvSpPr>
          <p:cNvPr id="4" name="Rectangle 3"/>
          <p:cNvSpPr/>
          <p:nvPr/>
        </p:nvSpPr>
        <p:spPr>
          <a:xfrm>
            <a:off x="2464443" y="444084"/>
            <a:ext cx="6598473" cy="523220"/>
          </a:xfrm>
          <a:prstGeom prst="rect">
            <a:avLst/>
          </a:prstGeom>
        </p:spPr>
        <p:txBody>
          <a:bodyPr wrap="none">
            <a:spAutoFit/>
          </a:bodyPr>
          <a:lstStyle/>
          <a:p>
            <a:pPr algn="ctr"/>
            <a:r>
              <a:rPr lang="en-US" sz="2800" b="1" dirty="0">
                <a:solidFill>
                  <a:srgbClr val="AE0C51"/>
                </a:solidFill>
                <a:cs typeface="Arial" panose="020B0604020202020204" pitchFamily="34" charset="0"/>
              </a:rPr>
              <a:t>Closing the poverty-related attainment gap</a:t>
            </a:r>
            <a:endParaRPr lang="en-GB" sz="2800" dirty="0"/>
          </a:p>
        </p:txBody>
      </p:sp>
      <p:sp>
        <p:nvSpPr>
          <p:cNvPr id="5" name="Rectangle 4"/>
          <p:cNvSpPr/>
          <p:nvPr/>
        </p:nvSpPr>
        <p:spPr>
          <a:xfrm>
            <a:off x="5459056" y="1222068"/>
            <a:ext cx="6143939" cy="5139869"/>
          </a:xfrm>
          <a:prstGeom prst="rect">
            <a:avLst/>
          </a:prstGeom>
        </p:spPr>
        <p:txBody>
          <a:bodyPr wrap="square">
            <a:spAutoFit/>
          </a:bodyPr>
          <a:lstStyle/>
          <a:p>
            <a:endParaRPr lang="en-GB" sz="2400" b="1" dirty="0"/>
          </a:p>
          <a:p>
            <a:pPr marL="342900" indent="-342900">
              <a:buFont typeface="Arial" panose="020B0604020202020204" pitchFamily="34" charset="0"/>
              <a:buChar char="•"/>
            </a:pPr>
            <a:r>
              <a:rPr lang="en-GB" sz="2400" dirty="0">
                <a:hlinkClick r:id="rId3"/>
              </a:rPr>
              <a:t>YLS National case study evaluation 2020 </a:t>
            </a:r>
            <a:r>
              <a:rPr lang="en-GB" sz="2400" dirty="0"/>
              <a:t>– robust evidence that youth work contributes to closing the poverty-related attainment gap – developing skills, improving health and wellbeing, improving attendance and engagement in learning and helping young people move into positive sustained destinations post school.</a:t>
            </a:r>
          </a:p>
          <a:p>
            <a:pPr marL="342900" indent="-342900">
              <a:buFont typeface="Arial" panose="020B0604020202020204" pitchFamily="34" charset="0"/>
              <a:buChar char="•"/>
            </a:pPr>
            <a:r>
              <a:rPr lang="en-GB" sz="2400" dirty="0"/>
              <a:t>Helping children and young people to develop the skills and attributes they need to thrive. </a:t>
            </a:r>
          </a:p>
          <a:p>
            <a:endParaRPr lang="en-GB" sz="2000" dirty="0"/>
          </a:p>
          <a:p>
            <a:endParaRPr lang="en-GB" sz="2000" dirty="0"/>
          </a:p>
        </p:txBody>
      </p:sp>
      <p:pic>
        <p:nvPicPr>
          <p:cNvPr id="6" name="Picture 5"/>
          <p:cNvPicPr/>
          <p:nvPr/>
        </p:nvPicPr>
        <p:blipFill rotWithShape="1">
          <a:blip r:embed="rId4"/>
          <a:srcRect l="34678" t="18515" r="35740" b="6440"/>
          <a:stretch/>
        </p:blipFill>
        <p:spPr bwMode="auto">
          <a:xfrm>
            <a:off x="599056" y="1416003"/>
            <a:ext cx="4860000" cy="475200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DB09500-EAC0-564F-B98B-39D575055A7C}"/>
              </a:ext>
            </a:extLst>
          </p:cNvPr>
          <p:cNvPicPr/>
          <p:nvPr/>
        </p:nvPicPr>
        <p:blipFill>
          <a:blip r:embed="rId5"/>
          <a:stretch>
            <a:fillRect/>
          </a:stretch>
        </p:blipFill>
        <p:spPr>
          <a:xfrm>
            <a:off x="10169611" y="-33522"/>
            <a:ext cx="1656578" cy="1400098"/>
          </a:xfrm>
          <a:prstGeom prst="rect">
            <a:avLst/>
          </a:prstGeom>
        </p:spPr>
      </p:pic>
    </p:spTree>
    <p:extLst>
      <p:ext uri="{BB962C8B-B14F-4D97-AF65-F5344CB8AC3E}">
        <p14:creationId xmlns:p14="http://schemas.microsoft.com/office/powerpoint/2010/main" val="1299793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5978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3560" t="23657" r="26010" b="31599"/>
          <a:stretch/>
        </p:blipFill>
        <p:spPr>
          <a:xfrm>
            <a:off x="-55619" y="6018513"/>
            <a:ext cx="12303237" cy="1027216"/>
          </a:xfrm>
          <a:prstGeom prst="rect">
            <a:avLst/>
          </a:prstGeom>
        </p:spPr>
      </p:pic>
      <p:sp>
        <p:nvSpPr>
          <p:cNvPr id="2" name="Title 1"/>
          <p:cNvSpPr>
            <a:spLocks noGrp="1"/>
          </p:cNvSpPr>
          <p:nvPr>
            <p:ph type="title"/>
          </p:nvPr>
        </p:nvSpPr>
        <p:spPr>
          <a:xfrm>
            <a:off x="120101" y="706311"/>
            <a:ext cx="11628406" cy="790756"/>
          </a:xfrm>
        </p:spPr>
        <p:txBody>
          <a:bodyPr>
            <a:noAutofit/>
          </a:bodyPr>
          <a:lstStyle/>
          <a:p>
            <a:pPr lvl="0" algn="ctr" eaLnBrk="0" fontAlgn="base" hangingPunct="0">
              <a:lnSpc>
                <a:spcPct val="100000"/>
              </a:lnSpc>
              <a:spcAft>
                <a:spcPct val="0"/>
              </a:spcAft>
              <a:tabLst>
                <a:tab pos="228600" algn="l"/>
              </a:tabLst>
            </a:pPr>
            <a:r>
              <a:rPr lang="en-GB" altLang="en-US" sz="3200" b="1" dirty="0">
                <a:solidFill>
                  <a:srgbClr val="009999"/>
                </a:solidFill>
                <a:latin typeface="+mn-lt"/>
                <a:ea typeface="Times New Roman" panose="02020603050405020304" pitchFamily="18" charset="0"/>
                <a:cs typeface="Calibri" panose="020F0502020204030204" pitchFamily="34" charset="0"/>
              </a:rPr>
              <a:t>Lost in Translation? </a:t>
            </a:r>
            <a:br>
              <a:rPr lang="en-GB" altLang="en-US" sz="3200" b="1" dirty="0">
                <a:solidFill>
                  <a:srgbClr val="009999"/>
                </a:solidFill>
                <a:latin typeface="+mn-lt"/>
                <a:ea typeface="Times New Roman" panose="02020603050405020304" pitchFamily="18" charset="0"/>
              </a:rPr>
            </a:br>
            <a:r>
              <a:rPr lang="en-GB" altLang="en-US" sz="3200" b="1" dirty="0">
                <a:solidFill>
                  <a:srgbClr val="009999"/>
                </a:solidFill>
                <a:latin typeface="+mn-lt"/>
                <a:ea typeface="Times New Roman" panose="02020603050405020304" pitchFamily="18" charset="0"/>
                <a:cs typeface="Calibri" panose="020F0502020204030204" pitchFamily="34" charset="0"/>
              </a:rPr>
              <a:t>Sharing terminology between youth workers &amp; teachers</a:t>
            </a:r>
            <a:br>
              <a:rPr lang="en-GB" altLang="en-US" sz="3200" b="1" dirty="0">
                <a:solidFill>
                  <a:srgbClr val="009999"/>
                </a:solidFill>
                <a:latin typeface="+mn-lt"/>
                <a:ea typeface="Times New Roman" panose="02020603050405020304" pitchFamily="18" charset="0"/>
                <a:cs typeface="Calibri" panose="020F0502020204030204" pitchFamily="34" charset="0"/>
              </a:rPr>
            </a:br>
            <a:r>
              <a:rPr lang="en-GB" altLang="en-US" sz="3200" b="1" dirty="0">
                <a:solidFill>
                  <a:srgbClr val="009999"/>
                </a:solidFill>
                <a:latin typeface="+mn-lt"/>
                <a:ea typeface="Times New Roman" panose="02020603050405020304" pitchFamily="18" charset="0"/>
                <a:cs typeface="Calibri" panose="020F0502020204030204" pitchFamily="34" charset="0"/>
              </a:rPr>
              <a:t>Myths?</a:t>
            </a:r>
            <a:endParaRPr lang="en-GB" altLang="en-US" sz="3200" b="1" dirty="0">
              <a:solidFill>
                <a:srgbClr val="009999"/>
              </a:solidFill>
              <a:latin typeface="+mn-lt"/>
              <a:ea typeface="Times New Roman" panose="02020603050405020304" pitchFamily="18" charset="0"/>
            </a:endParaRPr>
          </a:p>
        </p:txBody>
      </p:sp>
      <p:sp>
        <p:nvSpPr>
          <p:cNvPr id="5" name="Rectangle 4"/>
          <p:cNvSpPr/>
          <p:nvPr/>
        </p:nvSpPr>
        <p:spPr>
          <a:xfrm>
            <a:off x="4119531" y="683949"/>
            <a:ext cx="7628976" cy="523220"/>
          </a:xfrm>
          <a:prstGeom prst="rect">
            <a:avLst/>
          </a:prstGeom>
        </p:spPr>
        <p:txBody>
          <a:bodyPr wrap="square">
            <a:spAutoFit/>
          </a:bodyPr>
          <a:lstStyle/>
          <a:p>
            <a:r>
              <a:rPr lang="en-GB" sz="2800" dirty="0">
                <a:latin typeface="Calibri" panose="020F0502020204030204" pitchFamily="34" charset="0"/>
                <a:cs typeface="Calibri" panose="020F0502020204030204" pitchFamily="34" charset="0"/>
              </a:rPr>
              <a:t> </a:t>
            </a:r>
            <a:endParaRPr lang="en-GB" sz="3200"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24698" y="2113707"/>
            <a:ext cx="10515600" cy="3462281"/>
          </a:xfrm>
        </p:spPr>
        <p:txBody>
          <a:bodyPr>
            <a:normAutofit/>
          </a:bodyPr>
          <a:lstStyle/>
          <a:p>
            <a:pPr lvl="0"/>
            <a:r>
              <a:rPr lang="en-GB" sz="2400" dirty="0"/>
              <a:t>There are only a couple of awards that young people can get outside of school.</a:t>
            </a:r>
          </a:p>
          <a:p>
            <a:pPr lvl="0"/>
            <a:r>
              <a:rPr lang="en-GB" sz="2400" dirty="0"/>
              <a:t>Youth awards are only valuable to schools if they attract Insight tariff points.</a:t>
            </a:r>
          </a:p>
          <a:p>
            <a:pPr lvl="0"/>
            <a:r>
              <a:rPr lang="en-GB" sz="2400" dirty="0"/>
              <a:t>Community planning is for CLD and does not involve schools.</a:t>
            </a:r>
          </a:p>
          <a:p>
            <a:pPr lvl="0"/>
            <a:r>
              <a:rPr lang="en-GB" sz="2400" dirty="0"/>
              <a:t>Pupil Equity Funding can’t be used for interventions that take place out-with term-time or for community-based interventions.</a:t>
            </a:r>
          </a:p>
          <a:p>
            <a:pPr lvl="0"/>
            <a:r>
              <a:rPr lang="en-GB" sz="2400" dirty="0"/>
              <a:t>Youth work is about playing table tennis and hanging about with your pals. </a:t>
            </a:r>
          </a:p>
          <a:p>
            <a:pPr lvl="0"/>
            <a:r>
              <a:rPr lang="en-GB" sz="2400" dirty="0"/>
              <a:t>The National Youth Work outcomes have nothing to do with Curriculum for Excellence.</a:t>
            </a:r>
          </a:p>
        </p:txBody>
      </p:sp>
    </p:spTree>
    <p:extLst>
      <p:ext uri="{BB962C8B-B14F-4D97-AF65-F5344CB8AC3E}">
        <p14:creationId xmlns:p14="http://schemas.microsoft.com/office/powerpoint/2010/main" val="371496783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71246" y="1057267"/>
            <a:ext cx="11049507" cy="782320"/>
          </a:xfrm>
        </p:spPr>
        <p:txBody>
          <a:bodyPr>
            <a:normAutofit fontScale="90000"/>
          </a:bodyPr>
          <a:lstStyle/>
          <a:p>
            <a:pPr lvl="0"/>
            <a:r>
              <a:rPr lang="en-GB" dirty="0">
                <a:cs typeface="Arial"/>
              </a:rPr>
              <a:t> </a:t>
            </a:r>
            <a:br>
              <a:rPr lang="en-GB" dirty="0">
                <a:cs typeface="Arial"/>
              </a:rPr>
            </a:br>
            <a:br>
              <a:rPr lang="en-GB" dirty="0">
                <a:cs typeface="Arial"/>
              </a:rPr>
            </a:br>
            <a:br>
              <a:rPr lang="en-GB" dirty="0">
                <a:cs typeface="Arial"/>
              </a:rPr>
            </a:br>
            <a:r>
              <a:rPr lang="en-GB" b="1" dirty="0"/>
              <a:t>Reaching a shared understanding</a:t>
            </a:r>
            <a:br>
              <a:rPr lang="en-GB" b="1" dirty="0"/>
            </a:br>
            <a:r>
              <a:rPr lang="en-GB" b="1" dirty="0"/>
              <a:t> </a:t>
            </a:r>
            <a:br>
              <a:rPr lang="en-GB" dirty="0"/>
            </a:br>
            <a:r>
              <a:rPr lang="en-GB" b="1" dirty="0">
                <a:latin typeface="+mn-lt"/>
              </a:rPr>
              <a:t>Whose role is it? - A quick quiz</a:t>
            </a:r>
            <a:br>
              <a:rPr lang="en-GB" b="1" dirty="0">
                <a:latin typeface="+mn-lt"/>
              </a:rPr>
            </a:br>
            <a:r>
              <a:rPr lang="en-GB" dirty="0">
                <a:cs typeface="Arial"/>
              </a:rPr>
              <a:t> </a:t>
            </a:r>
            <a:endParaRPr lang="en-GB"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5" name="TextBox 4"/>
          <p:cNvSpPr txBox="1"/>
          <p:nvPr/>
        </p:nvSpPr>
        <p:spPr>
          <a:xfrm>
            <a:off x="969305" y="1745391"/>
            <a:ext cx="4544291" cy="646331"/>
          </a:xfrm>
          <a:prstGeom prst="rect">
            <a:avLst/>
          </a:prstGeom>
          <a:noFill/>
        </p:spPr>
        <p:txBody>
          <a:bodyPr wrap="square" lIns="91440" tIns="45720" rIns="91440" bIns="45720" rtlCol="0" anchor="t">
            <a:spAutoFit/>
          </a:bodyPr>
          <a:lstStyle/>
          <a:p>
            <a:endParaRPr lang="en-GB" b="1" dirty="0">
              <a:cs typeface="Arial"/>
            </a:endParaRPr>
          </a:p>
          <a:p>
            <a:endParaRPr lang="en-GB" dirty="0"/>
          </a:p>
        </p:txBody>
      </p:sp>
    </p:spTree>
    <p:extLst>
      <p:ext uri="{BB962C8B-B14F-4D97-AF65-F5344CB8AC3E}">
        <p14:creationId xmlns:p14="http://schemas.microsoft.com/office/powerpoint/2010/main" val="3255966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GB" sz="8800" dirty="0"/>
            </a:br>
            <a:br>
              <a:rPr lang="en-GB" sz="8800" dirty="0"/>
            </a:br>
            <a:endParaRPr lang="en-GB" sz="8000" dirty="0">
              <a:solidFill>
                <a:schemeClr val="accent4">
                  <a:lumMod val="75000"/>
                </a:schemeClr>
              </a:solidFill>
            </a:endParaRPr>
          </a:p>
        </p:txBody>
      </p:sp>
      <p:sp>
        <p:nvSpPr>
          <p:cNvPr id="3" name="Subtitle 2"/>
          <p:cNvSpPr>
            <a:spLocks noGrp="1"/>
          </p:cNvSpPr>
          <p:nvPr>
            <p:ph type="subTitle" idx="4294967295"/>
          </p:nvPr>
        </p:nvSpPr>
        <p:spPr>
          <a:xfrm>
            <a:off x="3366779" y="554038"/>
            <a:ext cx="6394450" cy="950912"/>
          </a:xfrm>
        </p:spPr>
        <p:txBody>
          <a:bodyPr>
            <a:noAutofit/>
          </a:bodyPr>
          <a:lstStyle/>
          <a:p>
            <a:pPr marL="0" indent="0" algn="l">
              <a:buNone/>
            </a:pPr>
            <a:r>
              <a:rPr lang="en-GB" sz="6000" b="1" dirty="0">
                <a:solidFill>
                  <a:srgbClr val="002060"/>
                </a:solidFill>
              </a:rPr>
              <a:t>Hawick High School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91446" y="85582"/>
            <a:ext cx="1208032" cy="1709662"/>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54720" y="411436"/>
            <a:ext cx="1334499" cy="1303336"/>
          </a:xfrm>
          <a:prstGeom prst="rect">
            <a:avLst/>
          </a:prstGeom>
        </p:spPr>
      </p:pic>
      <p:sp>
        <p:nvSpPr>
          <p:cNvPr id="7" name="Rectangle 6"/>
          <p:cNvSpPr/>
          <p:nvPr/>
        </p:nvSpPr>
        <p:spPr>
          <a:xfrm>
            <a:off x="2294750" y="3244334"/>
            <a:ext cx="8680293" cy="2800767"/>
          </a:xfrm>
          <a:prstGeom prst="rect">
            <a:avLst/>
          </a:prstGeom>
        </p:spPr>
        <p:txBody>
          <a:bodyPr wrap="square">
            <a:spAutoFit/>
          </a:bodyPr>
          <a:lstStyle/>
          <a:p>
            <a:r>
              <a:rPr lang="en-GB" sz="4400" b="1" dirty="0"/>
              <a:t>Sharing Terminology between </a:t>
            </a:r>
          </a:p>
          <a:p>
            <a:r>
              <a:rPr lang="en-GB" sz="4400" b="1" dirty="0"/>
              <a:t>Youth Work and Education</a:t>
            </a:r>
          </a:p>
          <a:p>
            <a:endParaRPr lang="en-GB" sz="4400" b="1" dirty="0"/>
          </a:p>
          <a:p>
            <a:endParaRPr lang="en-GB" sz="4400" b="1" dirty="0"/>
          </a:p>
        </p:txBody>
      </p:sp>
    </p:spTree>
    <p:extLst>
      <p:ext uri="{BB962C8B-B14F-4D97-AF65-F5344CB8AC3E}">
        <p14:creationId xmlns:p14="http://schemas.microsoft.com/office/powerpoint/2010/main" val="170100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2057" y="1364344"/>
            <a:ext cx="944880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89AAD3">
                  <a:lumMod val="75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5B6B"/>
              </a:solidFill>
              <a:effectLst/>
              <a:uLnTx/>
              <a:uFillTx/>
              <a:latin typeface="Calibri"/>
              <a:ea typeface="+mn-ea"/>
              <a:cs typeface="+mn-cs"/>
            </a:endParaRPr>
          </a:p>
        </p:txBody>
      </p:sp>
      <p:sp>
        <p:nvSpPr>
          <p:cNvPr id="4" name="TextBox 3"/>
          <p:cNvSpPr txBox="1"/>
          <p:nvPr/>
        </p:nvSpPr>
        <p:spPr>
          <a:xfrm>
            <a:off x="145146" y="101601"/>
            <a:ext cx="513410" cy="6756400"/>
          </a:xfrm>
          <a:prstGeom prst="rect">
            <a:avLst/>
          </a:prstGeom>
          <a:noFill/>
        </p:spPr>
        <p:txBody>
          <a:bodyPr vert="wordA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30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2" name="TextBox 1"/>
          <p:cNvSpPr txBox="1"/>
          <p:nvPr/>
        </p:nvSpPr>
        <p:spPr>
          <a:xfrm>
            <a:off x="1582056" y="1616593"/>
            <a:ext cx="9202057" cy="2554545"/>
          </a:xfrm>
          <a:prstGeom prst="rect">
            <a:avLst/>
          </a:prstGeom>
          <a:noFill/>
        </p:spPr>
        <p:txBody>
          <a:bodyPr wrap="square" rtlCol="0">
            <a:spAutoFit/>
          </a:bodyPr>
          <a:lstStyle/>
          <a:p>
            <a:pPr lvl="0"/>
            <a:endParaRPr lang="en-GB" sz="2000" dirty="0"/>
          </a:p>
          <a:p>
            <a:pPr marL="342900" indent="-342900">
              <a:buFont typeface="Arial" panose="020B0604020202020204" pitchFamily="34" charset="0"/>
              <a:buChar char="•"/>
            </a:pPr>
            <a:r>
              <a:rPr lang="en-GB" sz="2800" dirty="0"/>
              <a:t>Roll approx. 820 students</a:t>
            </a:r>
          </a:p>
          <a:p>
            <a:pPr marL="342900" indent="-342900">
              <a:buFont typeface="Arial" panose="020B0604020202020204" pitchFamily="34" charset="0"/>
              <a:buChar char="•"/>
            </a:pPr>
            <a:r>
              <a:rPr lang="en-GB" sz="2800" dirty="0"/>
              <a:t>Over 30% young people live in SIMD bands 1 or 2</a:t>
            </a:r>
          </a:p>
          <a:p>
            <a:pPr marL="342900" indent="-342900">
              <a:buFont typeface="Arial" panose="020B0604020202020204" pitchFamily="34" charset="0"/>
              <a:buChar char="•"/>
            </a:pPr>
            <a:r>
              <a:rPr lang="en-GB" sz="2800" dirty="0"/>
              <a:t>Only secondary SAC school in Scottish Borders Council</a:t>
            </a:r>
          </a:p>
          <a:p>
            <a:pPr marL="342900" indent="-342900">
              <a:buFont typeface="Arial" panose="020B0604020202020204" pitchFamily="34" charset="0"/>
              <a:buChar char="•"/>
            </a:pPr>
            <a:r>
              <a:rPr lang="en-GB" sz="2800" dirty="0"/>
              <a:t>Rural location</a:t>
            </a:r>
          </a:p>
          <a:p>
            <a:pPr marL="342900" indent="-342900">
              <a:buFont typeface="Arial" panose="020B0604020202020204" pitchFamily="34" charset="0"/>
              <a:buChar char="•"/>
            </a:pPr>
            <a:r>
              <a:rPr lang="en-GB" sz="2800" dirty="0"/>
              <a:t>Attainment below virtual comparator</a:t>
            </a:r>
          </a:p>
        </p:txBody>
      </p:sp>
      <p:sp>
        <p:nvSpPr>
          <p:cNvPr id="5" name="Title 1"/>
          <p:cNvSpPr txBox="1">
            <a:spLocks/>
          </p:cNvSpPr>
          <p:nvPr/>
        </p:nvSpPr>
        <p:spPr>
          <a:xfrm>
            <a:off x="1625600" y="638355"/>
            <a:ext cx="9956800" cy="931653"/>
          </a:xfrm>
          <a:prstGeom prst="rect">
            <a:avLst/>
          </a:prstGeom>
        </p:spPr>
        <p:txBody>
          <a:bodyPr/>
          <a:lstStyle>
            <a:lvl1pPr algn="l" defTabSz="914400" rtl="0" eaLnBrk="1" latinLnBrk="0" hangingPunct="1">
              <a:spcBef>
                <a:spcPct val="0"/>
              </a:spcBef>
              <a:buNone/>
              <a:defRPr sz="115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GB" sz="4800" dirty="0">
                <a:solidFill>
                  <a:srgbClr val="0070C0"/>
                </a:solidFill>
              </a:rPr>
              <a:t>Our context</a:t>
            </a:r>
          </a:p>
        </p:txBody>
      </p:sp>
    </p:spTree>
    <p:extLst>
      <p:ext uri="{BB962C8B-B14F-4D97-AF65-F5344CB8AC3E}">
        <p14:creationId xmlns:p14="http://schemas.microsoft.com/office/powerpoint/2010/main" val="358897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638355"/>
            <a:ext cx="9956800" cy="931653"/>
          </a:xfrm>
        </p:spPr>
        <p:txBody>
          <a:bodyPr/>
          <a:lstStyle/>
          <a:p>
            <a:r>
              <a:rPr lang="en-GB" sz="4800" dirty="0">
                <a:solidFill>
                  <a:srgbClr val="0070C0"/>
                </a:solidFill>
              </a:rPr>
              <a:t>Our journey: a starting point</a:t>
            </a:r>
          </a:p>
        </p:txBody>
      </p:sp>
      <p:sp>
        <p:nvSpPr>
          <p:cNvPr id="3" name="Content Placeholder 2"/>
          <p:cNvSpPr>
            <a:spLocks noGrp="1"/>
          </p:cNvSpPr>
          <p:nvPr>
            <p:ph idx="1"/>
          </p:nvPr>
        </p:nvSpPr>
        <p:spPr>
          <a:xfrm>
            <a:off x="1625600" y="1570008"/>
            <a:ext cx="9956800" cy="4537494"/>
          </a:xfrm>
        </p:spPr>
        <p:txBody>
          <a:bodyPr>
            <a:normAutofit fontScale="92500" lnSpcReduction="10000"/>
          </a:bodyPr>
          <a:lstStyle/>
          <a:p>
            <a:pPr marL="0" indent="0">
              <a:buNone/>
            </a:pPr>
            <a:endParaRPr lang="en-GB" sz="2000" dirty="0"/>
          </a:p>
          <a:p>
            <a:pPr>
              <a:buFont typeface="Arial" panose="020B0604020202020204" pitchFamily="34" charset="0"/>
              <a:buChar char="•"/>
            </a:pPr>
            <a:r>
              <a:rPr lang="en-GB" dirty="0"/>
              <a:t>At point of joining 2 </a:t>
            </a:r>
            <a:r>
              <a:rPr lang="en-GB" dirty="0" err="1"/>
              <a:t>Headteachers</a:t>
            </a:r>
            <a:r>
              <a:rPr lang="en-GB" dirty="0"/>
              <a:t> in as many years </a:t>
            </a:r>
          </a:p>
          <a:p>
            <a:pPr>
              <a:buFont typeface="Arial" panose="020B0604020202020204" pitchFamily="34" charset="0"/>
              <a:buChar char="•"/>
            </a:pPr>
            <a:r>
              <a:rPr lang="en-GB" dirty="0"/>
              <a:t>Staff morale very low</a:t>
            </a:r>
          </a:p>
          <a:p>
            <a:pPr>
              <a:buFont typeface="Arial" panose="020B0604020202020204" pitchFamily="34" charset="0"/>
              <a:buChar char="•"/>
            </a:pPr>
            <a:r>
              <a:rPr lang="en-GB" dirty="0"/>
              <a:t>Very few staff had understanding of impact of ACES on young people and their readiness to learn</a:t>
            </a:r>
          </a:p>
          <a:p>
            <a:pPr>
              <a:buFont typeface="Arial" panose="020B0604020202020204" pitchFamily="34" charset="0"/>
              <a:buChar char="•"/>
            </a:pPr>
            <a:r>
              <a:rPr lang="en-GB" dirty="0"/>
              <a:t>Some young people unable to engage in lessons… disruption in school </a:t>
            </a:r>
          </a:p>
          <a:p>
            <a:pPr>
              <a:buFont typeface="Arial" panose="020B0604020202020204" pitchFamily="34" charset="0"/>
              <a:buChar char="•"/>
            </a:pPr>
            <a:r>
              <a:rPr lang="en-GB" dirty="0"/>
              <a:t>Young people not trusting of staff and sought validation from their peers… this resulted in negative cycle of behaviour …. ‘Gang Culture’</a:t>
            </a:r>
          </a:p>
          <a:p>
            <a:pPr lvl="1">
              <a:buFont typeface="Arial" panose="020B0604020202020204" pitchFamily="34" charset="0"/>
              <a:buChar char="•"/>
            </a:pPr>
            <a:r>
              <a:rPr lang="en-GB" sz="2800" dirty="0"/>
              <a:t>Low attainment</a:t>
            </a:r>
          </a:p>
          <a:p>
            <a:pPr lvl="1">
              <a:buFont typeface="Arial" panose="020B0604020202020204" pitchFamily="34" charset="0"/>
              <a:buChar char="•"/>
            </a:pPr>
            <a:r>
              <a:rPr lang="en-GB" sz="2800" dirty="0"/>
              <a:t>Poor attendance</a:t>
            </a:r>
          </a:p>
          <a:p>
            <a:pPr lvl="1">
              <a:buFont typeface="Arial" panose="020B0604020202020204" pitchFamily="34" charset="0"/>
              <a:buChar char="•"/>
            </a:pPr>
            <a:r>
              <a:rPr lang="en-GB" sz="2800" dirty="0"/>
              <a:t>Positive destinations figures low for vulnerable young people</a:t>
            </a:r>
          </a:p>
        </p:txBody>
      </p:sp>
    </p:spTree>
    <p:extLst>
      <p:ext uri="{BB962C8B-B14F-4D97-AF65-F5344CB8AC3E}">
        <p14:creationId xmlns:p14="http://schemas.microsoft.com/office/powerpoint/2010/main" val="745193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81015"/>
            <a:ext cx="9652000" cy="1190445"/>
          </a:xfrm>
        </p:spPr>
        <p:txBody>
          <a:bodyPr/>
          <a:lstStyle/>
          <a:p>
            <a:r>
              <a:rPr lang="en-GB" sz="4800" dirty="0">
                <a:solidFill>
                  <a:srgbClr val="0070C0"/>
                </a:solidFill>
              </a:rPr>
              <a:t>Our journey: a solution</a:t>
            </a:r>
          </a:p>
        </p:txBody>
      </p:sp>
      <p:sp>
        <p:nvSpPr>
          <p:cNvPr id="3" name="Content Placeholder 2"/>
          <p:cNvSpPr>
            <a:spLocks noGrp="1"/>
          </p:cNvSpPr>
          <p:nvPr>
            <p:ph idx="1"/>
          </p:nvPr>
        </p:nvSpPr>
        <p:spPr>
          <a:xfrm>
            <a:off x="1625600" y="1362974"/>
            <a:ext cx="9956800" cy="4510884"/>
          </a:xfrm>
        </p:spPr>
        <p:txBody>
          <a:bodyPr>
            <a:normAutofit/>
          </a:bodyPr>
          <a:lstStyle/>
          <a:p>
            <a:pPr marL="0" indent="0">
              <a:buNone/>
            </a:pPr>
            <a:endParaRPr lang="en-GB" sz="2000" dirty="0"/>
          </a:p>
          <a:p>
            <a:pPr>
              <a:buFont typeface="Arial" panose="020B0604020202020204" pitchFamily="34" charset="0"/>
              <a:buChar char="•"/>
            </a:pPr>
            <a:r>
              <a:rPr lang="en-GB" dirty="0"/>
              <a:t>Recognition that school needed to adapt its approach to young people in order to develop trust between them and adults</a:t>
            </a:r>
          </a:p>
          <a:p>
            <a:pPr>
              <a:buFont typeface="Arial" panose="020B0604020202020204" pitchFamily="34" charset="0"/>
              <a:buChar char="•"/>
            </a:pPr>
            <a:r>
              <a:rPr lang="en-GB" b="1" dirty="0">
                <a:solidFill>
                  <a:srgbClr val="FF0000"/>
                </a:solidFill>
              </a:rPr>
              <a:t>Need to develop inclusive practices across the school</a:t>
            </a:r>
            <a:endParaRPr lang="en-GB" dirty="0"/>
          </a:p>
          <a:p>
            <a:pPr>
              <a:buFont typeface="Arial" panose="020B0604020202020204" pitchFamily="34" charset="0"/>
              <a:buChar char="•"/>
            </a:pPr>
            <a:r>
              <a:rPr lang="en-GB" dirty="0"/>
              <a:t>Employment of Inclusion Officer (background CLD) and Youth Workers to engage with and support most vulnerable young people in the school…. </a:t>
            </a:r>
          </a:p>
          <a:p>
            <a:pPr lvl="1">
              <a:buFont typeface="Arial" panose="020B0604020202020204" pitchFamily="34" charset="0"/>
              <a:buChar char="•"/>
            </a:pPr>
            <a:r>
              <a:rPr lang="en-GB" sz="2400" dirty="0"/>
              <a:t>A different type of relationship with young people</a:t>
            </a:r>
          </a:p>
          <a:p>
            <a:pPr lvl="1">
              <a:buFont typeface="Arial" panose="020B0604020202020204" pitchFamily="34" charset="0"/>
              <a:buChar char="•"/>
            </a:pPr>
            <a:r>
              <a:rPr lang="en-GB" sz="2400" dirty="0"/>
              <a:t>Shared language with young people</a:t>
            </a:r>
          </a:p>
          <a:p>
            <a:pPr lvl="1">
              <a:buFont typeface="Arial" panose="020B0604020202020204" pitchFamily="34" charset="0"/>
              <a:buChar char="•"/>
            </a:pPr>
            <a:r>
              <a:rPr lang="en-GB" sz="2400" dirty="0"/>
              <a:t>Breaking down barriers between adults and young people</a:t>
            </a:r>
          </a:p>
          <a:p>
            <a:pPr lvl="1">
              <a:buFont typeface="Arial" panose="020B0604020202020204" pitchFamily="34" charset="0"/>
              <a:buChar char="•"/>
            </a:pPr>
            <a:endParaRPr lang="en-GB" dirty="0"/>
          </a:p>
          <a:p>
            <a:pPr marL="0" indent="0">
              <a:buNone/>
            </a:pPr>
            <a:endParaRPr lang="en-GB" dirty="0"/>
          </a:p>
        </p:txBody>
      </p:sp>
    </p:spTree>
    <p:extLst>
      <p:ext uri="{BB962C8B-B14F-4D97-AF65-F5344CB8AC3E}">
        <p14:creationId xmlns:p14="http://schemas.microsoft.com/office/powerpoint/2010/main" val="3707754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81015"/>
            <a:ext cx="9652000" cy="1190445"/>
          </a:xfrm>
        </p:spPr>
        <p:txBody>
          <a:bodyPr/>
          <a:lstStyle/>
          <a:p>
            <a:r>
              <a:rPr lang="en-GB" sz="4800" dirty="0">
                <a:solidFill>
                  <a:srgbClr val="0070C0"/>
                </a:solidFill>
              </a:rPr>
              <a:t>Our journey: a solution</a:t>
            </a:r>
          </a:p>
        </p:txBody>
      </p:sp>
      <p:sp>
        <p:nvSpPr>
          <p:cNvPr id="3" name="Content Placeholder 2"/>
          <p:cNvSpPr>
            <a:spLocks noGrp="1"/>
          </p:cNvSpPr>
          <p:nvPr>
            <p:ph idx="1"/>
          </p:nvPr>
        </p:nvSpPr>
        <p:spPr>
          <a:xfrm>
            <a:off x="1625600" y="1362974"/>
            <a:ext cx="9956800" cy="4502988"/>
          </a:xfrm>
        </p:spPr>
        <p:txBody>
          <a:bodyPr>
            <a:normAutofit/>
          </a:bodyPr>
          <a:lstStyle/>
          <a:p>
            <a:pPr marL="0" indent="0">
              <a:buNone/>
            </a:pPr>
            <a:endParaRPr lang="en-GB" sz="2000" dirty="0"/>
          </a:p>
          <a:p>
            <a:pPr>
              <a:buFont typeface="Arial" panose="020B0604020202020204" pitchFamily="34" charset="0"/>
              <a:buChar char="•"/>
            </a:pPr>
            <a:r>
              <a:rPr lang="en-GB" dirty="0"/>
              <a:t>Training for </a:t>
            </a:r>
            <a:r>
              <a:rPr lang="en-GB" dirty="0">
                <a:solidFill>
                  <a:srgbClr val="FF0000"/>
                </a:solidFill>
              </a:rPr>
              <a:t>all staff</a:t>
            </a:r>
            <a:r>
              <a:rPr lang="en-GB" dirty="0"/>
              <a:t>: </a:t>
            </a:r>
          </a:p>
          <a:p>
            <a:pPr lvl="1">
              <a:buFont typeface="Arial" panose="020B0604020202020204" pitchFamily="34" charset="0"/>
              <a:buChar char="•"/>
            </a:pPr>
            <a:r>
              <a:rPr lang="en-GB" sz="2400" dirty="0"/>
              <a:t>ACEs and their impact on young people</a:t>
            </a:r>
          </a:p>
          <a:p>
            <a:pPr lvl="1">
              <a:buFont typeface="Arial" panose="020B0604020202020204" pitchFamily="34" charset="0"/>
              <a:buChar char="•"/>
            </a:pPr>
            <a:r>
              <a:rPr lang="en-GB" sz="2400" dirty="0"/>
              <a:t>Pivotal and then Nurture training</a:t>
            </a:r>
          </a:p>
          <a:p>
            <a:pPr lvl="1">
              <a:buFont typeface="Arial" panose="020B0604020202020204" pitchFamily="34" charset="0"/>
              <a:buChar char="•"/>
            </a:pPr>
            <a:r>
              <a:rPr lang="en-GB" sz="2400" dirty="0"/>
              <a:t>Development of Integrated Student Support; shared understanding of approaches to supporting young people with SEBNs</a:t>
            </a:r>
          </a:p>
          <a:p>
            <a:pPr lvl="1">
              <a:buFont typeface="Arial" panose="020B0604020202020204" pitchFamily="34" charset="0"/>
              <a:buChar char="•"/>
            </a:pPr>
            <a:r>
              <a:rPr lang="en-GB" sz="2400" dirty="0"/>
              <a:t>Unconditional positive regard for </a:t>
            </a:r>
            <a:r>
              <a:rPr lang="en-GB" sz="2400" b="1" dirty="0">
                <a:solidFill>
                  <a:srgbClr val="FF0000"/>
                </a:solidFill>
              </a:rPr>
              <a:t>all</a:t>
            </a:r>
            <a:r>
              <a:rPr lang="en-GB" sz="2400" dirty="0"/>
              <a:t> young people</a:t>
            </a:r>
          </a:p>
          <a:p>
            <a:endParaRPr lang="en-GB" dirty="0"/>
          </a:p>
        </p:txBody>
      </p:sp>
    </p:spTree>
    <p:extLst>
      <p:ext uri="{BB962C8B-B14F-4D97-AF65-F5344CB8AC3E}">
        <p14:creationId xmlns:p14="http://schemas.microsoft.com/office/powerpoint/2010/main" val="361728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310551"/>
            <a:ext cx="9226430" cy="1224951"/>
          </a:xfrm>
        </p:spPr>
        <p:txBody>
          <a:bodyPr/>
          <a:lstStyle/>
          <a:p>
            <a:r>
              <a:rPr lang="en-GB" sz="4800" dirty="0">
                <a:solidFill>
                  <a:srgbClr val="0070C0"/>
                </a:solidFill>
              </a:rPr>
              <a:t>Our journey: what are we doing?</a:t>
            </a:r>
          </a:p>
        </p:txBody>
      </p:sp>
      <p:sp>
        <p:nvSpPr>
          <p:cNvPr id="3" name="Content Placeholder 2"/>
          <p:cNvSpPr>
            <a:spLocks noGrp="1"/>
          </p:cNvSpPr>
          <p:nvPr>
            <p:ph idx="1"/>
          </p:nvPr>
        </p:nvSpPr>
        <p:spPr>
          <a:xfrm>
            <a:off x="1625600" y="1535502"/>
            <a:ext cx="9956800" cy="4278702"/>
          </a:xfrm>
        </p:spPr>
        <p:txBody>
          <a:bodyPr>
            <a:normAutofit fontScale="92500" lnSpcReduction="20000"/>
          </a:bodyPr>
          <a:lstStyle/>
          <a:p>
            <a:pPr marL="285750" lvl="1">
              <a:buFont typeface="Arial" panose="020B0604020202020204" pitchFamily="34" charset="0"/>
              <a:buChar char="•"/>
            </a:pPr>
            <a:r>
              <a:rPr lang="en-GB" sz="2800" dirty="0"/>
              <a:t>Established a Nurture Base</a:t>
            </a:r>
          </a:p>
          <a:p>
            <a:pPr marL="742950" lvl="2" indent="-285750">
              <a:buFont typeface="Arial" panose="020B0604020202020204" pitchFamily="34" charset="0"/>
              <a:buChar char="•"/>
            </a:pPr>
            <a:r>
              <a:rPr lang="en-GB" sz="2800" dirty="0"/>
              <a:t>a place where young people feel included and are accepted as individuals, focusing on where the young people are at…</a:t>
            </a:r>
          </a:p>
          <a:p>
            <a:pPr marL="742950" lvl="2" indent="-285750">
              <a:buFont typeface="Arial" panose="020B0604020202020204" pitchFamily="34" charset="0"/>
              <a:buChar char="•"/>
            </a:pPr>
            <a:r>
              <a:rPr lang="en-GB" sz="2800" dirty="0"/>
              <a:t>provided with opportunities to develop the skills and self awareness to engage with learning in mainstream setting</a:t>
            </a:r>
          </a:p>
          <a:p>
            <a:pPr lvl="0">
              <a:buFont typeface="Arial" panose="020B0604020202020204" pitchFamily="34" charset="0"/>
              <a:buChar char="•"/>
            </a:pPr>
            <a:r>
              <a:rPr lang="en-GB" dirty="0"/>
              <a:t>Identifying need</a:t>
            </a:r>
          </a:p>
          <a:p>
            <a:pPr lvl="1">
              <a:buFont typeface="Arial" panose="020B0604020202020204" pitchFamily="34" charset="0"/>
              <a:buChar char="•"/>
            </a:pPr>
            <a:r>
              <a:rPr lang="en-GB" sz="2800" dirty="0"/>
              <a:t>transition planning and Boxall profiling to identify barriers to learning</a:t>
            </a:r>
          </a:p>
          <a:p>
            <a:pPr lvl="1">
              <a:buFont typeface="Arial" panose="020B0604020202020204" pitchFamily="34" charset="0"/>
              <a:buChar char="•"/>
            </a:pPr>
            <a:r>
              <a:rPr lang="en-GB" sz="2800" dirty="0"/>
              <a:t>selecting and developing targeted interventions to ensure that young people are supported appropriately</a:t>
            </a:r>
          </a:p>
          <a:p>
            <a:pPr marL="342900" lvl="1" indent="-342900">
              <a:buFont typeface="Arial" panose="020B0604020202020204" pitchFamily="34" charset="0"/>
              <a:buChar char="•"/>
            </a:pPr>
            <a:r>
              <a:rPr lang="en-GB" sz="2800" dirty="0"/>
              <a:t>Sharing successful interventions and achievements with teaching staff… Nurture News</a:t>
            </a:r>
          </a:p>
          <a:p>
            <a:pPr marL="0" indent="0">
              <a:buNone/>
            </a:pPr>
            <a:endParaRPr lang="en-GB" sz="2000" dirty="0"/>
          </a:p>
        </p:txBody>
      </p:sp>
    </p:spTree>
    <p:extLst>
      <p:ext uri="{BB962C8B-B14F-4D97-AF65-F5344CB8AC3E}">
        <p14:creationId xmlns:p14="http://schemas.microsoft.com/office/powerpoint/2010/main" val="3968587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82769"/>
            <a:ext cx="9088408" cy="1328468"/>
          </a:xfrm>
        </p:spPr>
        <p:txBody>
          <a:bodyPr/>
          <a:lstStyle/>
          <a:p>
            <a:r>
              <a:rPr lang="en-GB" sz="4800" dirty="0">
                <a:solidFill>
                  <a:srgbClr val="0070C0"/>
                </a:solidFill>
              </a:rPr>
              <a:t>Role of Youth Worker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0117" y="1882750"/>
            <a:ext cx="3535502" cy="3192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1625600" y="1408591"/>
            <a:ext cx="6356027" cy="4589253"/>
          </a:xfrm>
        </p:spPr>
        <p:txBody>
          <a:bodyPr>
            <a:normAutofit fontScale="40000" lnSpcReduction="20000"/>
          </a:bodyPr>
          <a:lstStyle/>
          <a:p>
            <a:pPr>
              <a:buFont typeface="Arial" panose="020B0604020202020204" pitchFamily="34" charset="0"/>
              <a:buChar char="•"/>
            </a:pPr>
            <a:r>
              <a:rPr lang="en-GB" sz="6000" dirty="0"/>
              <a:t>1 to 1 support </a:t>
            </a:r>
          </a:p>
          <a:p>
            <a:pPr>
              <a:buFont typeface="Arial" panose="020B0604020202020204" pitchFamily="34" charset="0"/>
              <a:buChar char="•"/>
            </a:pPr>
            <a:r>
              <a:rPr lang="en-GB" sz="6000" dirty="0"/>
              <a:t>Support within mainstream classes (short term)</a:t>
            </a:r>
          </a:p>
          <a:p>
            <a:pPr>
              <a:buFont typeface="Arial" panose="020B0604020202020204" pitchFamily="34" charset="0"/>
              <a:buChar char="•"/>
            </a:pPr>
            <a:r>
              <a:rPr lang="en-GB" sz="6000" dirty="0"/>
              <a:t>Link between young person and teacher</a:t>
            </a:r>
          </a:p>
          <a:p>
            <a:pPr>
              <a:buFont typeface="Arial" panose="020B0604020202020204" pitchFamily="34" charset="0"/>
              <a:buChar char="•"/>
            </a:pPr>
            <a:r>
              <a:rPr lang="en-GB" sz="6000" dirty="0"/>
              <a:t>Facilitate Breakfast and Lunch clubs.</a:t>
            </a:r>
          </a:p>
          <a:p>
            <a:pPr>
              <a:buFont typeface="Arial" panose="020B0604020202020204" pitchFamily="34" charset="0"/>
              <a:buChar char="•"/>
            </a:pPr>
            <a:r>
              <a:rPr lang="en-GB" sz="6000" dirty="0"/>
              <a:t>Support with enhanced transitions </a:t>
            </a:r>
          </a:p>
          <a:p>
            <a:pPr>
              <a:buFont typeface="Arial" panose="020B0604020202020204" pitchFamily="34" charset="0"/>
              <a:buChar char="•"/>
            </a:pPr>
            <a:r>
              <a:rPr lang="en-GB" sz="6000" dirty="0"/>
              <a:t>Outreach work</a:t>
            </a:r>
          </a:p>
          <a:p>
            <a:pPr>
              <a:buFont typeface="Arial" panose="020B0604020202020204" pitchFamily="34" charset="0"/>
              <a:buChar char="•"/>
            </a:pPr>
            <a:r>
              <a:rPr lang="en-GB" sz="6000" dirty="0" err="1"/>
              <a:t>Groupwork</a:t>
            </a:r>
            <a:r>
              <a:rPr lang="en-GB" sz="6000" dirty="0"/>
              <a:t> e.g. Dynamic Youth Award </a:t>
            </a:r>
          </a:p>
          <a:p>
            <a:pPr marL="0" indent="0">
              <a:buNone/>
            </a:pPr>
            <a:r>
              <a:rPr lang="en-GB" sz="6000" dirty="0"/>
              <a:t>      </a:t>
            </a:r>
            <a:r>
              <a:rPr lang="en-GB" sz="6000" dirty="0" err="1"/>
              <a:t>Success@Arithmetic</a:t>
            </a:r>
            <a:r>
              <a:rPr lang="en-GB" sz="6000" dirty="0"/>
              <a:t>, </a:t>
            </a:r>
          </a:p>
          <a:p>
            <a:pPr>
              <a:buFont typeface="Arial" panose="020B0604020202020204" pitchFamily="34" charset="0"/>
              <a:buChar char="•"/>
            </a:pPr>
            <a:r>
              <a:rPr lang="en-GB" sz="6000" dirty="0"/>
              <a:t>Support out with term time</a:t>
            </a:r>
          </a:p>
          <a:p>
            <a:pPr>
              <a:buFont typeface="Arial" panose="020B0604020202020204" pitchFamily="34" charset="0"/>
              <a:buChar char="•"/>
            </a:pPr>
            <a:r>
              <a:rPr lang="en-GB" sz="6000" dirty="0"/>
              <a:t>Contact with home/ door stop visits during </a:t>
            </a:r>
          </a:p>
          <a:p>
            <a:pPr marL="0" indent="0">
              <a:buNone/>
            </a:pPr>
            <a:r>
              <a:rPr lang="en-GB" sz="6000" dirty="0"/>
              <a:t>      holidays and both </a:t>
            </a:r>
            <a:r>
              <a:rPr lang="en-GB" sz="6000" dirty="0" err="1"/>
              <a:t>Covid</a:t>
            </a:r>
            <a:r>
              <a:rPr lang="en-GB" sz="6000" dirty="0"/>
              <a:t> 19 Lockdowns.</a:t>
            </a:r>
          </a:p>
          <a:p>
            <a:endParaRPr lang="en-GB" dirty="0"/>
          </a:p>
        </p:txBody>
      </p:sp>
    </p:spTree>
    <p:extLst>
      <p:ext uri="{BB962C8B-B14F-4D97-AF65-F5344CB8AC3E}">
        <p14:creationId xmlns:p14="http://schemas.microsoft.com/office/powerpoint/2010/main" val="256286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621103"/>
            <a:ext cx="9174672" cy="1035169"/>
          </a:xfrm>
        </p:spPr>
        <p:txBody>
          <a:bodyPr/>
          <a:lstStyle/>
          <a:p>
            <a:r>
              <a:rPr lang="en-GB" sz="4800" dirty="0">
                <a:solidFill>
                  <a:srgbClr val="0070C0"/>
                </a:solidFill>
              </a:rPr>
              <a:t>Our journey: </a:t>
            </a:r>
            <a:r>
              <a:rPr lang="en-GB" sz="4800" dirty="0" err="1">
                <a:solidFill>
                  <a:srgbClr val="0070C0"/>
                </a:solidFill>
              </a:rPr>
              <a:t>Aleesha’s</a:t>
            </a:r>
            <a:r>
              <a:rPr lang="en-GB" sz="4800" dirty="0">
                <a:solidFill>
                  <a:srgbClr val="0070C0"/>
                </a:solidFill>
              </a:rPr>
              <a:t> story </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5535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379561"/>
            <a:ext cx="9071155" cy="1000665"/>
          </a:xfrm>
        </p:spPr>
        <p:txBody>
          <a:bodyPr/>
          <a:lstStyle/>
          <a:p>
            <a:r>
              <a:rPr lang="en-GB" sz="4800" dirty="0">
                <a:solidFill>
                  <a:srgbClr val="0070C0"/>
                </a:solidFill>
              </a:rPr>
              <a:t>Our journey: tracking progress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4733" y="1570008"/>
            <a:ext cx="9627078" cy="4589252"/>
          </a:xfrm>
          <a:prstGeom prst="rect">
            <a:avLst/>
          </a:prstGeom>
        </p:spPr>
      </p:pic>
    </p:spTree>
    <p:extLst>
      <p:ext uri="{BB962C8B-B14F-4D97-AF65-F5344CB8AC3E}">
        <p14:creationId xmlns:p14="http://schemas.microsoft.com/office/powerpoint/2010/main" val="3481849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76045"/>
            <a:ext cx="9278189" cy="1069676"/>
          </a:xfrm>
        </p:spPr>
        <p:txBody>
          <a:bodyPr/>
          <a:lstStyle/>
          <a:p>
            <a:r>
              <a:rPr lang="en-GB" sz="4800" dirty="0">
                <a:solidFill>
                  <a:srgbClr val="0070C0"/>
                </a:solidFill>
              </a:rPr>
              <a:t>Our journey: tracking</a:t>
            </a:r>
          </a:p>
        </p:txBody>
      </p:sp>
      <p:sp>
        <p:nvSpPr>
          <p:cNvPr id="3" name="Content Placeholder 2"/>
          <p:cNvSpPr>
            <a:spLocks noGrp="1"/>
          </p:cNvSpPr>
          <p:nvPr>
            <p:ph idx="1"/>
          </p:nvPr>
        </p:nvSpPr>
        <p:spPr>
          <a:xfrm>
            <a:off x="1625600" y="1587259"/>
            <a:ext cx="9278189" cy="4689555"/>
          </a:xfrm>
        </p:spPr>
        <p:txBody>
          <a:bodyPr>
            <a:normAutofit fontScale="77500" lnSpcReduction="20000"/>
          </a:bodyPr>
          <a:lstStyle/>
          <a:p>
            <a:pPr lvl="0">
              <a:buFont typeface="Arial" panose="020B0604020202020204" pitchFamily="34" charset="0"/>
              <a:buChar char="•"/>
            </a:pPr>
            <a:r>
              <a:rPr lang="en-GB" sz="3300" dirty="0"/>
              <a:t>Attendance Tracker provides key statistical data to facilitate effective joint planning of both individual and wider student cohorts.</a:t>
            </a:r>
          </a:p>
          <a:p>
            <a:pPr marL="457200" lvl="1" indent="0">
              <a:buNone/>
            </a:pPr>
            <a:endParaRPr lang="en-GB" sz="3300" dirty="0"/>
          </a:p>
          <a:p>
            <a:pPr>
              <a:buFont typeface="Arial" panose="020B0604020202020204" pitchFamily="34" charset="0"/>
              <a:buChar char="•"/>
            </a:pPr>
            <a:r>
              <a:rPr lang="en-GB" sz="3300" dirty="0"/>
              <a:t>Attainment and achievement tracking of all young people with barriers to learning;</a:t>
            </a:r>
          </a:p>
          <a:p>
            <a:pPr lvl="1">
              <a:buFont typeface="Arial" panose="020B0604020202020204" pitchFamily="34" charset="0"/>
              <a:buChar char="•"/>
            </a:pPr>
            <a:r>
              <a:rPr lang="en-GB" sz="3300" dirty="0"/>
              <a:t>Particular focus on 5 qualifications</a:t>
            </a:r>
          </a:p>
          <a:p>
            <a:pPr lvl="1">
              <a:buFont typeface="Arial" panose="020B0604020202020204" pitchFamily="34" charset="0"/>
              <a:buChar char="•"/>
            </a:pPr>
            <a:r>
              <a:rPr lang="en-GB" sz="3300" dirty="0"/>
              <a:t>Wider achievement opportunities</a:t>
            </a:r>
          </a:p>
          <a:p>
            <a:pPr marL="0" indent="0">
              <a:buNone/>
            </a:pPr>
            <a:endParaRPr lang="en-GB" sz="3300" dirty="0"/>
          </a:p>
          <a:p>
            <a:pPr>
              <a:buFont typeface="Arial" panose="020B0604020202020204" pitchFamily="34" charset="0"/>
              <a:buChar char="•"/>
            </a:pPr>
            <a:r>
              <a:rPr lang="en-GB" sz="3300" dirty="0"/>
              <a:t>Boxall profiling is used to track the cognitive development  and behavioural traits of young people through their education. Understanding what lies behind their behaviours has proven helpful for all involved. By sharing individual targets with teachers we are better able to support our young people</a:t>
            </a:r>
            <a:r>
              <a:rPr lang="en-GB" dirty="0"/>
              <a:t>. </a:t>
            </a:r>
          </a:p>
          <a:p>
            <a:pPr marL="0" indent="0">
              <a:buNone/>
            </a:pPr>
            <a:endParaRPr lang="en-GB" dirty="0"/>
          </a:p>
        </p:txBody>
      </p:sp>
    </p:spTree>
    <p:extLst>
      <p:ext uri="{BB962C8B-B14F-4D97-AF65-F5344CB8AC3E}">
        <p14:creationId xmlns:p14="http://schemas.microsoft.com/office/powerpoint/2010/main" val="15060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79936" y="2567354"/>
            <a:ext cx="11049507" cy="452384"/>
          </a:xfrm>
        </p:spPr>
        <p:txBody>
          <a:bodyPr>
            <a:normAutofit fontScale="90000"/>
          </a:bodyPr>
          <a:lstStyle/>
          <a:p>
            <a:pPr lvl="0"/>
            <a:r>
              <a:rPr lang="en-GB" dirty="0">
                <a:cs typeface="Arial"/>
              </a:rPr>
              <a:t> </a:t>
            </a:r>
            <a:br>
              <a:rPr lang="en-GB" dirty="0">
                <a:cs typeface="Arial"/>
              </a:rPr>
            </a:br>
            <a:br>
              <a:rPr lang="en-GB" dirty="0">
                <a:cs typeface="Arial"/>
              </a:rPr>
            </a:br>
            <a:br>
              <a:rPr lang="en-GB" dirty="0">
                <a:cs typeface="Arial"/>
              </a:rPr>
            </a:br>
            <a:r>
              <a:rPr lang="en-GB" dirty="0">
                <a:cs typeface="Arial"/>
              </a:rPr>
              <a:t>Whose role - youth work, schools, or both?</a:t>
            </a:r>
            <a:br>
              <a:rPr lang="en-GB" b="1" dirty="0">
                <a:latin typeface="+mn-lt"/>
              </a:rPr>
            </a:br>
            <a:r>
              <a:rPr lang="en-GB" sz="2700" dirty="0"/>
              <a:t>Whose role is it to support the development of skills for learning, skills for life and skills for work?</a:t>
            </a:r>
            <a:br>
              <a:rPr lang="en-GB" sz="2700" dirty="0"/>
            </a:br>
            <a:r>
              <a:rPr lang="en-GB" sz="2700" dirty="0"/>
              <a:t>Whose role is it to engage with families and communities?</a:t>
            </a:r>
            <a:br>
              <a:rPr lang="en-GB" sz="2700" dirty="0"/>
            </a:br>
            <a:r>
              <a:rPr lang="en-GB" sz="2700" dirty="0"/>
              <a:t>Whose role is it to deliver Curriculum for Excellence?</a:t>
            </a:r>
            <a:br>
              <a:rPr lang="en-GB" sz="2700" dirty="0"/>
            </a:br>
            <a:r>
              <a:rPr lang="en-GB" sz="2700" dirty="0"/>
              <a:t>Whose role is it to support the health and wellbeing of children and young people?</a:t>
            </a:r>
            <a:br>
              <a:rPr lang="en-GB" sz="2700" dirty="0"/>
            </a:br>
            <a:r>
              <a:rPr lang="en-GB" sz="2700" dirty="0"/>
              <a:t>Whose role is it to track and monitor the achievements of children and young people?</a:t>
            </a:r>
            <a:br>
              <a:rPr lang="en-GB" sz="2700" dirty="0"/>
            </a:br>
            <a:r>
              <a:rPr lang="en-GB" sz="2700" dirty="0"/>
              <a:t>Whose role is it to raise attainment?</a:t>
            </a:r>
            <a:br>
              <a:rPr lang="en-GB" sz="2700" dirty="0"/>
            </a:br>
            <a:r>
              <a:rPr lang="en-GB" sz="2700" dirty="0"/>
              <a:t>Whose role is it to close the poverty-related attainment gap?</a:t>
            </a:r>
            <a:br>
              <a:rPr lang="en-GB" sz="2700" dirty="0"/>
            </a:br>
            <a:r>
              <a:rPr lang="en-GB" sz="2700" dirty="0"/>
              <a:t>Whose role is it to assist children and young people to recognise, realise and defend their rights?</a:t>
            </a:r>
            <a:br>
              <a:rPr lang="en-GB" sz="2700" dirty="0"/>
            </a:br>
            <a:r>
              <a:rPr lang="en-GB" sz="2700" dirty="0"/>
              <a:t>Whose role is it to engage with children and young people who choose to participate in community activities?</a:t>
            </a:r>
            <a:br>
              <a:rPr lang="en-GB" sz="2700" dirty="0"/>
            </a:br>
            <a:r>
              <a:rPr lang="en-GB" sz="2700" dirty="0"/>
              <a:t>Whose role is it to report to parents/carers about the progress of children and young people?</a:t>
            </a:r>
            <a:br>
              <a:rPr lang="en-GB" dirty="0"/>
            </a:br>
            <a:r>
              <a:rPr lang="en-GB" b="1" dirty="0">
                <a:latin typeface="+mn-lt"/>
              </a:rPr>
              <a:t> </a:t>
            </a:r>
            <a:r>
              <a:rPr lang="en-GB" dirty="0">
                <a:cs typeface="Arial"/>
              </a:rPr>
              <a:t> </a:t>
            </a:r>
            <a:endParaRPr lang="en-GB"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5" name="TextBox 4"/>
          <p:cNvSpPr txBox="1"/>
          <p:nvPr/>
        </p:nvSpPr>
        <p:spPr>
          <a:xfrm>
            <a:off x="969305" y="1745391"/>
            <a:ext cx="4544291" cy="646331"/>
          </a:xfrm>
          <a:prstGeom prst="rect">
            <a:avLst/>
          </a:prstGeom>
          <a:noFill/>
        </p:spPr>
        <p:txBody>
          <a:bodyPr wrap="square" lIns="91440" tIns="45720" rIns="91440" bIns="45720" rtlCol="0" anchor="t">
            <a:spAutoFit/>
          </a:bodyPr>
          <a:lstStyle/>
          <a:p>
            <a:endParaRPr lang="en-GB" b="1" dirty="0">
              <a:cs typeface="Arial"/>
            </a:endParaRPr>
          </a:p>
          <a:p>
            <a:endParaRPr lang="en-GB" dirty="0"/>
          </a:p>
        </p:txBody>
      </p:sp>
    </p:spTree>
    <p:extLst>
      <p:ext uri="{BB962C8B-B14F-4D97-AF65-F5344CB8AC3E}">
        <p14:creationId xmlns:p14="http://schemas.microsoft.com/office/powerpoint/2010/main" val="3136322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362309"/>
            <a:ext cx="9105660" cy="1086929"/>
          </a:xfrm>
        </p:spPr>
        <p:txBody>
          <a:bodyPr/>
          <a:lstStyle/>
          <a:p>
            <a:r>
              <a:rPr lang="en-GB" sz="4800" dirty="0">
                <a:solidFill>
                  <a:srgbClr val="0070C0"/>
                </a:solidFill>
              </a:rPr>
              <a:t>What has the impact been so far?</a:t>
            </a:r>
          </a:p>
        </p:txBody>
      </p:sp>
      <p:sp>
        <p:nvSpPr>
          <p:cNvPr id="3" name="Content Placeholder 2"/>
          <p:cNvSpPr>
            <a:spLocks noGrp="1"/>
          </p:cNvSpPr>
          <p:nvPr>
            <p:ph idx="1"/>
          </p:nvPr>
        </p:nvSpPr>
        <p:spPr>
          <a:xfrm>
            <a:off x="1625600" y="1587260"/>
            <a:ext cx="9956800" cy="3670540"/>
          </a:xfrm>
        </p:spPr>
        <p:txBody>
          <a:bodyPr>
            <a:normAutofit/>
          </a:bodyPr>
          <a:lstStyle/>
          <a:p>
            <a:pPr>
              <a:buFont typeface="Arial" panose="020B0604020202020204" pitchFamily="34" charset="0"/>
              <a:buChar char="•"/>
            </a:pPr>
            <a:r>
              <a:rPr lang="en-GB" dirty="0"/>
              <a:t>Increase in general attendance to school</a:t>
            </a:r>
          </a:p>
          <a:p>
            <a:pPr>
              <a:buFont typeface="Arial" panose="020B0604020202020204" pitchFamily="34" charset="0"/>
              <a:buChar char="•"/>
            </a:pPr>
            <a:r>
              <a:rPr lang="en-GB" dirty="0"/>
              <a:t>More young people engaging in mainstream classes</a:t>
            </a:r>
          </a:p>
          <a:p>
            <a:pPr>
              <a:buFont typeface="Arial" panose="020B0604020202020204" pitchFamily="34" charset="0"/>
              <a:buChar char="•"/>
            </a:pPr>
            <a:r>
              <a:rPr lang="en-GB" dirty="0"/>
              <a:t>Increased number of pupils leaving school with 5 qualifications</a:t>
            </a:r>
          </a:p>
          <a:p>
            <a:pPr>
              <a:buFont typeface="Arial" panose="020B0604020202020204" pitchFamily="34" charset="0"/>
              <a:buChar char="•"/>
            </a:pPr>
            <a:r>
              <a:rPr lang="en-GB" dirty="0"/>
              <a:t>Increased number of young people entering into positive destinations as they leave school: </a:t>
            </a:r>
            <a:r>
              <a:rPr lang="en-GB" dirty="0">
                <a:solidFill>
                  <a:srgbClr val="FF0000"/>
                </a:solidFill>
              </a:rPr>
              <a:t>95%</a:t>
            </a:r>
          </a:p>
          <a:p>
            <a:pPr>
              <a:buFont typeface="Arial" panose="020B0604020202020204" pitchFamily="34" charset="0"/>
              <a:buChar char="•"/>
            </a:pPr>
            <a:r>
              <a:rPr lang="en-GB" dirty="0"/>
              <a:t>Strengthened relationships between teaching and youth work staff.</a:t>
            </a:r>
          </a:p>
          <a:p>
            <a:endParaRPr lang="en-GB" sz="2000" dirty="0"/>
          </a:p>
        </p:txBody>
      </p:sp>
    </p:spTree>
    <p:extLst>
      <p:ext uri="{BB962C8B-B14F-4D97-AF65-F5344CB8AC3E}">
        <p14:creationId xmlns:p14="http://schemas.microsoft.com/office/powerpoint/2010/main" val="3921746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743" y="414069"/>
            <a:ext cx="9282023" cy="1207697"/>
          </a:xfrm>
        </p:spPr>
        <p:txBody>
          <a:bodyPr/>
          <a:lstStyle/>
          <a:p>
            <a:r>
              <a:rPr lang="en-GB" sz="4800" dirty="0">
                <a:solidFill>
                  <a:srgbClr val="0070C0"/>
                </a:solidFill>
              </a:rPr>
              <a:t>Our Journey: Next Steps</a:t>
            </a:r>
          </a:p>
        </p:txBody>
      </p:sp>
      <p:sp>
        <p:nvSpPr>
          <p:cNvPr id="3" name="Content Placeholder 2"/>
          <p:cNvSpPr>
            <a:spLocks noGrp="1"/>
          </p:cNvSpPr>
          <p:nvPr>
            <p:ph idx="1"/>
          </p:nvPr>
        </p:nvSpPr>
        <p:spPr>
          <a:xfrm>
            <a:off x="1625600" y="1621766"/>
            <a:ext cx="9956800" cy="3636034"/>
          </a:xfrm>
        </p:spPr>
        <p:txBody>
          <a:bodyPr/>
          <a:lstStyle/>
          <a:p>
            <a:pPr>
              <a:buFont typeface="Arial" panose="020B0604020202020204" pitchFamily="34" charset="0"/>
              <a:buChar char="•"/>
            </a:pPr>
            <a:r>
              <a:rPr lang="en-GB" dirty="0"/>
              <a:t>Continue with Nurture Training to all staff</a:t>
            </a:r>
          </a:p>
          <a:p>
            <a:pPr lvl="1">
              <a:buFont typeface="Arial" panose="020B0604020202020204" pitchFamily="34" charset="0"/>
              <a:buChar char="•"/>
            </a:pPr>
            <a:r>
              <a:rPr lang="en-GB" sz="2400" dirty="0"/>
              <a:t>Inclusive practice evident in all areas of the school</a:t>
            </a:r>
          </a:p>
          <a:p>
            <a:pPr marL="457200" lvl="1" indent="0">
              <a:buNone/>
            </a:pPr>
            <a:endParaRPr lang="en-GB" sz="2400" dirty="0"/>
          </a:p>
          <a:p>
            <a:pPr>
              <a:buFont typeface="Arial" panose="020B0604020202020204" pitchFamily="34" charset="0"/>
              <a:buChar char="•"/>
            </a:pPr>
            <a:r>
              <a:rPr lang="en-GB" dirty="0"/>
              <a:t>Roll out of Family Learning programme working in partnership with CLDs</a:t>
            </a:r>
          </a:p>
          <a:p>
            <a:pPr lvl="1">
              <a:buFont typeface="Arial" panose="020B0604020202020204" pitchFamily="34" charset="0"/>
              <a:buChar char="•"/>
            </a:pPr>
            <a:r>
              <a:rPr lang="en-GB" dirty="0"/>
              <a:t>Provide support for targeted S1 young people and their families</a:t>
            </a:r>
          </a:p>
          <a:p>
            <a:pPr lvl="1">
              <a:buFont typeface="Arial" panose="020B0604020202020204" pitchFamily="34" charset="0"/>
              <a:buChar char="•"/>
            </a:pPr>
            <a:r>
              <a:rPr lang="en-GB" dirty="0"/>
              <a:t>Family engagement with learning in school</a:t>
            </a:r>
          </a:p>
          <a:p>
            <a:pPr lvl="1">
              <a:buFont typeface="Arial" panose="020B0604020202020204" pitchFamily="34" charset="0"/>
              <a:buChar char="•"/>
            </a:pPr>
            <a:r>
              <a:rPr lang="en-GB" dirty="0"/>
              <a:t>Better partnership working with </a:t>
            </a:r>
            <a:r>
              <a:rPr lang="en-GB"/>
              <a:t>vulnerable families</a:t>
            </a:r>
          </a:p>
          <a:p>
            <a:pPr lvl="1">
              <a:buFont typeface="Arial" panose="020B0604020202020204" pitchFamily="34" charset="0"/>
              <a:buChar char="•"/>
            </a:pPr>
            <a:endParaRPr lang="en-GB" dirty="0"/>
          </a:p>
          <a:p>
            <a:pPr marL="0" indent="0">
              <a:buNone/>
            </a:pPr>
            <a:endParaRPr lang="en-GB" dirty="0"/>
          </a:p>
        </p:txBody>
      </p:sp>
    </p:spTree>
    <p:extLst>
      <p:ext uri="{BB962C8B-B14F-4D97-AF65-F5344CB8AC3E}">
        <p14:creationId xmlns:p14="http://schemas.microsoft.com/office/powerpoint/2010/main" val="3553067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207035"/>
            <a:ext cx="9122913" cy="1621765"/>
          </a:xfrm>
        </p:spPr>
        <p:txBody>
          <a:bodyPr/>
          <a:lstStyle/>
          <a:p>
            <a:r>
              <a:rPr lang="en-GB" sz="4800" dirty="0">
                <a:solidFill>
                  <a:srgbClr val="0070C0"/>
                </a:solidFill>
              </a:rPr>
              <a:t>Any 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4388453">
            <a:off x="2037155" y="2579981"/>
            <a:ext cx="3319506" cy="295036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8545">
            <a:off x="6797614" y="2367950"/>
            <a:ext cx="3778371" cy="2945922"/>
          </a:xfrm>
          <a:prstGeom prst="rect">
            <a:avLst/>
          </a:prstGeom>
        </p:spPr>
      </p:pic>
    </p:spTree>
    <p:extLst>
      <p:ext uri="{BB962C8B-B14F-4D97-AF65-F5344CB8AC3E}">
        <p14:creationId xmlns:p14="http://schemas.microsoft.com/office/powerpoint/2010/main" val="369860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4930017" cy="782320"/>
          </a:xfrm>
        </p:spPr>
        <p:txBody>
          <a:bodyPr>
            <a:normAutofit fontScale="90000"/>
          </a:bodyPr>
          <a:lstStyle/>
          <a:p>
            <a:r>
              <a:rPr lang="en-GB" dirty="0"/>
              <a:t> </a:t>
            </a:r>
            <a:r>
              <a:rPr lang="en-GB" b="1" dirty="0"/>
              <a:t>Key messages from CfE</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4" name="Content Placeholder 3"/>
          <p:cNvPicPr>
            <a:picLocks noGrp="1" noChangeAspect="1"/>
          </p:cNvPicPr>
          <p:nvPr>
            <p:ph idx="1"/>
          </p:nvPr>
        </p:nvPicPr>
        <p:blipFill>
          <a:blip r:embed="rId5"/>
          <a:stretch>
            <a:fillRect/>
          </a:stretch>
        </p:blipFill>
        <p:spPr>
          <a:xfrm>
            <a:off x="5800437" y="200596"/>
            <a:ext cx="5507256" cy="5715807"/>
          </a:xfrm>
          <a:prstGeom prst="rect">
            <a:avLst/>
          </a:prstGeom>
        </p:spPr>
      </p:pic>
      <p:sp>
        <p:nvSpPr>
          <p:cNvPr id="5" name="TextBox 4"/>
          <p:cNvSpPr txBox="1"/>
          <p:nvPr/>
        </p:nvSpPr>
        <p:spPr>
          <a:xfrm>
            <a:off x="997527" y="1764206"/>
            <a:ext cx="4544291" cy="3693319"/>
          </a:xfrm>
          <a:prstGeom prst="rect">
            <a:avLst/>
          </a:prstGeom>
          <a:noFill/>
        </p:spPr>
        <p:txBody>
          <a:bodyPr wrap="square" rtlCol="0">
            <a:spAutoFit/>
          </a:bodyPr>
          <a:lstStyle/>
          <a:p>
            <a:r>
              <a:rPr lang="en-GB" sz="2400" b="1" dirty="0"/>
              <a:t>The principles of Curriculum for Excellence</a:t>
            </a:r>
            <a:endParaRPr lang="en-GB" sz="2400" dirty="0"/>
          </a:p>
          <a:p>
            <a:pPr lvl="0"/>
            <a:r>
              <a:rPr lang="en-GB" sz="2400" dirty="0"/>
              <a:t>Challenge and enjoyment</a:t>
            </a:r>
          </a:p>
          <a:p>
            <a:pPr lvl="0"/>
            <a:r>
              <a:rPr lang="en-GB" sz="2400" dirty="0"/>
              <a:t>Breadth</a:t>
            </a:r>
          </a:p>
          <a:p>
            <a:pPr lvl="0"/>
            <a:r>
              <a:rPr lang="en-GB" sz="2400" dirty="0"/>
              <a:t>Progression</a:t>
            </a:r>
          </a:p>
          <a:p>
            <a:pPr lvl="0"/>
            <a:r>
              <a:rPr lang="en-GB" sz="2400" dirty="0"/>
              <a:t>Depth</a:t>
            </a:r>
          </a:p>
          <a:p>
            <a:pPr lvl="0"/>
            <a:r>
              <a:rPr lang="en-GB" sz="2400" dirty="0"/>
              <a:t>Personalisation and choice</a:t>
            </a:r>
          </a:p>
          <a:p>
            <a:pPr lvl="0"/>
            <a:r>
              <a:rPr lang="en-GB" sz="2400" dirty="0"/>
              <a:t>Coherence</a:t>
            </a:r>
          </a:p>
          <a:p>
            <a:pPr lvl="0"/>
            <a:r>
              <a:rPr lang="en-GB" sz="2400" dirty="0"/>
              <a:t>Relevance</a:t>
            </a:r>
          </a:p>
          <a:p>
            <a:endParaRPr lang="en-GB" dirty="0"/>
          </a:p>
        </p:txBody>
      </p:sp>
    </p:spTree>
    <p:extLst>
      <p:ext uri="{BB962C8B-B14F-4D97-AF65-F5344CB8AC3E}">
        <p14:creationId xmlns:p14="http://schemas.microsoft.com/office/powerpoint/2010/main" val="218382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pPr algn="ctr"/>
            <a:r>
              <a:rPr lang="en-GB" b="1" dirty="0">
                <a:latin typeface="+mn-lt"/>
              </a:rPr>
              <a:t>CfE Entitlements</a:t>
            </a:r>
            <a:endParaRPr lang="en-GB" b="1" dirty="0">
              <a:solidFill>
                <a:srgbClr val="00ABB5"/>
              </a:solidFill>
              <a:latin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3" name="Content Placeholder 2"/>
          <p:cNvSpPr>
            <a:spLocks noGrp="1"/>
          </p:cNvSpPr>
          <p:nvPr>
            <p:ph idx="1"/>
          </p:nvPr>
        </p:nvSpPr>
        <p:spPr>
          <a:xfrm>
            <a:off x="611801" y="1397579"/>
            <a:ext cx="10817923" cy="4076669"/>
          </a:xfrm>
        </p:spPr>
        <p:txBody>
          <a:bodyPr>
            <a:normAutofit fontScale="85000" lnSpcReduction="20000"/>
          </a:bodyPr>
          <a:lstStyle/>
          <a:p>
            <a:r>
              <a:rPr lang="en-GB" dirty="0"/>
              <a:t>All children and young people are entitled to experience;</a:t>
            </a:r>
          </a:p>
          <a:p>
            <a:pPr marL="342900" indent="-342900">
              <a:buFont typeface="Arial" panose="020B0604020202020204" pitchFamily="34" charset="0"/>
              <a:buChar char="•"/>
            </a:pPr>
            <a:r>
              <a:rPr lang="en-GB" dirty="0"/>
              <a:t>A coherent curriculum from 3-18</a:t>
            </a:r>
          </a:p>
          <a:p>
            <a:pPr marL="342900" indent="-342900">
              <a:buFont typeface="Arial" panose="020B0604020202020204" pitchFamily="34" charset="0"/>
              <a:buChar char="•"/>
            </a:pPr>
            <a:r>
              <a:rPr lang="en-GB" dirty="0"/>
              <a:t>A broad general education, including well planned experiences and outcomes across all the curriculum areas. This should include understanding the world and Scotland’s place in it and understanding of the environment</a:t>
            </a:r>
          </a:p>
          <a:p>
            <a:pPr marL="342900" indent="-342900">
              <a:buFont typeface="Arial" panose="020B0604020202020204" pitchFamily="34" charset="0"/>
              <a:buChar char="•"/>
            </a:pPr>
            <a:r>
              <a:rPr lang="en-GB" dirty="0"/>
              <a:t>A senior phase which provides opportunities for study for qualifications and other planned activities for developing the four capacities</a:t>
            </a:r>
          </a:p>
          <a:p>
            <a:pPr marL="342900" indent="-342900">
              <a:buFont typeface="Arial" panose="020B0604020202020204" pitchFamily="34" charset="0"/>
              <a:buChar char="•"/>
            </a:pPr>
            <a:r>
              <a:rPr lang="en-GB" b="1" dirty="0"/>
              <a:t>Opportunities for developing skills for learning, skills for life and skills for work</a:t>
            </a:r>
            <a:endParaRPr lang="en-GB" b="1" dirty="0">
              <a:cs typeface="Arial"/>
            </a:endParaRPr>
          </a:p>
          <a:p>
            <a:pPr marL="342900" indent="-342900">
              <a:buFont typeface="Arial" panose="020B0604020202020204" pitchFamily="34" charset="0"/>
              <a:buChar char="•"/>
            </a:pPr>
            <a:r>
              <a:rPr lang="en-GB" b="1" dirty="0"/>
              <a:t>Opportunities to achieve to the highest levels they can through appropriate personal support and challenge</a:t>
            </a:r>
            <a:endParaRPr lang="en-GB" b="1" dirty="0">
              <a:cs typeface="Arial"/>
            </a:endParaRPr>
          </a:p>
          <a:p>
            <a:pPr marL="342900" indent="-342900">
              <a:buFont typeface="Arial" panose="020B0604020202020204" pitchFamily="34" charset="0"/>
              <a:buChar char="•"/>
            </a:pPr>
            <a:r>
              <a:rPr lang="en-GB" dirty="0"/>
              <a:t>Opportunities to move into positive destinations beyond school.</a:t>
            </a:r>
          </a:p>
        </p:txBody>
      </p:sp>
    </p:spTree>
    <p:extLst>
      <p:ext uri="{BB962C8B-B14F-4D97-AF65-F5344CB8AC3E}">
        <p14:creationId xmlns:p14="http://schemas.microsoft.com/office/powerpoint/2010/main" val="91983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normAutofit fontScale="90000"/>
          </a:bodyPr>
          <a:lstStyle/>
          <a:p>
            <a:r>
              <a:rPr lang="en-GB" b="1" dirty="0">
                <a:latin typeface="+mn-lt"/>
              </a:rPr>
              <a:t>Key messages from building the curriculum 4- skills for learning, skills for life and skills for work</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28951"/>
            <a:ext cx="12209380" cy="729049"/>
          </a:xfrm>
          <a:prstGeom prst="rect">
            <a:avLst/>
          </a:prstGeom>
        </p:spPr>
      </p:pic>
      <p:sp>
        <p:nvSpPr>
          <p:cNvPr id="9" name="Text Box 8"/>
          <p:cNvSpPr txBox="1"/>
          <p:nvPr/>
        </p:nvSpPr>
        <p:spPr>
          <a:xfrm>
            <a:off x="7162800" y="6391997"/>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3" name="Content Placeholder 2"/>
          <p:cNvSpPr>
            <a:spLocks noGrp="1"/>
          </p:cNvSpPr>
          <p:nvPr>
            <p:ph idx="1"/>
          </p:nvPr>
        </p:nvSpPr>
        <p:spPr>
          <a:xfrm>
            <a:off x="611801" y="1642266"/>
            <a:ext cx="10929410" cy="4731814"/>
          </a:xfrm>
        </p:spPr>
        <p:txBody>
          <a:bodyPr>
            <a:normAutofit fontScale="92500" lnSpcReduction="10000"/>
          </a:bodyPr>
          <a:lstStyle/>
          <a:p>
            <a:pPr marL="0" indent="0">
              <a:buNone/>
            </a:pPr>
            <a:r>
              <a:rPr lang="en-GB" sz="2200" dirty="0"/>
              <a:t>1. The development of skills is essential to learning and education to help young people to become successful learners, confident individuals, responsible citizens and effective contributors. </a:t>
            </a:r>
            <a:r>
              <a:rPr lang="en-GB" sz="2200" b="1" dirty="0"/>
              <a:t>The skills and attributes which children and young people develop should provide them with a sound basis for their development as lifelong learners in their adult, social and working lives, enabling them to reach their full potential. </a:t>
            </a:r>
            <a:endParaRPr lang="en-GB" sz="2200" b="1" dirty="0">
              <a:cs typeface="Arial"/>
            </a:endParaRPr>
          </a:p>
          <a:p>
            <a:pPr marL="0" indent="0">
              <a:buNone/>
            </a:pPr>
            <a:r>
              <a:rPr lang="en-GB" sz="2200" dirty="0"/>
              <a:t>2. All children and young people are</a:t>
            </a:r>
            <a:r>
              <a:rPr lang="en-GB" sz="2200" b="1" dirty="0"/>
              <a:t> entitled to opportunities for developing skills for learning, life and work. </a:t>
            </a:r>
            <a:r>
              <a:rPr lang="en-GB" sz="2200" dirty="0"/>
              <a:t>The skills are relevant from the early years right through to the senior phase of learning and beyond. </a:t>
            </a:r>
          </a:p>
          <a:p>
            <a:pPr marL="0" indent="0">
              <a:buNone/>
            </a:pPr>
            <a:r>
              <a:rPr lang="en-GB" sz="2200" dirty="0"/>
              <a:t>3. </a:t>
            </a:r>
            <a:r>
              <a:rPr lang="en-GB" sz="2200" b="1" dirty="0"/>
              <a:t>The skills should be developed across all curriculum areas, in interdisciplinary studies and in all the contexts and settings where young people are learning.</a:t>
            </a:r>
            <a:r>
              <a:rPr lang="en-GB" sz="2200" dirty="0"/>
              <a:t> They have been embedded into the Curriculum for Excellence Experiences and Outcomes. As such they are the responsibility of all pre-school, school and college staff, professionals and adults working with children and young people. It will be important to recognise and reflect the important role of parents and carers in influencing young people.</a:t>
            </a:r>
          </a:p>
          <a:p>
            <a:pPr marL="0" indent="0">
              <a:buNone/>
            </a:pPr>
            <a:r>
              <a:rPr lang="en-GB" sz="2200" dirty="0"/>
              <a:t> 4. Progression in skills is signposted in the Experiences and Outcomes. This will help practitioners to ensure that as they progress </a:t>
            </a:r>
            <a:r>
              <a:rPr lang="en-GB" sz="2000" dirty="0"/>
              <a:t>through the levels, learners build on, extend and apply similar skills developed at previous levels. </a:t>
            </a:r>
          </a:p>
          <a:p>
            <a:endParaRPr lang="en-GB" dirty="0"/>
          </a:p>
        </p:txBody>
      </p:sp>
    </p:spTree>
    <p:extLst>
      <p:ext uri="{BB962C8B-B14F-4D97-AF65-F5344CB8AC3E}">
        <p14:creationId xmlns:p14="http://schemas.microsoft.com/office/powerpoint/2010/main" val="17472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179394"/>
            <a:ext cx="11049507" cy="782320"/>
          </a:xfrm>
        </p:spPr>
        <p:txBody>
          <a:bodyPr/>
          <a:lstStyle/>
          <a:p>
            <a:pPr algn="ctr"/>
            <a:r>
              <a:rPr lang="en-GB" sz="2400" b="1" dirty="0">
                <a:latin typeface="+mn-lt"/>
              </a:rPr>
              <a:t>Key messages from building the curriculum 4- skills for learning, skills for life and skills for work</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89585"/>
            <a:ext cx="12209380" cy="889686"/>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3" name="Content Placeholder 2"/>
          <p:cNvSpPr>
            <a:spLocks noGrp="1"/>
          </p:cNvSpPr>
          <p:nvPr>
            <p:ph idx="1"/>
          </p:nvPr>
        </p:nvSpPr>
        <p:spPr>
          <a:xfrm>
            <a:off x="611801" y="1000418"/>
            <a:ext cx="11049507" cy="4749731"/>
          </a:xfrm>
        </p:spPr>
        <p:txBody>
          <a:bodyPr>
            <a:noAutofit/>
          </a:bodyPr>
          <a:lstStyle/>
          <a:p>
            <a:pPr marL="0" indent="0">
              <a:buNone/>
            </a:pPr>
            <a:r>
              <a:rPr lang="en-GB" sz="1800" dirty="0"/>
              <a:t>5. Curriculum for Excellence is firmly focused on the learner. Opportunities to develop skills may be offered in different ways appropriate to learners’ needs. The opportunity to engage in </a:t>
            </a:r>
            <a:r>
              <a:rPr lang="en-GB" sz="1800" b="1" dirty="0"/>
              <a:t>active learning, interdisciplinary tasks and to experience learning in practical contexts</a:t>
            </a:r>
            <a:r>
              <a:rPr lang="en-GB" sz="1800" dirty="0"/>
              <a:t> is important in enabling all children and young people to develop, demonstrate and apply a wide range of skills.</a:t>
            </a:r>
          </a:p>
          <a:p>
            <a:pPr marL="0" indent="0">
              <a:buNone/>
            </a:pPr>
            <a:r>
              <a:rPr lang="en-GB" sz="1800" dirty="0"/>
              <a:t> 6.</a:t>
            </a:r>
            <a:r>
              <a:rPr lang="en-GB" sz="1800" b="1" dirty="0"/>
              <a:t> It is important that children and young people are aware of, and understand, the value of the skills that they are developing. Adults, practitioners and learners should reflect together on their progress in the range of skills that they consider to be important in their learning, lives and work.</a:t>
            </a:r>
            <a:r>
              <a:rPr lang="en-GB" sz="1800" dirty="0"/>
              <a:t> </a:t>
            </a:r>
          </a:p>
          <a:p>
            <a:pPr marL="0" indent="0">
              <a:buNone/>
            </a:pPr>
            <a:r>
              <a:rPr lang="en-GB" sz="1800" dirty="0"/>
              <a:t>7. The assessment process should help children and young people to understand why skills are important, reflect on how they are developing their skills, identify the next steps in their skills development and understand how the skills they have acquired can be used across the curriculum and in their lives in and outside the classroom or establishment.</a:t>
            </a:r>
          </a:p>
          <a:p>
            <a:pPr marL="0" indent="0">
              <a:buNone/>
            </a:pPr>
            <a:r>
              <a:rPr lang="en-GB" sz="1800" dirty="0"/>
              <a:t> 8. Every child and young person is entitled to support to enable them to gain as much as possible from the opportunities to develop their skills which Curriculum for Excellence can provide. Timely provision of support to meet individuals’ needs will enable children and young people to effectively engage with opportunities for skills development. </a:t>
            </a:r>
          </a:p>
          <a:p>
            <a:pPr marL="0" indent="0">
              <a:buNone/>
            </a:pPr>
            <a:r>
              <a:rPr lang="en-GB" sz="1800" dirty="0"/>
              <a:t>9. Curriculum for Excellence can best be delivered through </a:t>
            </a:r>
            <a:r>
              <a:rPr lang="en-GB" sz="1800" b="1" dirty="0"/>
              <a:t>partnership working.</a:t>
            </a:r>
            <a:r>
              <a:rPr lang="en-GB" sz="1800" dirty="0"/>
              <a:t> All establishments should work with partners and share a common understanding and language around skills development and application. Together, they should plan and deliver learning and other experiences which meet the needs of individual children and young people.</a:t>
            </a:r>
          </a:p>
        </p:txBody>
      </p:sp>
    </p:spTree>
    <p:extLst>
      <p:ext uri="{BB962C8B-B14F-4D97-AF65-F5344CB8AC3E}">
        <p14:creationId xmlns:p14="http://schemas.microsoft.com/office/powerpoint/2010/main" val="5324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normAutofit fontScale="90000"/>
          </a:bodyPr>
          <a:lstStyle/>
          <a:p>
            <a:r>
              <a:rPr lang="en-GB" b="1" dirty="0"/>
              <a:t>Learning Resource 8: Personal Learning and Achievement</a:t>
            </a:r>
            <a:br>
              <a:rPr lang="en-GB" dirty="0"/>
            </a:br>
            <a:endParaRPr lang="en-GB"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3" name="Content Placeholder 2"/>
          <p:cNvSpPr>
            <a:spLocks noGrp="1"/>
          </p:cNvSpPr>
          <p:nvPr>
            <p:ph idx="1"/>
          </p:nvPr>
        </p:nvSpPr>
        <p:spPr>
          <a:xfrm>
            <a:off x="611801" y="1525194"/>
            <a:ext cx="10817923" cy="4076669"/>
          </a:xfrm>
        </p:spPr>
        <p:txBody>
          <a:bodyPr>
            <a:normAutofit fontScale="85000" lnSpcReduction="20000"/>
          </a:bodyPr>
          <a:lstStyle/>
          <a:p>
            <a:r>
              <a:rPr lang="en-GB" sz="2600" dirty="0"/>
              <a:t>Personal learning and achievement is recognised as an integral part of the learning experiences throughout children and young peoples’ education. The term is used to encompass all learning and achievements both within and </a:t>
            </a:r>
            <a:r>
              <a:rPr lang="en-GB" sz="2600" dirty="0" err="1"/>
              <a:t>outwith</a:t>
            </a:r>
            <a:r>
              <a:rPr lang="en-GB" sz="2600" dirty="0"/>
              <a:t> formal education. </a:t>
            </a:r>
          </a:p>
          <a:p>
            <a:r>
              <a:rPr lang="en-GB" sz="2600" i="1" dirty="0"/>
              <a:t>As a result of engaging with this learning resource you will: </a:t>
            </a:r>
          </a:p>
          <a:p>
            <a:pPr marL="800100" lvl="1" indent="-342900"/>
            <a:r>
              <a:rPr lang="en-GB" sz="2600" dirty="0"/>
              <a:t>gain a broader understanding of what is meant by personal learning and achievement </a:t>
            </a:r>
          </a:p>
          <a:p>
            <a:pPr marL="800100" lvl="1" indent="-342900"/>
            <a:r>
              <a:rPr lang="en-GB" sz="2600" dirty="0"/>
              <a:t> be able to reflect on your current practice by considering personal learning and achievement in a variety of contexts and forms </a:t>
            </a:r>
          </a:p>
          <a:p>
            <a:pPr marL="800100" lvl="1" indent="-342900"/>
            <a:r>
              <a:rPr lang="en-GB" sz="2600" dirty="0"/>
              <a:t> be able to consider the development, monitoring, tracking and recording of children and young people’s personal achievements, both in school and in their communities. </a:t>
            </a:r>
          </a:p>
          <a:p>
            <a:pPr marL="800100" lvl="1" indent="-342900"/>
            <a:r>
              <a:rPr lang="en-GB" sz="2600" dirty="0"/>
              <a:t> gain an understanding of the partnerships and resources that are available to support wider learning and achievement in your context, with a particular focus on the contributions of Community Learning and Development practitioners.</a:t>
            </a:r>
          </a:p>
          <a:p>
            <a:endParaRPr lang="en-GB" dirty="0"/>
          </a:p>
          <a:p>
            <a:r>
              <a:rPr lang="en-GB" u="sng" dirty="0">
                <a:hlinkClick r:id="rId5"/>
              </a:rPr>
              <a:t>Personal Learning and Achievement </a:t>
            </a:r>
            <a:r>
              <a:rPr lang="en-GB" u="sng" dirty="0" err="1">
                <a:hlinkClick r:id="rId5"/>
              </a:rPr>
              <a:t>Wakelet</a:t>
            </a:r>
            <a:r>
              <a:rPr lang="en-GB" u="sng" dirty="0">
                <a:hlinkClick r:id="rId5"/>
              </a:rPr>
              <a:t> and ES Resource</a:t>
            </a:r>
            <a:endParaRPr lang="en-GB" dirty="0"/>
          </a:p>
        </p:txBody>
      </p:sp>
    </p:spTree>
    <p:extLst>
      <p:ext uri="{BB962C8B-B14F-4D97-AF65-F5344CB8AC3E}">
        <p14:creationId xmlns:p14="http://schemas.microsoft.com/office/powerpoint/2010/main" val="428968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536" y="6201770"/>
            <a:ext cx="1656184" cy="50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1775520" y="188640"/>
            <a:ext cx="885698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endParaRPr lang="en-GB" sz="3600" b="1" dirty="0">
              <a:solidFill>
                <a:srgbClr val="002060"/>
              </a:solidFill>
              <a:latin typeface="Calibri" pitchFamily="34" charset="0"/>
              <a:cs typeface="Calibri" pitchFamily="34" charset="0"/>
            </a:endParaRPr>
          </a:p>
        </p:txBody>
      </p:sp>
      <p:sp>
        <p:nvSpPr>
          <p:cNvPr id="7" name="Rectangle 6"/>
          <p:cNvSpPr/>
          <p:nvPr/>
        </p:nvSpPr>
        <p:spPr>
          <a:xfrm>
            <a:off x="1740024" y="1340768"/>
            <a:ext cx="8892480" cy="400110"/>
          </a:xfrm>
          <a:prstGeom prst="rect">
            <a:avLst/>
          </a:prstGeom>
        </p:spPr>
        <p:txBody>
          <a:bodyPr wrap="square">
            <a:spAutoFit/>
          </a:bodyPr>
          <a:lstStyle/>
          <a:p>
            <a:pPr marL="342900" indent="-342900">
              <a:spcAft>
                <a:spcPts val="600"/>
              </a:spcAft>
              <a:buFont typeface="Arial" pitchFamily="34" charset="0"/>
              <a:buChar char="•"/>
            </a:pPr>
            <a:endParaRPr lang="en-GB" sz="2000" dirty="0">
              <a:solidFill>
                <a:srgbClr val="002060"/>
              </a:solidFill>
              <a:latin typeface="Calibri" pitchFamily="34" charset="0"/>
              <a:cs typeface="Calibri" pitchFamily="34" charset="0"/>
            </a:endParaRPr>
          </a:p>
        </p:txBody>
      </p:sp>
      <p:sp>
        <p:nvSpPr>
          <p:cNvPr id="8" name="Rectangle 7"/>
          <p:cNvSpPr/>
          <p:nvPr/>
        </p:nvSpPr>
        <p:spPr>
          <a:xfrm>
            <a:off x="1631504" y="2780928"/>
            <a:ext cx="8892480" cy="400110"/>
          </a:xfrm>
          <a:prstGeom prst="rect">
            <a:avLst/>
          </a:prstGeom>
        </p:spPr>
        <p:txBody>
          <a:bodyPr wrap="square">
            <a:spAutoFit/>
          </a:bodyPr>
          <a:lstStyle/>
          <a:p>
            <a:pPr algn="ctr">
              <a:spcAft>
                <a:spcPts val="600"/>
              </a:spcAft>
            </a:pPr>
            <a:endParaRPr lang="en-GB" sz="2000" b="1" dirty="0">
              <a:solidFill>
                <a:srgbClr val="002060"/>
              </a:solidFill>
              <a:latin typeface="Calibri" pitchFamily="34" charset="0"/>
              <a:cs typeface="Calibri" pitchFamily="34" charset="0"/>
            </a:endParaRPr>
          </a:p>
        </p:txBody>
      </p:sp>
      <p:sp>
        <p:nvSpPr>
          <p:cNvPr id="3" name="TextBox 2"/>
          <p:cNvSpPr txBox="1"/>
          <p:nvPr/>
        </p:nvSpPr>
        <p:spPr>
          <a:xfrm>
            <a:off x="1776779" y="-130055"/>
            <a:ext cx="9042785" cy="769441"/>
          </a:xfrm>
          <a:prstGeom prst="rect">
            <a:avLst/>
          </a:prstGeom>
          <a:noFill/>
        </p:spPr>
        <p:txBody>
          <a:bodyPr wrap="square" rtlCol="0">
            <a:spAutoFit/>
          </a:bodyPr>
          <a:lstStyle/>
          <a:p>
            <a:pPr algn="ctr"/>
            <a:r>
              <a:rPr lang="en-GB" sz="4400" dirty="0">
                <a:latin typeface="Calibri" panose="020F0502020204030204" pitchFamily="34" charset="0"/>
                <a:cs typeface="Calibri" panose="020F0502020204030204" pitchFamily="34" charset="0"/>
              </a:rPr>
              <a:t>Links</a:t>
            </a:r>
          </a:p>
        </p:txBody>
      </p:sp>
      <p:sp>
        <p:nvSpPr>
          <p:cNvPr id="4" name="TextBox 3"/>
          <p:cNvSpPr txBox="1"/>
          <p:nvPr/>
        </p:nvSpPr>
        <p:spPr>
          <a:xfrm>
            <a:off x="1888299" y="1331640"/>
            <a:ext cx="8748464" cy="55707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600" b="1" u="sng" dirty="0">
                <a:hlinkClick r:id="rId4"/>
              </a:rPr>
              <a:t>Building the Curriculum 4 Skills for learning, skills for life and skills for work</a:t>
            </a:r>
            <a:endParaRPr lang="en-GB" sz="3600" dirty="0"/>
          </a:p>
          <a:p>
            <a:pPr marL="285750" indent="-285750">
              <a:buFont typeface="Arial" panose="020B0604020202020204" pitchFamily="34" charset="0"/>
              <a:buChar char="•"/>
            </a:pPr>
            <a:r>
              <a:rPr lang="en-GB" sz="3600" b="1" u="sng" dirty="0">
                <a:hlinkClick r:id="rId5"/>
              </a:rPr>
              <a:t>UN Convention on the Rights of the Child </a:t>
            </a:r>
            <a:r>
              <a:rPr lang="en-GB" sz="3600" b="1" u="sng" dirty="0" err="1">
                <a:hlinkClick r:id="rId5"/>
              </a:rPr>
              <a:t>UNCRC</a:t>
            </a:r>
            <a:endParaRPr lang="en-GB" sz="3600" dirty="0"/>
          </a:p>
          <a:p>
            <a:pPr marL="285750" indent="-285750">
              <a:buFont typeface="Arial" panose="020B0604020202020204" pitchFamily="34" charset="0"/>
              <a:buChar char="•"/>
            </a:pPr>
            <a:r>
              <a:rPr lang="en-GB" sz="3600" b="1" dirty="0"/>
              <a:t> </a:t>
            </a:r>
            <a:r>
              <a:rPr lang="en-GB" sz="3600" b="1" u="sng" dirty="0">
                <a:hlinkClick r:id="rId6"/>
              </a:rPr>
              <a:t>Personal Learning &amp; Achievement - </a:t>
            </a:r>
            <a:r>
              <a:rPr lang="en-GB" sz="3600" b="1" u="sng" dirty="0" err="1">
                <a:hlinkClick r:id="rId6"/>
              </a:rPr>
              <a:t>Wakelet</a:t>
            </a:r>
            <a:endParaRPr lang="en-GB" sz="3600" dirty="0"/>
          </a:p>
          <a:p>
            <a:pPr marL="457200" indent="-457200">
              <a:buFont typeface="Arial" panose="020B0604020202020204" pitchFamily="34" charset="0"/>
              <a:buChar char="•"/>
            </a:pPr>
            <a:endParaRPr lang="en-GB" sz="2800" b="1" dirty="0">
              <a:cs typeface="Calibri" panose="020F0502020204030204"/>
            </a:endParaRPr>
          </a:p>
          <a:p>
            <a:pPr marL="457200" indent="-457200">
              <a:buFont typeface="Arial" panose="020B0604020202020204" pitchFamily="34" charset="0"/>
              <a:buChar char="•"/>
            </a:pPr>
            <a:endParaRPr lang="en-GB" sz="2800" i="1" dirty="0"/>
          </a:p>
          <a:p>
            <a:pPr marL="457200" indent="-457200">
              <a:buFont typeface="Arial" panose="020B0604020202020204" pitchFamily="34" charset="0"/>
              <a:buChar char="•"/>
            </a:pPr>
            <a:endParaRPr lang="en-GB" sz="2800" i="1" dirty="0">
              <a:cs typeface="Calibri" panose="020F0502020204030204"/>
            </a:endParaRPr>
          </a:p>
          <a:p>
            <a:pPr marL="457200" indent="-457200">
              <a:buFont typeface="Arial" panose="020B0604020202020204" pitchFamily="34" charset="0"/>
              <a:buChar char="•"/>
            </a:pPr>
            <a:endParaRPr lang="en-GB" sz="2800" i="1" dirty="0">
              <a:cs typeface="Calibri" panose="020F0502020204030204"/>
            </a:endParaRPr>
          </a:p>
          <a:p>
            <a:pPr marL="457200" indent="-457200">
              <a:buFont typeface="Arial" panose="020B0604020202020204" pitchFamily="34" charset="0"/>
              <a:buChar char="•"/>
            </a:pPr>
            <a:endParaRPr lang="en-GB" sz="2800" i="1" dirty="0">
              <a:cs typeface="Calibri" panose="020F0502020204030204"/>
            </a:endParaRPr>
          </a:p>
        </p:txBody>
      </p:sp>
    </p:spTree>
    <p:extLst>
      <p:ext uri="{BB962C8B-B14F-4D97-AF65-F5344CB8AC3E}">
        <p14:creationId xmlns:p14="http://schemas.microsoft.com/office/powerpoint/2010/main" val="1712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9c6e0ab-91ec-4893-8529-ba4ede28f25f">
      <Terms xmlns="http://schemas.microsoft.com/office/infopath/2007/PartnerControls"/>
    </lcf76f155ced4ddcb4097134ff3c332f>
    <TaxCatchAll xmlns="b134d4f5-2915-41cd-ac98-98cd822a119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614C4F86410F439B6B66E889B05FDB" ma:contentTypeVersion="16" ma:contentTypeDescription="Create a new document." ma:contentTypeScope="" ma:versionID="c8abf58a74a58dac49a5281b74299a10">
  <xsd:schema xmlns:xsd="http://www.w3.org/2001/XMLSchema" xmlns:xs="http://www.w3.org/2001/XMLSchema" xmlns:p="http://schemas.microsoft.com/office/2006/metadata/properties" xmlns:ns2="39c6e0ab-91ec-4893-8529-ba4ede28f25f" xmlns:ns3="b134d4f5-2915-41cd-ac98-98cd822a119e" targetNamespace="http://schemas.microsoft.com/office/2006/metadata/properties" ma:root="true" ma:fieldsID="b0bdc780f557916f0db71aa3b915cddc" ns2:_="" ns3:_="">
    <xsd:import namespace="39c6e0ab-91ec-4893-8529-ba4ede28f25f"/>
    <xsd:import namespace="b134d4f5-2915-41cd-ac98-98cd822a11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6e0ab-91ec-4893-8529-ba4ede28f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5b766c-b0c5-4862-9a72-8c8264c1823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134d4f5-2915-41cd-ac98-98cd822a11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4757a65-383b-49ba-a20e-a995910a4e5c}" ma:internalName="TaxCatchAll" ma:showField="CatchAllData" ma:web="b134d4f5-2915-41cd-ac98-98cd822a11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CF59CC-C15B-4604-9923-9481368EDB43}">
  <ds:schemaRef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b134d4f5-2915-41cd-ac98-98cd822a119e"/>
    <ds:schemaRef ds:uri="39c6e0ab-91ec-4893-8529-ba4ede28f25f"/>
    <ds:schemaRef ds:uri="http://schemas.microsoft.com/office/2006/metadata/properties"/>
  </ds:schemaRefs>
</ds:datastoreItem>
</file>

<file path=customXml/itemProps2.xml><?xml version="1.0" encoding="utf-8"?>
<ds:datastoreItem xmlns:ds="http://schemas.openxmlformats.org/officeDocument/2006/customXml" ds:itemID="{1950847C-6561-43AC-96B8-50445F41F1FA}"/>
</file>

<file path=customXml/itemProps3.xml><?xml version="1.0" encoding="utf-8"?>
<ds:datastoreItem xmlns:ds="http://schemas.openxmlformats.org/officeDocument/2006/customXml" ds:itemID="{602DE16A-C971-4208-93C5-30E6017A5A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4268</TotalTime>
  <Words>2815</Words>
  <Application>Microsoft Office PowerPoint</Application>
  <PresentationFormat>Widescreen</PresentationFormat>
  <Paragraphs>247</Paragraphs>
  <Slides>32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明朝</vt:lpstr>
      <vt:lpstr>Arial</vt:lpstr>
      <vt:lpstr>Arial Bold</vt:lpstr>
      <vt:lpstr>Calibri</vt:lpstr>
      <vt:lpstr>Calibri Light</vt:lpstr>
      <vt:lpstr>Comic Sans MS</vt:lpstr>
      <vt:lpstr>Times New Roman</vt:lpstr>
      <vt:lpstr>Office Theme</vt:lpstr>
      <vt:lpstr>PowerPoint Presentation</vt:lpstr>
      <vt:lpstr>    Reaching a shared understanding   Whose role is it? - A quick quiz  </vt:lpstr>
      <vt:lpstr>    Whose role - youth work, schools, or both? Whose role is it to support the development of skills for learning, skills for life and skills for work? Whose role is it to engage with families and communities? Whose role is it to deliver Curriculum for Excellence? Whose role is it to support the health and wellbeing of children and young people? Whose role is it to track and monitor the achievements of children and young people? Whose role is it to raise attainment? Whose role is it to close the poverty-related attainment gap? Whose role is it to assist children and young people to recognise, realise and defend their rights? Whose role is it to engage with children and young people who choose to participate in community activities? Whose role is it to report to parents/carers about the progress of children and young people?   </vt:lpstr>
      <vt:lpstr> Key messages from CfE</vt:lpstr>
      <vt:lpstr>CfE Entitlements</vt:lpstr>
      <vt:lpstr>Key messages from building the curriculum 4- skills for learning, skills for life and skills for work</vt:lpstr>
      <vt:lpstr>Key messages from building the curriculum 4- skills for learning, skills for life and skills for work</vt:lpstr>
      <vt:lpstr>Learning Resource 8: Personal Learning and Achievement </vt:lpstr>
      <vt:lpstr>PowerPoint Presentation</vt:lpstr>
      <vt:lpstr> </vt:lpstr>
      <vt:lpstr> </vt:lpstr>
      <vt:lpstr> </vt:lpstr>
      <vt:lpstr> </vt:lpstr>
      <vt:lpstr>PowerPoint Presentation</vt:lpstr>
      <vt:lpstr> </vt:lpstr>
      <vt:lpstr> </vt:lpstr>
      <vt:lpstr> </vt:lpstr>
      <vt:lpstr> </vt:lpstr>
      <vt:lpstr>Lost in Translation?  Sharing terminology between youth workers &amp; teachers Myths?</vt:lpstr>
      <vt:lpstr>  </vt:lpstr>
      <vt:lpstr>PowerPoint Presentation</vt:lpstr>
      <vt:lpstr>Our journey: a starting point</vt:lpstr>
      <vt:lpstr>Our journey: a solution</vt:lpstr>
      <vt:lpstr>Our journey: a solution</vt:lpstr>
      <vt:lpstr>Our journey: what are we doing?</vt:lpstr>
      <vt:lpstr>Role of Youth Worker</vt:lpstr>
      <vt:lpstr>Our journey: Aleesha’s story </vt:lpstr>
      <vt:lpstr>Our journey: tracking progress</vt:lpstr>
      <vt:lpstr>Our journey: tracking</vt:lpstr>
      <vt:lpstr>What has the impact been so far?</vt:lpstr>
      <vt:lpstr>Our Journey: Next Steps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Gill Gracie</cp:lastModifiedBy>
  <cp:revision>233</cp:revision>
  <dcterms:created xsi:type="dcterms:W3CDTF">2019-01-16T20:29:19Z</dcterms:created>
  <dcterms:modified xsi:type="dcterms:W3CDTF">2023-01-31T19:57:16Z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0x01010091614C4F86410F439B6B66E889B05FDB</vt:lpwstr>
  </property>
</Properties>
</file>