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7" r:id="rId5"/>
    <p:sldId id="259" r:id="rId6"/>
    <p:sldId id="273" r:id="rId7"/>
    <p:sldId id="270" r:id="rId8"/>
    <p:sldId id="272" r:id="rId9"/>
    <p:sldId id="290" r:id="rId10"/>
    <p:sldId id="284" r:id="rId11"/>
    <p:sldId id="288" r:id="rId12"/>
    <p:sldId id="261" r:id="rId13"/>
    <p:sldId id="258" r:id="rId14"/>
    <p:sldId id="260" r:id="rId15"/>
    <p:sldId id="262" r:id="rId16"/>
    <p:sldId id="263" r:id="rId17"/>
    <p:sldId id="265" r:id="rId18"/>
    <p:sldId id="264" r:id="rId19"/>
    <p:sldId id="266" r:id="rId20"/>
    <p:sldId id="267" r:id="rId21"/>
    <p:sldId id="268" r:id="rId22"/>
    <p:sldId id="280" r:id="rId23"/>
    <p:sldId id="28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2" autoAdjust="0"/>
    <p:restoredTop sz="91648" autoAdjust="0"/>
  </p:normalViewPr>
  <p:slideViewPr>
    <p:cSldViewPr>
      <p:cViewPr varScale="1">
        <p:scale>
          <a:sx n="103" d="100"/>
          <a:sy n="103" d="100"/>
        </p:scale>
        <p:origin x="16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3891CB-C2BF-4434-AAAC-D559BC22A362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57A41A-37EA-4419-9E33-8236568515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529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C4QzwlmhxQ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https://www.youtube.com/watch?v=CC4QzwlmhxQ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7A41A-37EA-4419-9E33-82365685158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233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C64D828-9957-40CC-B3C6-13BA19566FFE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842DF21-B76C-43DE-B417-A1A02C7EBE8B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312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Even when listening don’t try and think of the response. Patiently listen and then take your time with a response afterwards.</a:t>
            </a:r>
          </a:p>
          <a:p>
            <a:endParaRPr lang="en-US" altLang="en-US"/>
          </a:p>
          <a:p>
            <a:r>
              <a:rPr lang="en-US" altLang="en-US"/>
              <a:t>Even if you disagree with the person try and understand where they are coming from.</a:t>
            </a:r>
          </a:p>
          <a:p>
            <a:endParaRPr lang="en-US" altLang="en-US"/>
          </a:p>
          <a:p>
            <a:r>
              <a:rPr lang="en-US" altLang="en-US"/>
              <a:t>You mentioned “…”. How does that make you feel.</a:t>
            </a:r>
            <a:endParaRPr lang="en-GB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8376DCC-57FE-439F-8FCB-5EE07C076EF1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Try and avoid compounding questions- people usually respond to only the second question- Seaol</a:t>
            </a:r>
          </a:p>
          <a:p>
            <a:endParaRPr lang="en-US" altLang="en-US"/>
          </a:p>
          <a:p>
            <a:r>
              <a:rPr lang="en-US" altLang="en-US"/>
              <a:t>Use descriptive </a:t>
            </a:r>
            <a:endParaRPr lang="en-GB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7DBE4D1-6EE2-4B76-8484-F6CCC91CDB2E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Try and avoid compounding questions- people usually respond to only the second question- Seaol</a:t>
            </a:r>
          </a:p>
          <a:p>
            <a:endParaRPr lang="en-US" altLang="en-US"/>
          </a:p>
          <a:p>
            <a:r>
              <a:rPr lang="en-US" altLang="en-US"/>
              <a:t>Use descriptive </a:t>
            </a:r>
            <a:endParaRPr lang="en-GB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7DBE4D1-6EE2-4B76-8484-F6CCC91CDB2E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549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C23E357-7E6E-459C-B619-622A6FDAB69F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842DF21-B76C-43DE-B417-A1A02C7EBE8B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8925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252E74-EF55-4E89-ACA8-CAE1DA48FC38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Negative words: if they thought it was not a real problem or it is not affecting my health: Attention seeking, lazy, not trying hard enough.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If they called the person weird, unusual, a freak, a psycho.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It’ll get better.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They are not real problems.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Silence or a bad response.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FEBE66-610C-46B3-ADC4-EAA5EF262A49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Methods and substances- support groups are not always the most helpful</a:t>
            </a:r>
            <a:endParaRPr lang="en-GB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09BE53-5ECC-41FD-9E98-493A5EA305A8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7C86A-ACAD-4CFB-B60C-E7C5ED67AA43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29F5B-EB18-4E5D-89BE-87DF756DC5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380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D44E2-732E-451A-BB6E-52225559EB92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1E80-AC80-42DF-97BF-31770CC049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30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31479-17B0-42DF-A982-1BBBDE32923D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0899-CF64-4E6D-924B-CF1F7954C1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00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D886-242E-4D56-A32F-C6C145D3E7D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823C2-38F8-4F30-A5A2-8CF89730E0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993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BC6E-5166-4889-BEE5-35CC36270C4F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A68B-684A-4C79-8CBD-8CB84FD279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221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2CC9-4CC1-4C2F-99F7-E88C4FE3709B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681E-C8B8-4522-B121-98AF8739E2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482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D557-143D-4E01-87DC-2F9F80F67870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CBF8-99AE-4456-8B22-044CFF3982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658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A18A4-34A6-472C-B59D-7107CD295534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DDC7-ED49-4934-A55B-667266C249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10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8006-6AD5-4C07-8A40-E34055926EA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2565F-7A4F-4E9D-BC5A-ECEC32184B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5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AE1A5-7AB5-4A5F-923E-A1199875D4E0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C3C7-C195-445E-8353-BD5BD600A5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53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37B91-A7DC-48E1-B882-BFDA627A6723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F0A92-8C52-40A6-A901-ABC6BF7BC1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58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C7C6EF-A955-40D5-974E-DB5678CC174D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0FEF0F9-C0D9-4B85-BF7F-EED86D1835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3081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-34925" y="1119188"/>
            <a:ext cx="91789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bg1"/>
                </a:solidFill>
                <a:latin typeface="Bree Rg" panose="02000503000000020004" pitchFamily="50" charset="0"/>
              </a:rPr>
              <a:t>See Me Tips on Speaking about Mental Health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SPEAKING STIGMA</a:t>
            </a:r>
          </a:p>
        </p:txBody>
      </p:sp>
      <p:pic>
        <p:nvPicPr>
          <p:cNvPr id="3080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1858963"/>
            <a:ext cx="37973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9416"/>
            <a:ext cx="1440160" cy="712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THE POWER OF LANGUAGE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613" y="1052513"/>
            <a:ext cx="6584950" cy="1219200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“</a:t>
            </a:r>
            <a:r>
              <a:rPr lang="en-GB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Words have a magical power. They can bring the greatest happiness or the deepest despair.” 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(FREUD)</a:t>
            </a: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1979613" y="2349500"/>
            <a:ext cx="6767512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Let’s have a discussion: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What negative words do people say when describing mental illnesses or when talking about mental health?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What words or statements can make it harder to talk about or open up about mental health?</a:t>
            </a:r>
          </a:p>
        </p:txBody>
      </p:sp>
      <p:pic>
        <p:nvPicPr>
          <p:cNvPr id="20486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013325"/>
            <a:ext cx="1512888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GENERAL TIPS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692275" y="1844675"/>
            <a:ext cx="6896100" cy="288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Don’t describe someone as ‘suffering’ with a mental health problem, instead use experiencing. </a:t>
            </a:r>
            <a:r>
              <a:rPr lang="en-US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Don’t describe someone as ‘a schizophrenic’ or  ‘depressed’, instead say someone who is experiencing schizophrenia or someone who has depression. </a:t>
            </a:r>
            <a:r>
              <a:rPr lang="en-US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Don’t use terms like ‘nutter’, ‘maniac’ or  ‘</a:t>
            </a:r>
            <a:r>
              <a:rPr lang="en-GB" altLang="en-US" sz="2000" dirty="0" err="1">
                <a:latin typeface="Open Sans" panose="020B0606030504020204" pitchFamily="34" charset="0"/>
                <a:cs typeface="Open Sans" panose="020B0606030504020204" pitchFamily="34" charset="0"/>
              </a:rPr>
              <a:t>schizo</a:t>
            </a: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’ as they can just add to the stigma around mental health.</a:t>
            </a:r>
            <a:r>
              <a:rPr lang="en-GB" altLang="en-US" sz="2000" dirty="0"/>
              <a:t> </a:t>
            </a:r>
            <a:endParaRPr lang="en-US" altLang="en-US" sz="2000" dirty="0"/>
          </a:p>
        </p:txBody>
      </p:sp>
      <p:pic>
        <p:nvPicPr>
          <p:cNvPr id="2253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SPEAKING ABOUT: SUICIDE</a:t>
            </a:r>
          </a:p>
        </p:txBody>
      </p:sp>
      <p:sp>
        <p:nvSpPr>
          <p:cNvPr id="7" name="Rectangle 6"/>
          <p:cNvSpPr/>
          <p:nvPr/>
        </p:nvSpPr>
        <p:spPr>
          <a:xfrm>
            <a:off x="1835150" y="1935163"/>
            <a:ext cx="6757988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Talking to someone about suicide will not make them worse or put them more at risk. This is a common fear but it is simply not true.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Bree Rg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Asking someone about suicide gives them a chance to be heard – maybe for the first time – and could make them feel valued and loved.</a:t>
            </a:r>
          </a:p>
        </p:txBody>
      </p:sp>
      <p:pic>
        <p:nvPicPr>
          <p:cNvPr id="1024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0" y="4946650"/>
            <a:ext cx="12065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835150" y="1727200"/>
            <a:ext cx="71294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As suicide is not a crime it is no longer accurate to use the phrase committed suicide. </a:t>
            </a: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Don’t describe a suicide as successful.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When speaking about suicide, or suicide attempts, do not go into detail into the methods of suicide. We cannot make someone feel </a:t>
            </a:r>
            <a:r>
              <a:rPr lang="en-GB" altLang="en-US" sz="1800" i="1" dirty="0">
                <a:latin typeface="Open Sans" panose="020B0606030504020204" pitchFamily="34" charset="0"/>
                <a:cs typeface="Open Sans" panose="020B0606030504020204" pitchFamily="34" charset="0"/>
              </a:rPr>
              <a:t>more suicidal </a:t>
            </a: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by talking to them about how they feel – but we also don’t want to risk introducing ideas about methods that they don’t know of.  </a:t>
            </a: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SPEAKING ABOUT: SUICIDE</a:t>
            </a:r>
          </a:p>
        </p:txBody>
      </p:sp>
      <p:pic>
        <p:nvPicPr>
          <p:cNvPr id="2458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824038" y="1714500"/>
            <a:ext cx="7427912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When speaking about suicide don’t use the terms: </a:t>
            </a: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Committed suicide </a:t>
            </a: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Killed themselves </a:t>
            </a: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When speaking about suicide use terms such as: </a:t>
            </a: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Completed suicide </a:t>
            </a: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Took their own life </a:t>
            </a: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Died by suicide </a:t>
            </a: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As always, if someone is at immediate risk, get help or call 999</a:t>
            </a: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SPEAKING ABOUT: SUICIDE</a:t>
            </a:r>
          </a:p>
        </p:txBody>
      </p:sp>
      <p:pic>
        <p:nvPicPr>
          <p:cNvPr id="2560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051050" y="1889125"/>
            <a:ext cx="6842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Open Sans" panose="020B0606030504020204" pitchFamily="34" charset="0"/>
                <a:cs typeface="Open Sans" panose="020B0606030504020204" pitchFamily="34" charset="0"/>
              </a:rPr>
              <a:t>Similarly to suicide, it is not helpful to mention specific methods of self-harm.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Open Sans" panose="020B0606030504020204" pitchFamily="34" charset="0"/>
                <a:cs typeface="Open Sans" panose="020B0606030504020204" pitchFamily="34" charset="0"/>
              </a:rPr>
              <a:t>Pictures of self-harm can also be triggering and should not be shared.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Open Sans" panose="020B0606030504020204" pitchFamily="34" charset="0"/>
                <a:cs typeface="Open Sans" panose="020B0606030504020204" pitchFamily="34" charset="0"/>
              </a:rPr>
              <a:t>A good general rule when speaking about self-harm is to focus on feelings, not behaviours. </a:t>
            </a:r>
            <a:r>
              <a:rPr lang="en-US" altLang="en-US" sz="180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       SPEAKING ABOUT: SELF HARM</a:t>
            </a:r>
          </a:p>
        </p:txBody>
      </p:sp>
      <p:pic>
        <p:nvPicPr>
          <p:cNvPr id="2662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979613" y="1728788"/>
            <a:ext cx="67833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Avoid presenting self-harming behaviour as a solution to problems, as people listening or reading may interpret the behaviour as a positive coping strategy.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However do remember that a person self-harming may see this as their only coping mechanism – do not threaten to ‘stop them doing it from now on’ – rather offer to support them to recover and get help.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As always, if someone is at immediate risk, get help or call 999</a:t>
            </a: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       SPEAKING ABOUT: SELF HARM</a:t>
            </a:r>
          </a:p>
        </p:txBody>
      </p:sp>
      <p:pic>
        <p:nvPicPr>
          <p:cNvPr id="2765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87325"/>
            <a:ext cx="9144000" cy="1281113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  SPEAKING ABOUT: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EATING DISORDERS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 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82750" y="1858963"/>
            <a:ext cx="742791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When speaking about eating disorders, as a general rule, try to avoid speaking about specifics, or anything that could lead to copying behaviour. 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>
              <a:solidFill>
                <a:srgbClr val="000000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Do not mention specific weights relating to the lowest weight a person was or you were, if speaking about your own experience. 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>
              <a:solidFill>
                <a:srgbClr val="000000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Similarly, mention of specifically small amounts eaten e.g. ‘lived on half an apple a day’ could act as an encouragement to restrict or purge. 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867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87325"/>
            <a:ext cx="9144000" cy="1281113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  SPEAKING ABOUT: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EATING DISORDERS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 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716088" y="1858963"/>
            <a:ext cx="710438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An eating disorder tends to be a coping mechanism and can be a form of self harm.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Open Sans" panose="020B0606030504020204" pitchFamily="34" charset="0"/>
                <a:cs typeface="Open Sans" panose="020B0606030504020204" pitchFamily="34" charset="0"/>
              </a:rPr>
              <a:t>Remember that eating disorders do not always result in losing weight – they can be widely thought of as any ‘non-normal’ eating patterns that disrupt or interfere with a person’s life.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Images, especially photographs of certain thin body parts are triggering – ribcages, concave stomachs, collar bones, sternums and spines. Tops of arms that are shown as the same circumference as wrists, or thighs the size of knees are also unhelpful. </a:t>
            </a:r>
            <a:endParaRPr lang="en-US" altLang="en-US" sz="1800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072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31753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174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31750" name="TextBox 10"/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How to Apply LINK</a:t>
            </a: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344601" y="945275"/>
            <a:ext cx="4819687" cy="5580070"/>
          </a:xfrm>
          <a:prstGeom prst="rect">
            <a:avLst/>
          </a:prstGeom>
        </p:spPr>
      </p:pic>
      <p:sp>
        <p:nvSpPr>
          <p:cNvPr id="11" name="TextBox 23"/>
          <p:cNvSpPr txBox="1"/>
          <p:nvPr/>
        </p:nvSpPr>
        <p:spPr>
          <a:xfrm>
            <a:off x="2787298" y="1257448"/>
            <a:ext cx="1134045" cy="4308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L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I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N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K</a:t>
            </a:r>
          </a:p>
        </p:txBody>
      </p:sp>
      <p:sp>
        <p:nvSpPr>
          <p:cNvPr id="12" name="TextBox 24"/>
          <p:cNvSpPr txBox="1"/>
          <p:nvPr/>
        </p:nvSpPr>
        <p:spPr>
          <a:xfrm>
            <a:off x="3244292" y="2564904"/>
            <a:ext cx="4025992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63"/>
              </a:lnSpc>
            </a:pPr>
            <a:r>
              <a:rPr lang="en-US" sz="2400" dirty="0">
                <a:solidFill>
                  <a:srgbClr val="FFFFFF"/>
                </a:solidFill>
                <a:latin typeface="Open Sans"/>
              </a:rPr>
              <a:t>INTRODUCE NON-STIGMATISING LANGUAGE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>
                <a:latin typeface="Open Sans Extrabold" panose="020B0906030804020204" pitchFamily="34" charset="0"/>
                <a:cs typeface="Open Sans Extrabold" panose="020B0906030804020204" pitchFamily="34" charset="0"/>
              </a:rPr>
              <a:t>SESSION AIMS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211638" y="665163"/>
            <a:ext cx="26511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Open Sans Light" panose="020B0306030504020204" pitchFamily="34" charset="0"/>
                <a:cs typeface="Open Sans Light" panose="020B0306030504020204" pitchFamily="34" charset="0"/>
              </a:rPr>
              <a:t>WHAT YOU WILL LEARN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150" y="1884363"/>
            <a:ext cx="6985000" cy="3065462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Understand the value of listening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Learn how to ask effective questions in difficult situations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Consider use of language and how it contributes to stigma</a:t>
            </a:r>
          </a:p>
          <a:p>
            <a:pPr marL="411480" indent="-4114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10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01788"/>
            <a:ext cx="3627438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16391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638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0" y="207963"/>
            <a:ext cx="9169400" cy="128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Introduce Non-</a:t>
            </a:r>
            <a:r>
              <a:rPr lang="en-US" altLang="en-US" sz="3800" dirty="0" err="1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Stigmatising</a:t>
            </a:r>
            <a:r>
              <a:rPr lang="en-US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 Language</a:t>
            </a:r>
            <a:endParaRPr lang="en-GB" altLang="en-US" sz="3800" dirty="0">
              <a:solidFill>
                <a:schemeClr val="bg1"/>
              </a:solidFill>
              <a:latin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1813" y="1783235"/>
            <a:ext cx="6985000" cy="4419671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 people tell their own story.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Avoid stereotyping or </a:t>
            </a:r>
            <a:r>
              <a:rPr lang="en-US" sz="2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stigmatising</a:t>
            </a: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language.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People will tell you the right words to use when you ask them to narrate their own worries and struggles.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5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5129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12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-34925" y="1119188"/>
            <a:ext cx="91789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bg1"/>
                </a:solidFill>
                <a:latin typeface="Bree Rg" panose="02000503000000020004" pitchFamily="50" charset="0"/>
              </a:rPr>
              <a:t>Support for anyone is a matter of encouraging and nurturing communication and discussion.</a:t>
            </a:r>
          </a:p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bg1"/>
                </a:solidFill>
                <a:latin typeface="Bree Rg" panose="02000503000000020004" pitchFamily="50" charset="0"/>
              </a:rPr>
              <a:t>Start by asking ‘are you okay?’</a:t>
            </a: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THE POWER OF OKAY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64456" y="2194785"/>
            <a:ext cx="3918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altLang="en-US" dirty="0">
                <a:solidFill>
                  <a:schemeClr val="bg1"/>
                </a:solidFill>
                <a:latin typeface="Open Sans Extrabold" pitchFamily="34" charset="0"/>
                <a:cs typeface="Open Sans Extrabold" pitchFamily="34" charset="0"/>
              </a:rPr>
              <a:t>Watch the Power of Okay video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alphaModFix/>
          </a:blip>
          <a:srcRect/>
          <a:stretch>
            <a:fillRect/>
          </a:stretch>
        </p:blipFill>
        <p:spPr>
          <a:xfrm rot="21600000">
            <a:off x="2915816" y="2924944"/>
            <a:ext cx="3312368" cy="2958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187325"/>
            <a:ext cx="9144000" cy="6953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  ACTIVE LISTENING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9563" y="1052513"/>
            <a:ext cx="6985000" cy="4794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is active listening?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763713" y="1541463"/>
            <a:ext cx="71755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Fully concentrating on what is being said rather than just passively ‘hearing’ the message of the speaker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35150" y="2565400"/>
            <a:ext cx="6737350" cy="4794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 is it important?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908175" y="3044825"/>
            <a:ext cx="703103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It will make a person feel valued and it could be the first time they have been listened to.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You can get them help.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You could save a life.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35150" y="4506913"/>
            <a:ext cx="6735763" cy="481012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are some good active listening tips?</a:t>
            </a:r>
          </a:p>
        </p:txBody>
      </p:sp>
      <p:pic>
        <p:nvPicPr>
          <p:cNvPr id="615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01788"/>
            <a:ext cx="3627438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187325"/>
            <a:ext cx="9144000" cy="6953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OPEN QUESTIONS</a:t>
            </a:r>
          </a:p>
        </p:txBody>
      </p:sp>
      <p:pic>
        <p:nvPicPr>
          <p:cNvPr id="10244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5661025"/>
            <a:ext cx="1778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835150" y="1052513"/>
            <a:ext cx="6729413" cy="4794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are open questions?</a:t>
            </a: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908175" y="1541463"/>
            <a:ext cx="7031038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An open question can receive a longer answer and give detail. They ask the person to think and reflect. They hand control over to the person and give them the chance to describe opinions or feelings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8175" y="3132138"/>
            <a:ext cx="6656388" cy="4794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Can you think of examples of open questions?</a:t>
            </a: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1908175" y="3611563"/>
            <a:ext cx="70231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000">
                <a:latin typeface="Open Sans" panose="020B0606030504020204" pitchFamily="34" charset="0"/>
                <a:cs typeface="Open Sans" panose="020B0606030504020204" pitchFamily="34" charset="0"/>
              </a:rPr>
              <a:t>How have you been treated?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>
                <a:latin typeface="Open Sans" panose="020B0606030504020204" pitchFamily="34" charset="0"/>
                <a:cs typeface="Open Sans" panose="020B0606030504020204" pitchFamily="34" charset="0"/>
              </a:rPr>
              <a:t>What can I do to help you?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>
                <a:latin typeface="Open Sans" panose="020B0606030504020204" pitchFamily="34" charset="0"/>
                <a:cs typeface="Open Sans" panose="020B0606030504020204" pitchFamily="34" charset="0"/>
              </a:rPr>
              <a:t>It sounds as though you are feeling really worried. Could you tell me a little bit more about that?</a:t>
            </a:r>
            <a:r>
              <a:rPr lang="en-US" altLang="en-US" sz="200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</p:txBody>
      </p:sp>
      <p:pic>
        <p:nvPicPr>
          <p:cNvPr id="10249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01788"/>
            <a:ext cx="3627438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187325"/>
            <a:ext cx="9144000" cy="6953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CLOSED QUESTIONS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35150" y="1052513"/>
            <a:ext cx="6729413" cy="4794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are closed questions?</a:t>
            </a: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908175" y="1541463"/>
            <a:ext cx="7031038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A closed question can be answered with a single word or short phrase. They give you facts or indicate agreement (or disagreement).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8175" y="3132138"/>
            <a:ext cx="6656388" cy="47942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Can you think of examples of closed questions?</a:t>
            </a: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1908175" y="3611563"/>
            <a:ext cx="702310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Are you happy with the way you have been treated?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Would you like me to help you?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It sounds as though you are feeling…. Is that right?</a:t>
            </a:r>
            <a:r>
              <a:rPr lang="en-US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</p:txBody>
      </p:sp>
      <p:pic>
        <p:nvPicPr>
          <p:cNvPr id="10249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01788"/>
            <a:ext cx="3627438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5373688"/>
            <a:ext cx="17002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75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12297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2292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12294" name="TextBox 10"/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How to Apply LINK</a:t>
            </a:r>
          </a:p>
        </p:txBody>
      </p:sp>
      <p:pic>
        <p:nvPicPr>
          <p:cNvPr id="25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344601" y="945275"/>
            <a:ext cx="4688737" cy="5580070"/>
          </a:xfrm>
          <a:prstGeom prst="rect">
            <a:avLst/>
          </a:prstGeom>
        </p:spPr>
      </p:pic>
      <p:sp>
        <p:nvSpPr>
          <p:cNvPr id="20" name="TextBox 23"/>
          <p:cNvSpPr txBox="1"/>
          <p:nvPr/>
        </p:nvSpPr>
        <p:spPr>
          <a:xfrm>
            <a:off x="2787298" y="1257448"/>
            <a:ext cx="1134045" cy="4308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L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I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N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K</a:t>
            </a:r>
          </a:p>
        </p:txBody>
      </p:sp>
      <p:sp>
        <p:nvSpPr>
          <p:cNvPr id="21" name="TextBox 24"/>
          <p:cNvSpPr txBox="1"/>
          <p:nvPr/>
        </p:nvSpPr>
        <p:spPr>
          <a:xfrm>
            <a:off x="3354320" y="1614644"/>
            <a:ext cx="4025992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63"/>
              </a:lnSpc>
            </a:pPr>
            <a:r>
              <a:rPr lang="en-US" sz="2800" dirty="0">
                <a:solidFill>
                  <a:srgbClr val="FFFFFF"/>
                </a:solidFill>
                <a:latin typeface="Open Sans"/>
              </a:rPr>
              <a:t>LISTEN EFFECTIVELY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16391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638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0" y="207963"/>
            <a:ext cx="9169400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Listen Effectively</a:t>
            </a:r>
            <a:endParaRPr lang="en-GB" altLang="en-US" sz="3800" dirty="0">
              <a:solidFill>
                <a:schemeClr val="bg1"/>
              </a:solidFill>
              <a:latin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1813" y="1414462"/>
            <a:ext cx="6985000" cy="4696670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understanding and </a:t>
            </a:r>
            <a:r>
              <a:rPr lang="en-US" sz="2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empathise</a:t>
            </a: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with their concerns.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Ask questions to clarify what they mean.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Summarise</a:t>
            </a: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if necessary.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problem needs to be talked through in order to be properly solved. Just offering the solution is not always enough.</a:t>
            </a:r>
          </a:p>
        </p:txBody>
      </p:sp>
    </p:spTree>
    <p:extLst>
      <p:ext uri="{BB962C8B-B14F-4D97-AF65-F5344CB8AC3E}">
        <p14:creationId xmlns:p14="http://schemas.microsoft.com/office/powerpoint/2010/main" val="25764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THE POWER OF LANGUAGE</a:t>
            </a:r>
          </a:p>
        </p:txBody>
      </p:sp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1835150" y="1895896"/>
            <a:ext cx="6704013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The language we use while speaking about mental health can have a huge impact on the people we interact with. </a:t>
            </a:r>
          </a:p>
          <a:p>
            <a:pPr eaLnBrk="1" hangingPunct="1">
              <a:spcBef>
                <a:spcPct val="0"/>
              </a:spcBef>
            </a:pPr>
            <a:endParaRPr lang="en-GB" altLang="en-US" sz="20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This section has a few helpful pointers on things to speak about and things to avoid. </a:t>
            </a:r>
          </a:p>
          <a:p>
            <a:pPr eaLnBrk="1" hangingPunct="1">
              <a:spcBef>
                <a:spcPct val="0"/>
              </a:spcBef>
            </a:pPr>
            <a:endParaRPr lang="en-GB" altLang="en-US" sz="2000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Open Sans" panose="020B0606030504020204" pitchFamily="34" charset="0"/>
                <a:cs typeface="Open Sans" panose="020B0606030504020204" pitchFamily="34" charset="0"/>
              </a:rPr>
              <a:t>Words are tools. Here we focus on language and how it contributes to stigma and subtly reinforces attitudes.</a:t>
            </a:r>
            <a:endParaRPr lang="en-GB" altLang="en-US" sz="2000" b="1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843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1abe549-7fe0-477f-9005-6c781c1263b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2A056E89CE76409F966DE2980C542D" ma:contentTypeVersion="15" ma:contentTypeDescription="Create a new document." ma:contentTypeScope="" ma:versionID="6934ccc949344ae4e80042a3c4eae59b">
  <xsd:schema xmlns:xsd="http://www.w3.org/2001/XMLSchema" xmlns:xs="http://www.w3.org/2001/XMLSchema" xmlns:p="http://schemas.microsoft.com/office/2006/metadata/properties" xmlns:ns3="31abe549-7fe0-477f-9005-6c781c1263bb" xmlns:ns4="0d71df0d-acc8-48e4-8c7d-8ebbcac9d8d6" targetNamespace="http://schemas.microsoft.com/office/2006/metadata/properties" ma:root="true" ma:fieldsID="2cb2dd8476b1e4c2b76d384c4486ebcc" ns3:_="" ns4:_="">
    <xsd:import namespace="31abe549-7fe0-477f-9005-6c781c1263bb"/>
    <xsd:import namespace="0d71df0d-acc8-48e4-8c7d-8ebbcac9d8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be549-7fe0-477f-9005-6c781c126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1df0d-acc8-48e4-8c7d-8ebbcac9d8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AEF31-10C7-4FA2-B561-083434DA8D4E}">
  <ds:schemaRefs>
    <ds:schemaRef ds:uri="http://schemas.microsoft.com/office/2006/documentManagement/types"/>
    <ds:schemaRef ds:uri="31abe549-7fe0-477f-9005-6c781c1263bb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0d71df0d-acc8-48e4-8c7d-8ebbcac9d8d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05A020-A09D-4C46-B1EA-F63AC1679C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67A6C0-6191-4F14-B212-49EB31AEB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be549-7fe0-477f-9005-6c781c1263bb"/>
    <ds:schemaRef ds:uri="0d71df0d-acc8-48e4-8c7d-8ebbcac9d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1405</Words>
  <Application>Microsoft Office PowerPoint</Application>
  <PresentationFormat>On-screen Show (4:3)</PresentationFormat>
  <Paragraphs>160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Bree Rg</vt:lpstr>
      <vt:lpstr>Calibri</vt:lpstr>
      <vt:lpstr>Open Sans</vt:lpstr>
      <vt:lpstr>Open Sans Extra Bold 2</vt:lpstr>
      <vt:lpstr>Open Sans Extrabold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Grant</dc:creator>
  <cp:lastModifiedBy>Alice Pelan</cp:lastModifiedBy>
  <cp:revision>53</cp:revision>
  <dcterms:created xsi:type="dcterms:W3CDTF">2020-06-28T18:12:27Z</dcterms:created>
  <dcterms:modified xsi:type="dcterms:W3CDTF">2023-03-24T13:30:12Z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0x010100172A056E89CE76409F966DE2980C542D</vt:lpwstr>
  </property>
</Properties>
</file>