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7" r:id="rId5"/>
    <p:sldId id="259" r:id="rId6"/>
    <p:sldId id="274" r:id="rId7"/>
    <p:sldId id="261" r:id="rId8"/>
    <p:sldId id="258" r:id="rId9"/>
    <p:sldId id="281" r:id="rId10"/>
    <p:sldId id="260" r:id="rId11"/>
    <p:sldId id="276" r:id="rId12"/>
    <p:sldId id="262" r:id="rId13"/>
    <p:sldId id="280" r:id="rId14"/>
    <p:sldId id="282" r:id="rId15"/>
    <p:sldId id="264" r:id="rId16"/>
    <p:sldId id="283" r:id="rId17"/>
    <p:sldId id="273" r:id="rId18"/>
    <p:sldId id="267" r:id="rId19"/>
    <p:sldId id="284" r:id="rId20"/>
    <p:sldId id="285" r:id="rId21"/>
    <p:sldId id="287"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79" autoAdjust="0"/>
    <p:restoredTop sz="94053" autoAdjust="0"/>
  </p:normalViewPr>
  <p:slideViewPr>
    <p:cSldViewPr>
      <p:cViewPr varScale="1">
        <p:scale>
          <a:sx n="105" d="100"/>
          <a:sy n="105" d="100"/>
        </p:scale>
        <p:origin x="1888" y="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5C9207BE-7CF5-40E5-B90C-59BE214AD43E}" type="datetimeFigureOut">
              <a:rPr lang="en-GB"/>
              <a:pPr>
                <a:defRPr/>
              </a:pPr>
              <a:t>24/03/2023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17052FA-A00F-4B48-B2A3-60663944AADE}" type="slidenum">
              <a:rPr lang="en-GB" altLang="en-US"/>
              <a:pPr>
                <a:defRPr/>
              </a:pPr>
              <a:t>‹#›</a:t>
            </a:fld>
            <a:endParaRPr lang="en-GB" altLang="en-US"/>
          </a:p>
        </p:txBody>
      </p:sp>
    </p:spTree>
    <p:extLst>
      <p:ext uri="{BB962C8B-B14F-4D97-AF65-F5344CB8AC3E}">
        <p14:creationId xmlns:p14="http://schemas.microsoft.com/office/powerpoint/2010/main" val="4982414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mentalhealth.org.uk/a-to-z/f/friendship-and-mental-health"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time-to-change.org.uk/get-involved/time-change-champions/social-contact"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bbc.co.uk/news/health-53022369"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0icvZ0SDStQ"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youtube.com/watch?v=YiUf_01o8EM&#160;"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17052FA-A00F-4B48-B2A3-60663944AADE}" type="slidenum">
              <a:rPr lang="en-GB" altLang="en-US" smtClean="0"/>
              <a:pPr>
                <a:defRPr/>
              </a:pPr>
              <a:t>1</a:t>
            </a:fld>
            <a:endParaRPr lang="en-GB" altLang="en-US"/>
          </a:p>
        </p:txBody>
      </p:sp>
    </p:spTree>
    <p:extLst>
      <p:ext uri="{BB962C8B-B14F-4D97-AF65-F5344CB8AC3E}">
        <p14:creationId xmlns:p14="http://schemas.microsoft.com/office/powerpoint/2010/main" val="1180959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763EF21-FD59-47D5-9C69-DFB56E6BB29D}" type="slidenum">
              <a:rPr lang="en-GB" altLang="en-US" smtClean="0"/>
              <a:pPr/>
              <a:t>16</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1B5A86D-3FF5-4DF2-AB65-9E5D60BC1F85}" type="slidenum">
              <a:rPr lang="en-GB" altLang="en-US" smtClean="0"/>
              <a:pPr/>
              <a:t>17</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dirty="0">
                <a:hlinkClick r:id="rId3"/>
              </a:rPr>
              <a:t>https://www.mentalhealth.org.uk/a-to-z/f/friendship-and-mental-health</a:t>
            </a:r>
            <a:endParaRPr lang="en-GB"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6842DF21-B76C-43DE-B417-A1A02C7EBE8B}" type="slidenum">
              <a:rPr lang="en-GB" altLang="en-US" smtClean="0"/>
              <a:pPr/>
              <a:t>18</a:t>
            </a:fld>
            <a:endParaRPr lang="en-GB" altLang="en-US"/>
          </a:p>
        </p:txBody>
      </p:sp>
    </p:spTree>
    <p:extLst>
      <p:ext uri="{BB962C8B-B14F-4D97-AF65-F5344CB8AC3E}">
        <p14:creationId xmlns:p14="http://schemas.microsoft.com/office/powerpoint/2010/main" val="2921378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original Video has no</a:t>
            </a:r>
            <a:r>
              <a:rPr lang="en-US" baseline="0" dirty="0"/>
              <a:t> Audio</a:t>
            </a:r>
          </a:p>
          <a:p>
            <a:endParaRPr lang="en-US" baseline="0" dirty="0"/>
          </a:p>
          <a:p>
            <a:r>
              <a:rPr lang="en-GB" sz="1200" b="0" i="0" u="sng" strike="noStrike" kern="1200" dirty="0">
                <a:solidFill>
                  <a:schemeClr val="tx1"/>
                </a:solidFill>
                <a:effectLst/>
                <a:latin typeface="+mn-lt"/>
                <a:ea typeface="+mn-ea"/>
                <a:cs typeface="+mn-cs"/>
                <a:hlinkClick r:id="rId3"/>
              </a:rPr>
              <a:t>https://www.time-to-change.org.uk/get-involved/time-change-champions/social-contact</a:t>
            </a:r>
            <a:r>
              <a:rPr lang="en-GB" sz="1200" b="0" i="0" kern="1200" dirty="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pPr>
              <a:defRPr/>
            </a:pPr>
            <a:fld id="{D17052FA-A00F-4B48-B2A3-60663944AADE}" type="slidenum">
              <a:rPr lang="en-GB" altLang="en-US" smtClean="0"/>
              <a:pPr>
                <a:defRPr/>
              </a:pPr>
              <a:t>3</a:t>
            </a:fld>
            <a:endParaRPr lang="en-GB" altLang="en-US"/>
          </a:p>
        </p:txBody>
      </p:sp>
    </p:spTree>
    <p:extLst>
      <p:ext uri="{BB962C8B-B14F-4D97-AF65-F5344CB8AC3E}">
        <p14:creationId xmlns:p14="http://schemas.microsoft.com/office/powerpoint/2010/main" val="3838181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72D0ED-1B53-4087-96E8-4243456B0DD8}" type="slidenum">
              <a:rPr lang="en-GB" altLang="en-US" smtClean="0"/>
              <a:pPr>
                <a:spcBef>
                  <a:spcPct val="0"/>
                </a:spcBef>
              </a:pPr>
              <a:t>4</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a:p>
            <a:pPr eaLnBrk="1" hangingPunct="1">
              <a:spcBef>
                <a:spcPct val="0"/>
              </a:spcBef>
            </a:pPr>
            <a:r>
              <a:rPr lang="en-US" altLang="en-US" dirty="0"/>
              <a:t>It’ll get better, don’t worry.</a:t>
            </a:r>
          </a:p>
          <a:p>
            <a:pPr eaLnBrk="1" hangingPunct="1">
              <a:spcBef>
                <a:spcPct val="0"/>
              </a:spcBef>
            </a:pPr>
            <a:r>
              <a:rPr lang="en-US" altLang="en-US" dirty="0"/>
              <a:t>They are not real problems.</a:t>
            </a:r>
          </a:p>
          <a:p>
            <a:pPr eaLnBrk="1" hangingPunct="1">
              <a:spcBef>
                <a:spcPct val="0"/>
              </a:spcBef>
            </a:pPr>
            <a:r>
              <a:rPr lang="en-US" altLang="en-US" dirty="0"/>
              <a:t>Silence or a bad response.</a:t>
            </a:r>
          </a:p>
          <a:p>
            <a:pPr eaLnBrk="1" hangingPunct="1">
              <a:spcBef>
                <a:spcPct val="0"/>
              </a:spcBef>
            </a:pPr>
            <a:endParaRPr lang="en-US" altLang="en-US" dirty="0"/>
          </a:p>
          <a:p>
            <a:pPr eaLnBrk="1" hangingPunct="1">
              <a:spcBef>
                <a:spcPct val="0"/>
              </a:spcBef>
            </a:pPr>
            <a:endParaRPr lang="en-GB" altLang="en-US" dirty="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628BEC-D525-4B09-8030-570D970FC05A}" type="slidenum">
              <a:rPr lang="en-GB" altLang="en-US" smtClean="0"/>
              <a:pPr>
                <a:spcBef>
                  <a:spcPct val="0"/>
                </a:spcBef>
              </a:pPr>
              <a:t>5</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Silence or a bad response.</a:t>
            </a:r>
          </a:p>
          <a:p>
            <a:pPr eaLnBrk="1" hangingPunct="1">
              <a:spcBef>
                <a:spcPct val="0"/>
              </a:spcBef>
            </a:pPr>
            <a:endParaRPr lang="en-US" altLang="en-US"/>
          </a:p>
          <a:p>
            <a:pPr eaLnBrk="1" hangingPunct="1">
              <a:spcBef>
                <a:spcPct val="0"/>
              </a:spcBef>
            </a:pPr>
            <a:endParaRPr lang="en-GB" altLang="en-US"/>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E521848-F903-4AEA-A538-E64D9EEB0FC0}" type="slidenum">
              <a:rPr lang="en-GB" altLang="en-US" smtClean="0"/>
              <a:pPr>
                <a:spcBef>
                  <a:spcPct val="0"/>
                </a:spcBef>
              </a:pPr>
              <a:t>6</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BBC</a:t>
            </a:r>
            <a:r>
              <a:rPr lang="en-GB" altLang="en-US" baseline="0" dirty="0"/>
              <a:t> Article - </a:t>
            </a:r>
            <a:r>
              <a:rPr lang="en-GB" dirty="0">
                <a:hlinkClick r:id="rId3"/>
              </a:rPr>
              <a:t>https://www.bbc.co.uk/news/health-53022369</a:t>
            </a:r>
            <a:endParaRPr lang="en-GB"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1E9BC69-94E1-44E4-B6D0-436D1A310FA1}" type="slidenum">
              <a:rPr lang="en-GB" altLang="en-US" smtClean="0"/>
              <a:pPr/>
              <a:t>7</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u="sng" kern="1200" dirty="0">
                <a:solidFill>
                  <a:schemeClr val="tx1"/>
                </a:solidFill>
                <a:effectLst/>
                <a:latin typeface="+mn-lt"/>
                <a:ea typeface="+mn-ea"/>
                <a:cs typeface="+mn-cs"/>
                <a:hlinkClick r:id="rId3"/>
              </a:rPr>
              <a:t>https://www.youtube.com/watch?v=0icvZ0SDStQ</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D17052FA-A00F-4B48-B2A3-60663944AADE}" type="slidenum">
              <a:rPr lang="en-GB" altLang="en-US" smtClean="0"/>
              <a:pPr>
                <a:defRPr/>
              </a:pPr>
              <a:t>8</a:t>
            </a:fld>
            <a:endParaRPr lang="en-GB" altLang="en-US"/>
          </a:p>
        </p:txBody>
      </p:sp>
    </p:spTree>
    <p:extLst>
      <p:ext uri="{BB962C8B-B14F-4D97-AF65-F5344CB8AC3E}">
        <p14:creationId xmlns:p14="http://schemas.microsoft.com/office/powerpoint/2010/main" val="1764445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u="sng" kern="1200" dirty="0">
                <a:solidFill>
                  <a:schemeClr val="tx1"/>
                </a:solidFill>
                <a:effectLst/>
                <a:latin typeface="+mn-lt"/>
                <a:ea typeface="+mn-ea"/>
                <a:cs typeface="+mn-cs"/>
                <a:hlinkClick r:id="rId3"/>
              </a:rPr>
              <a:t>https://www.youtube.com/watch?v=YiUf_01o8EM </a:t>
            </a:r>
            <a:r>
              <a:rPr lang="en-GB" sz="1200" kern="1200" dirty="0">
                <a:solidFill>
                  <a:schemeClr val="tx1"/>
                </a:solidFill>
                <a:effectLst/>
                <a:latin typeface="+mn-lt"/>
                <a:ea typeface="+mn-ea"/>
                <a:cs typeface="+mn-cs"/>
              </a:rPr>
              <a:t> </a:t>
            </a:r>
            <a:endParaRPr lang="en-GB"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5F4ED23-F407-46CA-8020-2CB27F38EC20}" type="slidenum">
              <a:rPr lang="en-GB" altLang="en-US" smtClean="0"/>
              <a:pPr/>
              <a:t>14</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38612E5-537D-4446-AA3F-6E1A93FFEAEB}" type="slidenum">
              <a:rPr lang="en-GB" altLang="en-US" smtClean="0"/>
              <a:pPr/>
              <a:t>15</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A2FA3D7-BEF1-4ADC-9BDD-A93EDF16D399}" type="datetimeFigureOut">
              <a:rPr lang="en-GB"/>
              <a:pPr>
                <a:defRPr/>
              </a:pPr>
              <a:t>24/03/2023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458F006-383E-4C1B-BD37-68D1D1CA1469}" type="slidenum">
              <a:rPr lang="en-GB" altLang="en-US"/>
              <a:pPr>
                <a:defRPr/>
              </a:pPr>
              <a:t>‹#›</a:t>
            </a:fld>
            <a:endParaRPr lang="en-GB" altLang="en-US"/>
          </a:p>
        </p:txBody>
      </p:sp>
    </p:spTree>
    <p:extLst>
      <p:ext uri="{BB962C8B-B14F-4D97-AF65-F5344CB8AC3E}">
        <p14:creationId xmlns:p14="http://schemas.microsoft.com/office/powerpoint/2010/main" val="338262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7CB16B80-6AD5-4837-BE2F-E3DD54A7072C}" type="datetimeFigureOut">
              <a:rPr lang="en-GB"/>
              <a:pPr>
                <a:defRPr/>
              </a:pPr>
              <a:t>24/03/2023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15E5573-3758-4036-A686-BC0B5FD12C8A}" type="slidenum">
              <a:rPr lang="en-GB" altLang="en-US"/>
              <a:pPr>
                <a:defRPr/>
              </a:pPr>
              <a:t>‹#›</a:t>
            </a:fld>
            <a:endParaRPr lang="en-GB" altLang="en-US"/>
          </a:p>
        </p:txBody>
      </p:sp>
    </p:spTree>
    <p:extLst>
      <p:ext uri="{BB962C8B-B14F-4D97-AF65-F5344CB8AC3E}">
        <p14:creationId xmlns:p14="http://schemas.microsoft.com/office/powerpoint/2010/main" val="41908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C47FC61-B7D9-488D-8931-135AF0126818}" type="datetimeFigureOut">
              <a:rPr lang="en-GB"/>
              <a:pPr>
                <a:defRPr/>
              </a:pPr>
              <a:t>24/03/2023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55680AD-9F49-4C8B-B9EF-03ECF26DBF11}" type="slidenum">
              <a:rPr lang="en-GB" altLang="en-US"/>
              <a:pPr>
                <a:defRPr/>
              </a:pPr>
              <a:t>‹#›</a:t>
            </a:fld>
            <a:endParaRPr lang="en-GB" altLang="en-US"/>
          </a:p>
        </p:txBody>
      </p:sp>
    </p:spTree>
    <p:extLst>
      <p:ext uri="{BB962C8B-B14F-4D97-AF65-F5344CB8AC3E}">
        <p14:creationId xmlns:p14="http://schemas.microsoft.com/office/powerpoint/2010/main" val="811761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F5B6F0FA-4106-4AF4-A5E1-9ABE3DE331CD}" type="datetimeFigureOut">
              <a:rPr lang="en-GB"/>
              <a:pPr>
                <a:defRPr/>
              </a:pPr>
              <a:t>24/03/2023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BC709B8-9BBE-4A8A-A0E9-B5B475FE84BA}" type="slidenum">
              <a:rPr lang="en-GB" altLang="en-US"/>
              <a:pPr>
                <a:defRPr/>
              </a:pPr>
              <a:t>‹#›</a:t>
            </a:fld>
            <a:endParaRPr lang="en-GB" altLang="en-US"/>
          </a:p>
        </p:txBody>
      </p:sp>
    </p:spTree>
    <p:extLst>
      <p:ext uri="{BB962C8B-B14F-4D97-AF65-F5344CB8AC3E}">
        <p14:creationId xmlns:p14="http://schemas.microsoft.com/office/powerpoint/2010/main" val="52451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8E8D05E-2A69-4D90-9B8C-541D5EF86148}" type="datetimeFigureOut">
              <a:rPr lang="en-GB"/>
              <a:pPr>
                <a:defRPr/>
              </a:pPr>
              <a:t>24/03/2023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653806B-85FC-4216-B4FF-B639B944F498}" type="slidenum">
              <a:rPr lang="en-GB" altLang="en-US"/>
              <a:pPr>
                <a:defRPr/>
              </a:pPr>
              <a:t>‹#›</a:t>
            </a:fld>
            <a:endParaRPr lang="en-GB" altLang="en-US"/>
          </a:p>
        </p:txBody>
      </p:sp>
    </p:spTree>
    <p:extLst>
      <p:ext uri="{BB962C8B-B14F-4D97-AF65-F5344CB8AC3E}">
        <p14:creationId xmlns:p14="http://schemas.microsoft.com/office/powerpoint/2010/main" val="397995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73788175-6111-45C2-9D92-170023D665FF}" type="datetimeFigureOut">
              <a:rPr lang="en-GB"/>
              <a:pPr>
                <a:defRPr/>
              </a:pPr>
              <a:t>24/03/2023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DE7C51A-2499-4E47-8748-BB5A81CF0C15}" type="slidenum">
              <a:rPr lang="en-GB" altLang="en-US"/>
              <a:pPr>
                <a:defRPr/>
              </a:pPr>
              <a:t>‹#›</a:t>
            </a:fld>
            <a:endParaRPr lang="en-GB" altLang="en-US"/>
          </a:p>
        </p:txBody>
      </p:sp>
    </p:spTree>
    <p:extLst>
      <p:ext uri="{BB962C8B-B14F-4D97-AF65-F5344CB8AC3E}">
        <p14:creationId xmlns:p14="http://schemas.microsoft.com/office/powerpoint/2010/main" val="3900368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D98FA843-D4D6-4DFA-A850-302BDFB0A81D}" type="datetimeFigureOut">
              <a:rPr lang="en-GB"/>
              <a:pPr>
                <a:defRPr/>
              </a:pPr>
              <a:t>24/03/2023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A4C9451-4D44-49DB-9FB3-7348E7527B14}" type="slidenum">
              <a:rPr lang="en-GB" altLang="en-US"/>
              <a:pPr>
                <a:defRPr/>
              </a:pPr>
              <a:t>‹#›</a:t>
            </a:fld>
            <a:endParaRPr lang="en-GB" altLang="en-US"/>
          </a:p>
        </p:txBody>
      </p:sp>
    </p:spTree>
    <p:extLst>
      <p:ext uri="{BB962C8B-B14F-4D97-AF65-F5344CB8AC3E}">
        <p14:creationId xmlns:p14="http://schemas.microsoft.com/office/powerpoint/2010/main" val="344163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84CA3E2-C79D-4B88-8D84-9C0333B36612}" type="datetimeFigureOut">
              <a:rPr lang="en-GB"/>
              <a:pPr>
                <a:defRPr/>
              </a:pPr>
              <a:t>24/03/2023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EF41CCB-245C-4613-99BC-52082A2B9F01}" type="slidenum">
              <a:rPr lang="en-GB" altLang="en-US"/>
              <a:pPr>
                <a:defRPr/>
              </a:pPr>
              <a:t>‹#›</a:t>
            </a:fld>
            <a:endParaRPr lang="en-GB" altLang="en-US"/>
          </a:p>
        </p:txBody>
      </p:sp>
    </p:spTree>
    <p:extLst>
      <p:ext uri="{BB962C8B-B14F-4D97-AF65-F5344CB8AC3E}">
        <p14:creationId xmlns:p14="http://schemas.microsoft.com/office/powerpoint/2010/main" val="121905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7F9208B-F4D9-4166-9F53-02A1AD35C6CA}" type="datetimeFigureOut">
              <a:rPr lang="en-GB"/>
              <a:pPr>
                <a:defRPr/>
              </a:pPr>
              <a:t>24/03/2023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F6522EC-CAB3-4D7D-B5DB-6CF33B6311C7}" type="slidenum">
              <a:rPr lang="en-GB" altLang="en-US"/>
              <a:pPr>
                <a:defRPr/>
              </a:pPr>
              <a:t>‹#›</a:t>
            </a:fld>
            <a:endParaRPr lang="en-GB" altLang="en-US"/>
          </a:p>
        </p:txBody>
      </p:sp>
    </p:spTree>
    <p:extLst>
      <p:ext uri="{BB962C8B-B14F-4D97-AF65-F5344CB8AC3E}">
        <p14:creationId xmlns:p14="http://schemas.microsoft.com/office/powerpoint/2010/main" val="3087008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8599F4-8E98-4975-BBA8-503332ECFE8C}" type="datetimeFigureOut">
              <a:rPr lang="en-GB"/>
              <a:pPr>
                <a:defRPr/>
              </a:pPr>
              <a:t>24/03/2023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D999E7B-FCD2-4DF5-8568-FB477A3C1766}" type="slidenum">
              <a:rPr lang="en-GB" altLang="en-US"/>
              <a:pPr>
                <a:defRPr/>
              </a:pPr>
              <a:t>‹#›</a:t>
            </a:fld>
            <a:endParaRPr lang="en-GB" altLang="en-US"/>
          </a:p>
        </p:txBody>
      </p:sp>
    </p:spTree>
    <p:extLst>
      <p:ext uri="{BB962C8B-B14F-4D97-AF65-F5344CB8AC3E}">
        <p14:creationId xmlns:p14="http://schemas.microsoft.com/office/powerpoint/2010/main" val="260980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A3E1FB2-8FC2-47AD-84E8-C17D642756ED}" type="datetimeFigureOut">
              <a:rPr lang="en-GB"/>
              <a:pPr>
                <a:defRPr/>
              </a:pPr>
              <a:t>24/03/2023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982D042-590E-424A-9260-E62A2421F8CA}" type="slidenum">
              <a:rPr lang="en-GB" altLang="en-US"/>
              <a:pPr>
                <a:defRPr/>
              </a:pPr>
              <a:t>‹#›</a:t>
            </a:fld>
            <a:endParaRPr lang="en-GB" altLang="en-US"/>
          </a:p>
        </p:txBody>
      </p:sp>
    </p:spTree>
    <p:extLst>
      <p:ext uri="{BB962C8B-B14F-4D97-AF65-F5344CB8AC3E}">
        <p14:creationId xmlns:p14="http://schemas.microsoft.com/office/powerpoint/2010/main" val="266444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99D7D5E-1E02-4D36-83E4-F1653030669A}" type="datetimeFigureOut">
              <a:rPr lang="en-GB"/>
              <a:pPr>
                <a:defRPr/>
              </a:pPr>
              <a:t>24/03/2023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050079D-7D86-4102-8891-E4963C77536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3"/>
          <p:cNvGrpSpPr>
            <a:grpSpLocks/>
          </p:cNvGrpSpPr>
          <p:nvPr/>
        </p:nvGrpSpPr>
        <p:grpSpPr bwMode="auto">
          <a:xfrm>
            <a:off x="0" y="0"/>
            <a:ext cx="9144000" cy="6858000"/>
            <a:chOff x="0" y="0"/>
            <a:chExt cx="7620000" cy="5715000"/>
          </a:xfrm>
        </p:grpSpPr>
        <p:sp>
          <p:nvSpPr>
            <p:cNvPr id="3080" name="Freeform 2"/>
            <p:cNvSpPr>
              <a:spLocks/>
            </p:cNvSpPr>
            <p:nvPr/>
          </p:nvSpPr>
          <p:spPr bwMode="auto">
            <a:xfrm>
              <a:off x="0" y="0"/>
              <a:ext cx="7620000" cy="5715000"/>
            </a:xfrm>
            <a:custGeom>
              <a:avLst/>
              <a:gdLst>
                <a:gd name="T0" fmla="*/ 0 w 304800"/>
                <a:gd name="T1" fmla="*/ 0 h 304800"/>
                <a:gd name="T2" fmla="*/ 0 w 304800"/>
                <a:gd name="T3" fmla="*/ 2147483646 h 304800"/>
                <a:gd name="T4" fmla="*/ 2147483646 w 304800"/>
                <a:gd name="T5" fmla="*/ 2147483646 h 304800"/>
                <a:gd name="T6" fmla="*/ 2147483646 w 304800"/>
                <a:gd name="T7" fmla="*/ 0 h 304800"/>
                <a:gd name="T8" fmla="*/ 0 w 304800"/>
                <a:gd name="T9" fmla="*/ 0 h 304800"/>
                <a:gd name="T10" fmla="*/ 0 60000 65536"/>
                <a:gd name="T11" fmla="*/ 0 60000 65536"/>
                <a:gd name="T12" fmla="*/ 0 60000 65536"/>
                <a:gd name="T13" fmla="*/ 0 60000 65536"/>
                <a:gd name="T14" fmla="*/ 0 60000 65536"/>
                <a:gd name="T15" fmla="*/ 0 w 304800"/>
                <a:gd name="T16" fmla="*/ 0 h 304800"/>
                <a:gd name="T17" fmla="*/ 304800 w 304800"/>
                <a:gd name="T18" fmla="*/ 304800 h 304800"/>
              </a:gdLst>
              <a:ahLst/>
              <a:cxnLst>
                <a:cxn ang="T10">
                  <a:pos x="T0" y="T1"/>
                </a:cxn>
                <a:cxn ang="T11">
                  <a:pos x="T2" y="T3"/>
                </a:cxn>
                <a:cxn ang="T12">
                  <a:pos x="T4" y="T5"/>
                </a:cxn>
                <a:cxn ang="T13">
                  <a:pos x="T6" y="T7"/>
                </a:cxn>
                <a:cxn ang="T14">
                  <a:pos x="T8" y="T9"/>
                </a:cxn>
              </a:cxnLst>
              <a:rect l="T15" t="T16" r="T17" b="T18"/>
              <a:pathLst>
                <a:path w="304800" h="304800">
                  <a:moveTo>
                    <a:pt x="0" y="0"/>
                  </a:moveTo>
                  <a:lnTo>
                    <a:pt x="0" y="304800"/>
                  </a:lnTo>
                  <a:lnTo>
                    <a:pt x="304800" y="304800"/>
                  </a:lnTo>
                  <a:lnTo>
                    <a:pt x="304800" y="0"/>
                  </a:lnTo>
                  <a:lnTo>
                    <a:pt x="0" y="0"/>
                  </a:lnTo>
                  <a:close/>
                </a:path>
              </a:pathLst>
            </a:custGeom>
            <a:solidFill>
              <a:srgbClr val="00A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3075"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685800"/>
            <a:ext cx="5486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6"/>
          <p:cNvSpPr txBox="1">
            <a:spLocks noChangeArrowheads="1"/>
          </p:cNvSpPr>
          <p:nvPr/>
        </p:nvSpPr>
        <p:spPr bwMode="auto">
          <a:xfrm>
            <a:off x="1497013" y="320675"/>
            <a:ext cx="7289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endParaRPr lang="en-US" altLang="en-US" sz="2400">
              <a:solidFill>
                <a:schemeClr val="bg1"/>
              </a:solidFill>
              <a:latin typeface="Bree Rg" panose="02000503000000020004" pitchFamily="50" charset="0"/>
            </a:endParaRPr>
          </a:p>
        </p:txBody>
      </p:sp>
      <p:sp>
        <p:nvSpPr>
          <p:cNvPr id="7" name="TextBox 7"/>
          <p:cNvSpPr txBox="1">
            <a:spLocks noChangeArrowheads="1"/>
          </p:cNvSpPr>
          <p:nvPr/>
        </p:nvSpPr>
        <p:spPr bwMode="auto">
          <a:xfrm>
            <a:off x="-34925" y="1125538"/>
            <a:ext cx="9178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r>
              <a:rPr lang="en-US" altLang="en-US" sz="2400" i="1">
                <a:solidFill>
                  <a:schemeClr val="bg1"/>
                </a:solidFill>
                <a:latin typeface="Bree Rg" panose="02000503000000020004" pitchFamily="50" charset="0"/>
              </a:rPr>
              <a:t>The Importance of making a link</a:t>
            </a:r>
          </a:p>
        </p:txBody>
      </p:sp>
      <p:sp>
        <p:nvSpPr>
          <p:cNvPr id="3079" name="TextBox 10"/>
          <p:cNvSpPr txBox="1">
            <a:spLocks noChangeArrowheads="1"/>
          </p:cNvSpPr>
          <p:nvPr/>
        </p:nvSpPr>
        <p:spPr bwMode="auto">
          <a:xfrm>
            <a:off x="0" y="207963"/>
            <a:ext cx="91694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3800">
                <a:solidFill>
                  <a:schemeClr val="bg1"/>
                </a:solidFill>
                <a:latin typeface="Open Sans Extrabold" panose="020B0906030804020204" pitchFamily="34" charset="0"/>
                <a:cs typeface="Open Sans Extrabold" panose="020B0906030804020204" pitchFamily="34" charset="0"/>
              </a:rPr>
              <a:t>Making a connection</a:t>
            </a:r>
          </a:p>
        </p:txBody>
      </p:sp>
      <p:pic>
        <p:nvPicPr>
          <p:cNvPr id="9" name="Picture 18"/>
          <p:cNvPicPr>
            <a:picLocks noChangeAspect="1"/>
          </p:cNvPicPr>
          <p:nvPr/>
        </p:nvPicPr>
        <p:blipFill>
          <a:blip r:embed="rId5">
            <a:alphaModFix/>
          </a:blip>
          <a:srcRect/>
          <a:stretch>
            <a:fillRect/>
          </a:stretch>
        </p:blipFill>
        <p:spPr>
          <a:xfrm>
            <a:off x="2505805" y="2636912"/>
            <a:ext cx="4157789" cy="2266573"/>
          </a:xfrm>
          <a:prstGeom prst="rect">
            <a:avLst/>
          </a:prstGeom>
        </p:spPr>
      </p:pic>
      <p:pic>
        <p:nvPicPr>
          <p:cNvPr id="1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83127" y="139700"/>
            <a:ext cx="1440160" cy="712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0" y="207963"/>
            <a:ext cx="9144000" cy="1281112"/>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US"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The Voice of Lived </a:t>
            </a:r>
          </a:p>
          <a:p>
            <a:pPr algn="ctr" eaLnBrk="1" fontAlgn="auto" hangingPunct="1">
              <a:spcBef>
                <a:spcPts val="0"/>
              </a:spcBef>
              <a:spcAft>
                <a:spcPts val="0"/>
              </a:spcAft>
              <a:defRPr/>
            </a:pPr>
            <a:r>
              <a:rPr lang="en-US"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Experience</a:t>
            </a:r>
            <a:endPar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pic>
        <p:nvPicPr>
          <p:cNvPr id="1741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ChangeArrowheads="1"/>
          </p:cNvSpPr>
          <p:nvPr/>
        </p:nvSpPr>
        <p:spPr bwMode="auto">
          <a:xfrm>
            <a:off x="1835150" y="1957388"/>
            <a:ext cx="71294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2000" dirty="0">
                <a:latin typeface="Open Sans" panose="020B0606030504020204" pitchFamily="34" charset="0"/>
                <a:cs typeface="Open Sans" panose="020B0606030504020204" pitchFamily="34" charset="0"/>
              </a:rPr>
              <a:t>People with mental health problems experience inequality of opportunity at all stages of life – for example: </a:t>
            </a:r>
          </a:p>
          <a:p>
            <a:pPr eaLnBrk="1" hangingPunct="1">
              <a:spcBef>
                <a:spcPct val="0"/>
              </a:spcBef>
              <a:buFontTx/>
              <a:buNone/>
              <a:defRPr/>
            </a:pPr>
            <a:endParaRPr lang="en-US" altLang="en-US" sz="2000" dirty="0">
              <a:latin typeface="Open Sans" panose="020B0606030504020204" pitchFamily="34" charset="0"/>
              <a:cs typeface="Open Sans" panose="020B0606030504020204" pitchFamily="34" charset="0"/>
            </a:endParaRPr>
          </a:p>
        </p:txBody>
      </p:sp>
      <p:sp>
        <p:nvSpPr>
          <p:cNvPr id="7" name="Rectangle 4"/>
          <p:cNvSpPr>
            <a:spLocks noChangeArrowheads="1"/>
          </p:cNvSpPr>
          <p:nvPr/>
        </p:nvSpPr>
        <p:spPr bwMode="auto">
          <a:xfrm>
            <a:off x="1763713" y="2800337"/>
            <a:ext cx="7129463"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en-US" sz="2000" dirty="0">
                <a:latin typeface="Open Sans" panose="020B0606030504020204" pitchFamily="34" charset="0"/>
                <a:cs typeface="Open Sans" panose="020B0606030504020204" pitchFamily="34" charset="0"/>
              </a:rPr>
              <a:t>They may receive inadequate support at school.</a:t>
            </a:r>
          </a:p>
          <a:p>
            <a:pPr marL="285750" indent="-285750" eaLnBrk="1" hangingPunct="1">
              <a:spcBef>
                <a:spcPct val="0"/>
              </a:spcBef>
              <a:defRPr/>
            </a:pPr>
            <a:r>
              <a:rPr lang="en-US" altLang="en-US" sz="2000" dirty="0">
                <a:latin typeface="Open Sans" panose="020B0606030504020204" pitchFamily="34" charset="0"/>
                <a:cs typeface="Open Sans" panose="020B0606030504020204" pitchFamily="34" charset="0"/>
              </a:rPr>
              <a:t>Which stops them from fulfilling their potential and start a fulfilling job or university.</a:t>
            </a:r>
          </a:p>
          <a:p>
            <a:pPr eaLnBrk="1" hangingPunct="1">
              <a:spcBef>
                <a:spcPct val="0"/>
              </a:spcBef>
              <a:buNone/>
              <a:defRPr/>
            </a:pPr>
            <a:r>
              <a:rPr lang="en-US" altLang="en-US" sz="2000" dirty="0">
                <a:latin typeface="Open Sans" panose="020B0606030504020204" pitchFamily="34" charset="0"/>
                <a:cs typeface="Open Sans" panose="020B0606030504020204" pitchFamily="34" charset="0"/>
              </a:rPr>
              <a:t>Thus, impacting their career prospects </a:t>
            </a:r>
          </a:p>
          <a:p>
            <a:pPr marL="285750" indent="-285750" eaLnBrk="1" hangingPunct="1">
              <a:spcBef>
                <a:spcPct val="0"/>
              </a:spcBef>
              <a:defRPr/>
            </a:pPr>
            <a:r>
              <a:rPr lang="en-US" altLang="en-US" sz="2000" dirty="0">
                <a:latin typeface="Open Sans" panose="020B0606030504020204" pitchFamily="34" charset="0"/>
                <a:cs typeface="Open Sans" panose="020B0606030504020204" pitchFamily="34" charset="0"/>
              </a:rPr>
              <a:t>Limiting their chances of promotion </a:t>
            </a:r>
          </a:p>
          <a:p>
            <a:pPr marL="285750" indent="-285750" eaLnBrk="1" hangingPunct="1">
              <a:spcBef>
                <a:spcPct val="0"/>
              </a:spcBef>
              <a:defRPr/>
            </a:pPr>
            <a:r>
              <a:rPr lang="en-US" altLang="en-US" sz="2000" dirty="0">
                <a:latin typeface="Open Sans" panose="020B0606030504020204" pitchFamily="34" charset="0"/>
                <a:cs typeface="Open Sans" panose="020B0606030504020204" pitchFamily="34" charset="0"/>
              </a:rPr>
              <a:t>Reducing the income level they can achieve</a:t>
            </a:r>
          </a:p>
          <a:p>
            <a:pPr marL="285750" indent="-285750" eaLnBrk="1" hangingPunct="1">
              <a:spcBef>
                <a:spcPct val="0"/>
              </a:spcBef>
              <a:defRPr/>
            </a:pPr>
            <a:r>
              <a:rPr lang="en-US" altLang="en-US" sz="2000" dirty="0">
                <a:latin typeface="Open Sans" panose="020B0606030504020204" pitchFamily="34" charset="0"/>
                <a:cs typeface="Open Sans" panose="020B0606030504020204" pitchFamily="34" charset="0"/>
              </a:rPr>
              <a:t>Increasing their likelihood of being in unemployment</a:t>
            </a:r>
          </a:p>
          <a:p>
            <a:pPr eaLnBrk="1" hangingPunct="1">
              <a:spcBef>
                <a:spcPct val="0"/>
              </a:spcBef>
              <a:buFontTx/>
              <a:buNone/>
              <a:defRPr/>
            </a:pPr>
            <a:endParaRPr lang="en-GB"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1000"/>
                                        <p:tgtEl>
                                          <p:spTgt spid="7">
                                            <p:txEl>
                                              <p:pRg st="1" end="1"/>
                                            </p:txEl>
                                          </p:spTgt>
                                        </p:tgtEl>
                                      </p:cBhvr>
                                    </p:animEffect>
                                    <p:anim calcmode="lin" valueType="num">
                                      <p:cBhvr>
                                        <p:cTn id="2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1000"/>
                                        <p:tgtEl>
                                          <p:spTgt spid="7">
                                            <p:txEl>
                                              <p:pRg st="2" end="2"/>
                                            </p:txEl>
                                          </p:spTgt>
                                        </p:tgtEl>
                                      </p:cBhvr>
                                    </p:animEffect>
                                    <p:anim calcmode="lin" valueType="num">
                                      <p:cBhvr>
                                        <p:cTn id="27"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Effect transition="in" filter="fade">
                                      <p:cBhvr>
                                        <p:cTn id="31" dur="1000"/>
                                        <p:tgtEl>
                                          <p:spTgt spid="7">
                                            <p:txEl>
                                              <p:pRg st="3" end="3"/>
                                            </p:txEl>
                                          </p:spTgt>
                                        </p:tgtEl>
                                      </p:cBhvr>
                                    </p:animEffect>
                                    <p:anim calcmode="lin" valueType="num">
                                      <p:cBhvr>
                                        <p:cTn id="3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7">
                                            <p:txEl>
                                              <p:pRg st="4" end="4"/>
                                            </p:txEl>
                                          </p:spTgt>
                                        </p:tgtEl>
                                        <p:attrNameLst>
                                          <p:attrName>style.visibility</p:attrName>
                                        </p:attrNameLst>
                                      </p:cBhvr>
                                      <p:to>
                                        <p:strVal val="visible"/>
                                      </p:to>
                                    </p:set>
                                    <p:animEffect transition="in" filter="fade">
                                      <p:cBhvr>
                                        <p:cTn id="36" dur="1000"/>
                                        <p:tgtEl>
                                          <p:spTgt spid="7">
                                            <p:txEl>
                                              <p:pRg st="4" end="4"/>
                                            </p:txEl>
                                          </p:spTgt>
                                        </p:tgtEl>
                                      </p:cBhvr>
                                    </p:animEffect>
                                    <p:anim calcmode="lin" valueType="num">
                                      <p:cBhvr>
                                        <p:cTn id="37"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7">
                                            <p:txEl>
                                              <p:pRg st="5" end="5"/>
                                            </p:txEl>
                                          </p:spTgt>
                                        </p:tgtEl>
                                        <p:attrNameLst>
                                          <p:attrName>style.visibility</p:attrName>
                                        </p:attrNameLst>
                                      </p:cBhvr>
                                      <p:to>
                                        <p:strVal val="visible"/>
                                      </p:to>
                                    </p:set>
                                    <p:animEffect transition="in" filter="fade">
                                      <p:cBhvr>
                                        <p:cTn id="41" dur="1000"/>
                                        <p:tgtEl>
                                          <p:spTgt spid="7">
                                            <p:txEl>
                                              <p:pRg st="5" end="5"/>
                                            </p:txEl>
                                          </p:spTgt>
                                        </p:tgtEl>
                                      </p:cBhvr>
                                    </p:animEffect>
                                    <p:anim calcmode="lin" valueType="num">
                                      <p:cBhvr>
                                        <p:cTn id="42"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7" grpId="0" uiExpand="1"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0" y="207963"/>
            <a:ext cx="9144000" cy="1281112"/>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US"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The Voice of Lived </a:t>
            </a:r>
          </a:p>
          <a:p>
            <a:pPr algn="ctr" eaLnBrk="1" fontAlgn="auto" hangingPunct="1">
              <a:spcBef>
                <a:spcPts val="0"/>
              </a:spcBef>
              <a:spcAft>
                <a:spcPts val="0"/>
              </a:spcAft>
              <a:defRPr/>
            </a:pPr>
            <a:r>
              <a:rPr lang="en-US"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Experience</a:t>
            </a:r>
            <a:endPar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pic>
        <p:nvPicPr>
          <p:cNvPr id="18436"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ChangeArrowheads="1"/>
          </p:cNvSpPr>
          <p:nvPr/>
        </p:nvSpPr>
        <p:spPr bwMode="auto">
          <a:xfrm>
            <a:off x="1835150" y="2416175"/>
            <a:ext cx="71294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latin typeface="Open Sans" panose="020B0606030504020204" pitchFamily="34" charset="0"/>
                <a:cs typeface="Open Sans" panose="020B0606030504020204" pitchFamily="34" charset="0"/>
              </a:rPr>
              <a:t>It can be argued that there is an ethical imperative to involve the intended beneficiaries of a service in its development, often referred to the “nothing about us without us” approach. </a:t>
            </a:r>
          </a:p>
          <a:p>
            <a:pPr eaLnBrk="1" hangingPunct="1">
              <a:spcBef>
                <a:spcPct val="0"/>
              </a:spcBef>
              <a:buFontTx/>
              <a:buNone/>
            </a:pPr>
            <a:endParaRPr lang="en-US" altLang="en-US" sz="20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2000" b="1" dirty="0">
                <a:latin typeface="Open Sans" panose="020B0606030504020204" pitchFamily="34" charset="0"/>
                <a:cs typeface="Open Sans" panose="020B0606030504020204" pitchFamily="34" charset="0"/>
              </a:rPr>
              <a:t>Why do you think lived experience is so important to developing anti-stigma </a:t>
            </a:r>
            <a:r>
              <a:rPr lang="en-US" altLang="en-US" sz="2000" b="1" dirty="0" err="1">
                <a:latin typeface="Open Sans" panose="020B0606030504020204" pitchFamily="34" charset="0"/>
                <a:cs typeface="Open Sans" panose="020B0606030504020204" pitchFamily="34" charset="0"/>
              </a:rPr>
              <a:t>programmes</a:t>
            </a:r>
            <a:r>
              <a:rPr lang="en-US" altLang="en-US" sz="2000" b="1" dirty="0">
                <a:latin typeface="Open Sans" panose="020B0606030504020204" pitchFamily="34" charset="0"/>
                <a:cs typeface="Open Sans" panose="020B0606030504020204" pitchFamily="34" charset="0"/>
              </a:rPr>
              <a:t>? </a:t>
            </a:r>
          </a:p>
          <a:p>
            <a:pPr eaLnBrk="1" hangingPunct="1">
              <a:spcBef>
                <a:spcPct val="0"/>
              </a:spcBef>
              <a:buFontTx/>
              <a:buNone/>
            </a:pPr>
            <a:endParaRPr lang="en-US" altLang="en-US" sz="1800" dirty="0">
              <a:latin typeface="Open Sans" panose="020B0606030504020204" pitchFamily="34" charset="0"/>
              <a:cs typeface="Open Sans" panose="020B0606030504020204" pitchFamily="34" charset="0"/>
            </a:endParaRPr>
          </a:p>
          <a:p>
            <a:pPr eaLnBrk="1" hangingPunct="1">
              <a:spcBef>
                <a:spcPct val="0"/>
              </a:spcBef>
              <a:buFontTx/>
              <a:buNone/>
            </a:pPr>
            <a:endParaRPr lang="en-GB"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4"/>
          <p:cNvSpPr>
            <a:spLocks noChangeArrowheads="1"/>
          </p:cNvSpPr>
          <p:nvPr/>
        </p:nvSpPr>
        <p:spPr bwMode="auto">
          <a:xfrm>
            <a:off x="1908175" y="1038225"/>
            <a:ext cx="68421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Open Sans" panose="020B0606030504020204" pitchFamily="34" charset="0"/>
                <a:cs typeface="Open Sans" panose="020B0606030504020204" pitchFamily="34" charset="0"/>
              </a:rPr>
              <a:t>"From my experience, I don’t think young people are taken seriously at all when it comes to mental health.</a:t>
            </a:r>
          </a:p>
          <a:p>
            <a:pPr eaLnBrk="1" hangingPunct="1">
              <a:spcBef>
                <a:spcPct val="0"/>
              </a:spcBef>
              <a:buFontTx/>
              <a:buNone/>
            </a:pPr>
            <a:endParaRPr lang="en-US" altLang="en-US" sz="18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1800" dirty="0">
                <a:latin typeface="Open Sans" panose="020B0606030504020204" pitchFamily="34" charset="0"/>
                <a:cs typeface="Open Sans" panose="020B0606030504020204" pitchFamily="34" charset="0"/>
              </a:rPr>
              <a:t>I was 16 when I first reached out for help and the reaction I got from the doctor was awful. I was told the reason I felt how I did was because I was just stuck in a routine and playing everything up in my head. </a:t>
            </a:r>
          </a:p>
          <a:p>
            <a:pPr eaLnBrk="1" hangingPunct="1">
              <a:spcBef>
                <a:spcPct val="0"/>
              </a:spcBef>
              <a:buFontTx/>
              <a:buNone/>
            </a:pPr>
            <a:endParaRPr lang="en-US" altLang="en-US" sz="18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1800" dirty="0">
                <a:latin typeface="Open Sans" panose="020B0606030504020204" pitchFamily="34" charset="0"/>
                <a:cs typeface="Open Sans" panose="020B0606030504020204" pitchFamily="34" charset="0"/>
              </a:rPr>
              <a:t>She told me that I shouldn’t book another doctor’s appointment, just changing my routine and exercising more would fix it.</a:t>
            </a:r>
          </a:p>
          <a:p>
            <a:pPr eaLnBrk="1" hangingPunct="1">
              <a:spcBef>
                <a:spcPct val="0"/>
              </a:spcBef>
              <a:buFontTx/>
              <a:buNone/>
            </a:pPr>
            <a:endParaRPr lang="en-US" altLang="en-US" sz="18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1800" dirty="0">
                <a:latin typeface="Open Sans" panose="020B0606030504020204" pitchFamily="34" charset="0"/>
                <a:cs typeface="Open Sans" panose="020B0606030504020204" pitchFamily="34" charset="0"/>
              </a:rPr>
              <a:t>I felt it was useless trying to speak to anyone, I wasn’t taken seriously at all. More needs to be done to help kids be taken seriously….</a:t>
            </a:r>
          </a:p>
        </p:txBody>
      </p:sp>
      <p:sp>
        <p:nvSpPr>
          <p:cNvPr id="6" name="TextBox 5"/>
          <p:cNvSpPr txBox="1"/>
          <p:nvPr/>
        </p:nvSpPr>
        <p:spPr>
          <a:xfrm>
            <a:off x="0" y="207963"/>
            <a:ext cx="9144000" cy="701675"/>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A See Me Story</a:t>
            </a:r>
          </a:p>
        </p:txBody>
      </p:sp>
      <p:pic>
        <p:nvPicPr>
          <p:cNvPr id="19461"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4"/>
          <p:cNvSpPr>
            <a:spLocks noChangeArrowheads="1"/>
          </p:cNvSpPr>
          <p:nvPr/>
        </p:nvSpPr>
        <p:spPr bwMode="auto">
          <a:xfrm>
            <a:off x="1908175" y="1038225"/>
            <a:ext cx="6842125"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Open Sans" panose="020B0606030504020204" pitchFamily="34" charset="0"/>
                <a:cs typeface="Open Sans" panose="020B0606030504020204" pitchFamily="34" charset="0"/>
              </a:rPr>
              <a:t>…The whole thing made dealing with life more difficult than it needed to be.</a:t>
            </a:r>
          </a:p>
          <a:p>
            <a:pPr eaLnBrk="1" hangingPunct="1">
              <a:spcBef>
                <a:spcPct val="0"/>
              </a:spcBef>
              <a:buFontTx/>
              <a:buNone/>
            </a:pPr>
            <a:endParaRPr lang="en-US" altLang="en-US" sz="18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1800" dirty="0">
                <a:latin typeface="Open Sans" panose="020B0606030504020204" pitchFamily="34" charset="0"/>
                <a:cs typeface="Open Sans" panose="020B0606030504020204" pitchFamily="34" charset="0"/>
              </a:rPr>
              <a:t>Not every teenager is depressed, but it might be more than just growing up and hormones, so everyone needs to be taken seriously, because if someone is struggling they need help. </a:t>
            </a:r>
          </a:p>
          <a:p>
            <a:pPr eaLnBrk="1" hangingPunct="1">
              <a:spcBef>
                <a:spcPct val="0"/>
              </a:spcBef>
              <a:buFontTx/>
              <a:buNone/>
            </a:pPr>
            <a:endParaRPr lang="en-US" altLang="en-US" sz="18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1800" dirty="0">
                <a:latin typeface="Open Sans" panose="020B0606030504020204" pitchFamily="34" charset="0"/>
                <a:cs typeface="Open Sans" panose="020B0606030504020204" pitchFamily="34" charset="0"/>
              </a:rPr>
              <a:t>If you’re not taken seriously when you struggle when you’re young, then that might impact on the rest of your life.</a:t>
            </a:r>
          </a:p>
          <a:p>
            <a:pPr eaLnBrk="1" hangingPunct="1">
              <a:spcBef>
                <a:spcPct val="0"/>
              </a:spcBef>
              <a:buFontTx/>
              <a:buNone/>
            </a:pPr>
            <a:endParaRPr lang="en-US" altLang="en-US" sz="18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1800" dirty="0">
                <a:latin typeface="Open Sans" panose="020B0606030504020204" pitchFamily="34" charset="0"/>
                <a:cs typeface="Open Sans" panose="020B0606030504020204" pitchFamily="34" charset="0"/>
              </a:rPr>
              <a:t>Stigma starts when we’re young and that’s where people need to learn.</a:t>
            </a:r>
          </a:p>
          <a:p>
            <a:pPr eaLnBrk="1" hangingPunct="1">
              <a:spcBef>
                <a:spcPct val="0"/>
              </a:spcBef>
              <a:buFontTx/>
              <a:buNone/>
            </a:pPr>
            <a:endParaRPr lang="en-US" altLang="en-US" sz="18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1800" b="1" dirty="0">
                <a:latin typeface="Open Sans" panose="020B0606030504020204" pitchFamily="34" charset="0"/>
                <a:cs typeface="Open Sans" panose="020B0606030504020204" pitchFamily="34" charset="0"/>
              </a:rPr>
              <a:t>What inspires you from the experiences of others? </a:t>
            </a:r>
          </a:p>
          <a:p>
            <a:pPr eaLnBrk="1" hangingPunct="1">
              <a:spcBef>
                <a:spcPct val="0"/>
              </a:spcBef>
              <a:buFontTx/>
              <a:buNone/>
            </a:pPr>
            <a:endParaRPr lang="en-US" altLang="en-US" sz="1800" b="1"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1800" b="1" dirty="0">
                <a:latin typeface="Open Sans" panose="020B0606030504020204" pitchFamily="34" charset="0"/>
                <a:cs typeface="Open Sans" panose="020B0606030504020204" pitchFamily="34" charset="0"/>
              </a:rPr>
              <a:t>What do you feel would help you share your own experiences?</a:t>
            </a:r>
          </a:p>
        </p:txBody>
      </p:sp>
      <p:sp>
        <p:nvSpPr>
          <p:cNvPr id="6" name="TextBox 5"/>
          <p:cNvSpPr txBox="1"/>
          <p:nvPr/>
        </p:nvSpPr>
        <p:spPr>
          <a:xfrm>
            <a:off x="0" y="207963"/>
            <a:ext cx="9144000" cy="701675"/>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A See Me Story</a:t>
            </a:r>
          </a:p>
        </p:txBody>
      </p:sp>
      <p:pic>
        <p:nvPicPr>
          <p:cNvPr id="20485"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5">
                                            <p:txEl>
                                              <p:pRg st="8" end="8"/>
                                            </p:txEl>
                                          </p:spTgt>
                                        </p:tgtEl>
                                        <p:attrNameLst>
                                          <p:attrName>style.visibility</p:attrName>
                                        </p:attrNameLst>
                                      </p:cBhvr>
                                      <p:to>
                                        <p:strVal val="visible"/>
                                      </p:to>
                                    </p:set>
                                    <p:animEffect transition="in" filter="fade">
                                      <p:cBhvr>
                                        <p:cTn id="7" dur="1000"/>
                                        <p:tgtEl>
                                          <p:spTgt spid="13315">
                                            <p:txEl>
                                              <p:pRg st="8" end="8"/>
                                            </p:txEl>
                                          </p:spTgt>
                                        </p:tgtEl>
                                      </p:cBhvr>
                                    </p:animEffect>
                                    <p:anim calcmode="lin" valueType="num">
                                      <p:cBhvr>
                                        <p:cTn id="8" dur="1000" fill="hold"/>
                                        <p:tgtEl>
                                          <p:spTgt spid="13315">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5">
                                            <p:txEl>
                                              <p:pRg st="10" end="10"/>
                                            </p:txEl>
                                          </p:spTgt>
                                        </p:tgtEl>
                                        <p:attrNameLst>
                                          <p:attrName>style.visibility</p:attrName>
                                        </p:attrNameLst>
                                      </p:cBhvr>
                                      <p:to>
                                        <p:strVal val="visible"/>
                                      </p:to>
                                    </p:set>
                                    <p:animEffect transition="in" filter="fade">
                                      <p:cBhvr>
                                        <p:cTn id="14" dur="1000"/>
                                        <p:tgtEl>
                                          <p:spTgt spid="13315">
                                            <p:txEl>
                                              <p:pRg st="10" end="10"/>
                                            </p:txEl>
                                          </p:spTgt>
                                        </p:tgtEl>
                                      </p:cBhvr>
                                    </p:animEffect>
                                    <p:anim calcmode="lin" valueType="num">
                                      <p:cBhvr>
                                        <p:cTn id="15" dur="1000" fill="hold"/>
                                        <p:tgtEl>
                                          <p:spTgt spid="13315">
                                            <p:txEl>
                                              <p:pRg st="10" end="10"/>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3"/>
          <p:cNvGrpSpPr>
            <a:grpSpLocks/>
          </p:cNvGrpSpPr>
          <p:nvPr/>
        </p:nvGrpSpPr>
        <p:grpSpPr bwMode="auto">
          <a:xfrm>
            <a:off x="0" y="0"/>
            <a:ext cx="9144000" cy="6858000"/>
            <a:chOff x="0" y="0"/>
            <a:chExt cx="7620000" cy="5715000"/>
          </a:xfrm>
        </p:grpSpPr>
        <p:sp>
          <p:nvSpPr>
            <p:cNvPr id="21513" name="Freeform 2"/>
            <p:cNvSpPr>
              <a:spLocks/>
            </p:cNvSpPr>
            <p:nvPr/>
          </p:nvSpPr>
          <p:spPr bwMode="auto">
            <a:xfrm>
              <a:off x="0" y="0"/>
              <a:ext cx="7620000" cy="5715000"/>
            </a:xfrm>
            <a:custGeom>
              <a:avLst/>
              <a:gdLst>
                <a:gd name="T0" fmla="*/ 0 w 304800"/>
                <a:gd name="T1" fmla="*/ 0 h 304800"/>
                <a:gd name="T2" fmla="*/ 0 w 304800"/>
                <a:gd name="T3" fmla="*/ 2147483646 h 304800"/>
                <a:gd name="T4" fmla="*/ 2147483646 w 304800"/>
                <a:gd name="T5" fmla="*/ 2147483646 h 304800"/>
                <a:gd name="T6" fmla="*/ 2147483646 w 304800"/>
                <a:gd name="T7" fmla="*/ 0 h 304800"/>
                <a:gd name="T8" fmla="*/ 0 w 304800"/>
                <a:gd name="T9" fmla="*/ 0 h 304800"/>
                <a:gd name="T10" fmla="*/ 0 60000 65536"/>
                <a:gd name="T11" fmla="*/ 0 60000 65536"/>
                <a:gd name="T12" fmla="*/ 0 60000 65536"/>
                <a:gd name="T13" fmla="*/ 0 60000 65536"/>
                <a:gd name="T14" fmla="*/ 0 60000 65536"/>
                <a:gd name="T15" fmla="*/ 0 w 304800"/>
                <a:gd name="T16" fmla="*/ 0 h 304800"/>
                <a:gd name="T17" fmla="*/ 304800 w 304800"/>
                <a:gd name="T18" fmla="*/ 304800 h 304800"/>
              </a:gdLst>
              <a:ahLst/>
              <a:cxnLst>
                <a:cxn ang="T10">
                  <a:pos x="T0" y="T1"/>
                </a:cxn>
                <a:cxn ang="T11">
                  <a:pos x="T2" y="T3"/>
                </a:cxn>
                <a:cxn ang="T12">
                  <a:pos x="T4" y="T5"/>
                </a:cxn>
                <a:cxn ang="T13">
                  <a:pos x="T6" y="T7"/>
                </a:cxn>
                <a:cxn ang="T14">
                  <a:pos x="T8" y="T9"/>
                </a:cxn>
              </a:cxnLst>
              <a:rect l="T15" t="T16" r="T17" b="T18"/>
              <a:pathLst>
                <a:path w="304800" h="304800">
                  <a:moveTo>
                    <a:pt x="0" y="0"/>
                  </a:moveTo>
                  <a:lnTo>
                    <a:pt x="0" y="304800"/>
                  </a:lnTo>
                  <a:lnTo>
                    <a:pt x="304800" y="304800"/>
                  </a:lnTo>
                  <a:lnTo>
                    <a:pt x="304800" y="0"/>
                  </a:lnTo>
                  <a:lnTo>
                    <a:pt x="0" y="0"/>
                  </a:lnTo>
                  <a:close/>
                </a:path>
              </a:pathLst>
            </a:custGeom>
            <a:solidFill>
              <a:srgbClr val="00A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21507"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685800"/>
            <a:ext cx="5486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Box 6"/>
          <p:cNvSpPr txBox="1">
            <a:spLocks noChangeArrowheads="1"/>
          </p:cNvSpPr>
          <p:nvPr/>
        </p:nvSpPr>
        <p:spPr bwMode="auto">
          <a:xfrm>
            <a:off x="1497013" y="320675"/>
            <a:ext cx="7289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endParaRPr lang="en-US" altLang="en-US" sz="2400">
              <a:solidFill>
                <a:schemeClr val="bg1"/>
              </a:solidFill>
              <a:latin typeface="Bree Rg" panose="02000503000000020004" pitchFamily="50" charset="0"/>
            </a:endParaRPr>
          </a:p>
        </p:txBody>
      </p:sp>
      <p:sp>
        <p:nvSpPr>
          <p:cNvPr id="7" name="TextBox 7"/>
          <p:cNvSpPr txBox="1">
            <a:spLocks noChangeArrowheads="1"/>
          </p:cNvSpPr>
          <p:nvPr/>
        </p:nvSpPr>
        <p:spPr bwMode="auto">
          <a:xfrm>
            <a:off x="-34925" y="1119188"/>
            <a:ext cx="9178925"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r>
              <a:rPr lang="en-US" altLang="en-US" sz="2400" i="1" dirty="0">
                <a:solidFill>
                  <a:schemeClr val="bg1"/>
                </a:solidFill>
                <a:latin typeface="Bree Rg" panose="02000503000000020004" pitchFamily="50" charset="0"/>
              </a:rPr>
              <a:t>Watch the video - See Me Feels FM Launch</a:t>
            </a:r>
          </a:p>
          <a:p>
            <a:pPr algn="ctr" eaLnBrk="1" hangingPunct="1">
              <a:lnSpc>
                <a:spcPts val="2425"/>
              </a:lnSpc>
              <a:spcBef>
                <a:spcPct val="0"/>
              </a:spcBef>
              <a:buFontTx/>
              <a:buNone/>
            </a:pPr>
            <a:r>
              <a:rPr lang="en-US" altLang="en-US" sz="2400" b="1" i="1" dirty="0">
                <a:solidFill>
                  <a:schemeClr val="bg1"/>
                </a:solidFill>
                <a:latin typeface="Bree Rg" panose="02000503000000020004" pitchFamily="50" charset="0"/>
              </a:rPr>
              <a:t>How do you feel you could help design services?</a:t>
            </a:r>
          </a:p>
          <a:p>
            <a:pPr algn="ctr" eaLnBrk="1" hangingPunct="1">
              <a:lnSpc>
                <a:spcPts val="2425"/>
              </a:lnSpc>
              <a:spcBef>
                <a:spcPct val="0"/>
              </a:spcBef>
              <a:buFontTx/>
              <a:buNone/>
            </a:pPr>
            <a:endParaRPr lang="en-US" altLang="en-US" sz="2400" i="1" dirty="0">
              <a:solidFill>
                <a:schemeClr val="bg1"/>
              </a:solidFill>
              <a:latin typeface="Bree Rg" panose="02000503000000020004" pitchFamily="50" charset="0"/>
            </a:endParaRPr>
          </a:p>
        </p:txBody>
      </p:sp>
      <p:sp>
        <p:nvSpPr>
          <p:cNvPr id="21511" name="TextBox 10"/>
          <p:cNvSpPr txBox="1">
            <a:spLocks noChangeArrowheads="1"/>
          </p:cNvSpPr>
          <p:nvPr/>
        </p:nvSpPr>
        <p:spPr bwMode="auto">
          <a:xfrm>
            <a:off x="0" y="207963"/>
            <a:ext cx="91694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3800">
                <a:solidFill>
                  <a:schemeClr val="bg1"/>
                </a:solidFill>
                <a:latin typeface="Open Sans Extrabold" panose="020B0906030804020204" pitchFamily="34" charset="0"/>
                <a:cs typeface="Open Sans Extrabold" panose="020B0906030804020204" pitchFamily="34" charset="0"/>
              </a:rPr>
              <a:t>THE POWER OF OKAY</a:t>
            </a:r>
          </a:p>
        </p:txBody>
      </p:sp>
      <p:pic>
        <p:nvPicPr>
          <p:cNvPr id="10" name="Picture 10"/>
          <p:cNvPicPr>
            <a:picLocks noChangeAspect="1"/>
          </p:cNvPicPr>
          <p:nvPr/>
        </p:nvPicPr>
        <p:blipFill>
          <a:blip r:embed="rId5">
            <a:alphaModFix/>
          </a:blip>
          <a:srcRect/>
          <a:stretch>
            <a:fillRect/>
          </a:stretch>
        </p:blipFill>
        <p:spPr>
          <a:xfrm rot="21600000">
            <a:off x="2843808" y="2516897"/>
            <a:ext cx="3678562" cy="328513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187325"/>
            <a:ext cx="9144000" cy="695325"/>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    Six Degrees of Separation</a:t>
            </a:r>
          </a:p>
        </p:txBody>
      </p:sp>
      <p:sp>
        <p:nvSpPr>
          <p:cNvPr id="23556" name="Rectangle 4"/>
          <p:cNvSpPr>
            <a:spLocks noChangeArrowheads="1"/>
          </p:cNvSpPr>
          <p:nvPr/>
        </p:nvSpPr>
        <p:spPr bwMode="auto">
          <a:xfrm>
            <a:off x="4452938" y="3244850"/>
            <a:ext cx="238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t> </a:t>
            </a:r>
          </a:p>
        </p:txBody>
      </p:sp>
      <p:sp>
        <p:nvSpPr>
          <p:cNvPr id="15365" name="Rectangle 5"/>
          <p:cNvSpPr>
            <a:spLocks noChangeArrowheads="1"/>
          </p:cNvSpPr>
          <p:nvPr/>
        </p:nvSpPr>
        <p:spPr bwMode="auto">
          <a:xfrm>
            <a:off x="1682750" y="1858963"/>
            <a:ext cx="7427913"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solidFill>
                  <a:srgbClr val="000000"/>
                </a:solidFill>
                <a:latin typeface="Open Sans" panose="020B0606030504020204" pitchFamily="34" charset="0"/>
                <a:cs typeface="Open Sans" panose="020B0606030504020204" pitchFamily="34" charset="0"/>
              </a:rPr>
              <a:t>Sociologist: Stanley Milgram and others conducted the small-world experiment: measuring the average distance inside social networks.</a:t>
            </a:r>
          </a:p>
          <a:p>
            <a:pPr eaLnBrk="1" hangingPunct="1">
              <a:spcBef>
                <a:spcPct val="0"/>
              </a:spcBef>
              <a:buFontTx/>
              <a:buNone/>
            </a:pPr>
            <a:endParaRPr lang="en-US" altLang="en-US" sz="2000" dirty="0">
              <a:solidFill>
                <a:srgbClr val="000000"/>
              </a:solidFill>
              <a:latin typeface="Open Sans" panose="020B0606030504020204" pitchFamily="34" charset="0"/>
              <a:cs typeface="Open Sans" panose="020B0606030504020204" pitchFamily="34" charset="0"/>
            </a:endParaRPr>
          </a:p>
          <a:p>
            <a:pPr eaLnBrk="1" hangingPunct="1">
              <a:spcBef>
                <a:spcPct val="0"/>
              </a:spcBef>
              <a:buFontTx/>
              <a:buNone/>
            </a:pPr>
            <a:r>
              <a:rPr lang="en-US" altLang="en-US" sz="2000" dirty="0">
                <a:solidFill>
                  <a:srgbClr val="000000"/>
                </a:solidFill>
                <a:latin typeface="Open Sans" panose="020B0606030504020204" pitchFamily="34" charset="0"/>
                <a:cs typeface="Open Sans" panose="020B0606030504020204" pitchFamily="34" charset="0"/>
              </a:rPr>
              <a:t>The experiment had one random stranger send a letter to another designated random stranger.</a:t>
            </a:r>
          </a:p>
          <a:p>
            <a:pPr eaLnBrk="1" hangingPunct="1">
              <a:spcBef>
                <a:spcPct val="0"/>
              </a:spcBef>
              <a:buFontTx/>
              <a:buNone/>
            </a:pPr>
            <a:endParaRPr lang="en-US" altLang="en-US" sz="2000" dirty="0">
              <a:solidFill>
                <a:srgbClr val="000000"/>
              </a:solidFill>
              <a:latin typeface="Open Sans" panose="020B0606030504020204" pitchFamily="34" charset="0"/>
              <a:cs typeface="Open Sans" panose="020B0606030504020204" pitchFamily="34" charset="0"/>
            </a:endParaRPr>
          </a:p>
          <a:p>
            <a:pPr eaLnBrk="1" hangingPunct="1">
              <a:spcBef>
                <a:spcPct val="0"/>
              </a:spcBef>
              <a:buFontTx/>
              <a:buNone/>
            </a:pPr>
            <a:r>
              <a:rPr lang="en-US" altLang="en-US" sz="2000" dirty="0">
                <a:solidFill>
                  <a:srgbClr val="000000"/>
                </a:solidFill>
                <a:latin typeface="Open Sans" panose="020B0606030504020204" pitchFamily="34" charset="0"/>
                <a:cs typeface="Open Sans" panose="020B0606030504020204" pitchFamily="34" charset="0"/>
              </a:rPr>
              <a:t>The only way they could reach the designated stranger was to send the letter to someone they personally knew in the hopes that this person would be able to send the letter again, each time closer to the designated person.</a:t>
            </a:r>
          </a:p>
        </p:txBody>
      </p:sp>
      <p:pic>
        <p:nvPicPr>
          <p:cNvPr id="23558"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fade">
                                      <p:cBhvr>
                                        <p:cTn id="7" dur="1000"/>
                                        <p:tgtEl>
                                          <p:spTgt spid="15365">
                                            <p:txEl>
                                              <p:pRg st="0" end="0"/>
                                            </p:txEl>
                                          </p:spTgt>
                                        </p:tgtEl>
                                      </p:cBhvr>
                                    </p:animEffect>
                                    <p:anim calcmode="lin" valueType="num">
                                      <p:cBhvr>
                                        <p:cTn id="8" dur="1000" fill="hold"/>
                                        <p:tgtEl>
                                          <p:spTgt spid="1536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5">
                                            <p:txEl>
                                              <p:pRg st="2" end="2"/>
                                            </p:txEl>
                                          </p:spTgt>
                                        </p:tgtEl>
                                        <p:attrNameLst>
                                          <p:attrName>style.visibility</p:attrName>
                                        </p:attrNameLst>
                                      </p:cBhvr>
                                      <p:to>
                                        <p:strVal val="visible"/>
                                      </p:to>
                                    </p:set>
                                    <p:animEffect transition="in" filter="fade">
                                      <p:cBhvr>
                                        <p:cTn id="14" dur="1000"/>
                                        <p:tgtEl>
                                          <p:spTgt spid="15365">
                                            <p:txEl>
                                              <p:pRg st="2" end="2"/>
                                            </p:txEl>
                                          </p:spTgt>
                                        </p:tgtEl>
                                      </p:cBhvr>
                                    </p:animEffect>
                                    <p:anim calcmode="lin" valueType="num">
                                      <p:cBhvr>
                                        <p:cTn id="15" dur="1000" fill="hold"/>
                                        <p:tgtEl>
                                          <p:spTgt spid="1536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536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365">
                                            <p:txEl>
                                              <p:pRg st="4" end="4"/>
                                            </p:txEl>
                                          </p:spTgt>
                                        </p:tgtEl>
                                        <p:attrNameLst>
                                          <p:attrName>style.visibility</p:attrName>
                                        </p:attrNameLst>
                                      </p:cBhvr>
                                      <p:to>
                                        <p:strVal val="visible"/>
                                      </p:to>
                                    </p:set>
                                    <p:animEffect transition="in" filter="fade">
                                      <p:cBhvr>
                                        <p:cTn id="21" dur="1000"/>
                                        <p:tgtEl>
                                          <p:spTgt spid="15365">
                                            <p:txEl>
                                              <p:pRg st="4" end="4"/>
                                            </p:txEl>
                                          </p:spTgt>
                                        </p:tgtEl>
                                      </p:cBhvr>
                                    </p:animEffect>
                                    <p:anim calcmode="lin" valueType="num">
                                      <p:cBhvr>
                                        <p:cTn id="22" dur="1000" fill="hold"/>
                                        <p:tgtEl>
                                          <p:spTgt spid="1536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536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187325"/>
            <a:ext cx="9144000" cy="695325"/>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    Six Degrees of Separation</a:t>
            </a:r>
          </a:p>
        </p:txBody>
      </p:sp>
      <p:sp>
        <p:nvSpPr>
          <p:cNvPr id="25604" name="Rectangle 4"/>
          <p:cNvSpPr>
            <a:spLocks noChangeArrowheads="1"/>
          </p:cNvSpPr>
          <p:nvPr/>
        </p:nvSpPr>
        <p:spPr bwMode="auto">
          <a:xfrm>
            <a:off x="4452938" y="3244850"/>
            <a:ext cx="238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t> </a:t>
            </a:r>
          </a:p>
        </p:txBody>
      </p:sp>
      <p:sp>
        <p:nvSpPr>
          <p:cNvPr id="15365" name="Rectangle 5"/>
          <p:cNvSpPr>
            <a:spLocks noChangeArrowheads="1"/>
          </p:cNvSpPr>
          <p:nvPr/>
        </p:nvSpPr>
        <p:spPr bwMode="auto">
          <a:xfrm>
            <a:off x="1682750" y="1858963"/>
            <a:ext cx="7427913"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dirty="0">
                <a:solidFill>
                  <a:srgbClr val="000000"/>
                </a:solidFill>
                <a:latin typeface="Open Sans" panose="020B0606030504020204" pitchFamily="34" charset="0"/>
                <a:cs typeface="Open Sans" panose="020B0606030504020204" pitchFamily="34" charset="0"/>
              </a:rPr>
              <a:t>This passing forward would repeat itself until the letter arrived.</a:t>
            </a:r>
          </a:p>
          <a:p>
            <a:pPr eaLnBrk="1" hangingPunct="1">
              <a:spcBef>
                <a:spcPct val="0"/>
              </a:spcBef>
              <a:buFontTx/>
              <a:buNone/>
            </a:pPr>
            <a:endParaRPr lang="en-US" altLang="en-US" sz="2000" dirty="0">
              <a:solidFill>
                <a:srgbClr val="000000"/>
              </a:solidFill>
              <a:latin typeface="Open Sans" panose="020B0606030504020204" pitchFamily="34" charset="0"/>
              <a:cs typeface="Open Sans" panose="020B0606030504020204" pitchFamily="34" charset="0"/>
            </a:endParaRPr>
          </a:p>
          <a:p>
            <a:pPr eaLnBrk="1" hangingPunct="1">
              <a:spcBef>
                <a:spcPct val="0"/>
              </a:spcBef>
              <a:buFontTx/>
              <a:buNone/>
            </a:pPr>
            <a:r>
              <a:rPr lang="en-US" altLang="en-US" sz="2000" dirty="0">
                <a:solidFill>
                  <a:srgbClr val="000000"/>
                </a:solidFill>
                <a:latin typeface="Open Sans" panose="020B0606030504020204" pitchFamily="34" charset="0"/>
                <a:cs typeface="Open Sans" panose="020B0606030504020204" pitchFamily="34" charset="0"/>
              </a:rPr>
              <a:t>These people sent letters across the world and they only took an average of 6 letters to arrive to their designated person.</a:t>
            </a:r>
          </a:p>
          <a:p>
            <a:pPr eaLnBrk="1" hangingPunct="1">
              <a:spcBef>
                <a:spcPct val="0"/>
              </a:spcBef>
              <a:buFontTx/>
              <a:buNone/>
            </a:pPr>
            <a:endParaRPr lang="en-US" altLang="en-US" sz="2000" dirty="0">
              <a:solidFill>
                <a:srgbClr val="000000"/>
              </a:solidFill>
              <a:latin typeface="Open Sans" panose="020B0606030504020204" pitchFamily="34" charset="0"/>
              <a:cs typeface="Open Sans" panose="020B0606030504020204" pitchFamily="34" charset="0"/>
            </a:endParaRPr>
          </a:p>
          <a:p>
            <a:pPr eaLnBrk="1" hangingPunct="1">
              <a:spcBef>
                <a:spcPct val="0"/>
              </a:spcBef>
              <a:buFontTx/>
              <a:buNone/>
            </a:pPr>
            <a:r>
              <a:rPr lang="en-US" altLang="en-US" sz="2000" dirty="0">
                <a:solidFill>
                  <a:srgbClr val="000000"/>
                </a:solidFill>
                <a:latin typeface="Open Sans" panose="020B0606030504020204" pitchFamily="34" charset="0"/>
                <a:cs typeface="Open Sans" panose="020B0606030504020204" pitchFamily="34" charset="0"/>
              </a:rPr>
              <a:t>20 years worth of research later, we have found that there is only 6 steps between you and any other person in the world.</a:t>
            </a:r>
          </a:p>
          <a:p>
            <a:pPr eaLnBrk="1" hangingPunct="1">
              <a:spcBef>
                <a:spcPct val="0"/>
              </a:spcBef>
              <a:buFontTx/>
              <a:buNone/>
            </a:pPr>
            <a:endParaRPr lang="en-US" altLang="en-US" sz="1800" dirty="0">
              <a:solidFill>
                <a:srgbClr val="000000"/>
              </a:solidFill>
              <a:latin typeface="Open Sans" panose="020B0606030504020204" pitchFamily="34" charset="0"/>
              <a:cs typeface="Open Sans" panose="020B0606030504020204" pitchFamily="34" charset="0"/>
            </a:endParaRPr>
          </a:p>
        </p:txBody>
      </p:sp>
      <p:pic>
        <p:nvPicPr>
          <p:cNvPr id="2560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p:cNvPicPr>
            <a:picLocks noChangeAspect="1"/>
          </p:cNvPicPr>
          <p:nvPr/>
        </p:nvPicPr>
        <p:blipFill>
          <a:blip r:embed="rId5">
            <a:alphaModFix/>
          </a:blip>
          <a:srcRect/>
          <a:stretch>
            <a:fillRect/>
          </a:stretch>
        </p:blipFill>
        <p:spPr>
          <a:xfrm rot="21600000">
            <a:off x="3645457" y="4803626"/>
            <a:ext cx="1853085" cy="158129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fade">
                                      <p:cBhvr>
                                        <p:cTn id="7" dur="1000"/>
                                        <p:tgtEl>
                                          <p:spTgt spid="15365">
                                            <p:txEl>
                                              <p:pRg st="0" end="0"/>
                                            </p:txEl>
                                          </p:spTgt>
                                        </p:tgtEl>
                                      </p:cBhvr>
                                    </p:animEffect>
                                    <p:anim calcmode="lin" valueType="num">
                                      <p:cBhvr>
                                        <p:cTn id="8" dur="1000" fill="hold"/>
                                        <p:tgtEl>
                                          <p:spTgt spid="1536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5">
                                            <p:txEl>
                                              <p:pRg st="2" end="2"/>
                                            </p:txEl>
                                          </p:spTgt>
                                        </p:tgtEl>
                                        <p:attrNameLst>
                                          <p:attrName>style.visibility</p:attrName>
                                        </p:attrNameLst>
                                      </p:cBhvr>
                                      <p:to>
                                        <p:strVal val="visible"/>
                                      </p:to>
                                    </p:set>
                                    <p:animEffect transition="in" filter="fade">
                                      <p:cBhvr>
                                        <p:cTn id="14" dur="1000"/>
                                        <p:tgtEl>
                                          <p:spTgt spid="15365">
                                            <p:txEl>
                                              <p:pRg st="2" end="2"/>
                                            </p:txEl>
                                          </p:spTgt>
                                        </p:tgtEl>
                                      </p:cBhvr>
                                    </p:animEffect>
                                    <p:anim calcmode="lin" valueType="num">
                                      <p:cBhvr>
                                        <p:cTn id="15" dur="1000" fill="hold"/>
                                        <p:tgtEl>
                                          <p:spTgt spid="1536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536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365">
                                            <p:txEl>
                                              <p:pRg st="4" end="4"/>
                                            </p:txEl>
                                          </p:spTgt>
                                        </p:tgtEl>
                                        <p:attrNameLst>
                                          <p:attrName>style.visibility</p:attrName>
                                        </p:attrNameLst>
                                      </p:cBhvr>
                                      <p:to>
                                        <p:strVal val="visible"/>
                                      </p:to>
                                    </p:set>
                                    <p:animEffect transition="in" filter="fade">
                                      <p:cBhvr>
                                        <p:cTn id="21" dur="1000"/>
                                        <p:tgtEl>
                                          <p:spTgt spid="15365">
                                            <p:txEl>
                                              <p:pRg st="4" end="4"/>
                                            </p:txEl>
                                          </p:spTgt>
                                        </p:tgtEl>
                                      </p:cBhvr>
                                    </p:animEffect>
                                    <p:anim calcmode="lin" valueType="num">
                                      <p:cBhvr>
                                        <p:cTn id="22" dur="1000" fill="hold"/>
                                        <p:tgtEl>
                                          <p:spTgt spid="1536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536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3"/>
          <p:cNvGrpSpPr>
            <a:grpSpLocks/>
          </p:cNvGrpSpPr>
          <p:nvPr/>
        </p:nvGrpSpPr>
        <p:grpSpPr bwMode="auto">
          <a:xfrm>
            <a:off x="0" y="0"/>
            <a:ext cx="9144000" cy="6858000"/>
            <a:chOff x="0" y="0"/>
            <a:chExt cx="7620000" cy="5715000"/>
          </a:xfrm>
        </p:grpSpPr>
        <p:sp>
          <p:nvSpPr>
            <p:cNvPr id="27657" name="Freeform 2"/>
            <p:cNvSpPr>
              <a:spLocks/>
            </p:cNvSpPr>
            <p:nvPr/>
          </p:nvSpPr>
          <p:spPr bwMode="auto">
            <a:xfrm>
              <a:off x="0" y="0"/>
              <a:ext cx="7620000" cy="5715000"/>
            </a:xfrm>
            <a:custGeom>
              <a:avLst/>
              <a:gdLst>
                <a:gd name="T0" fmla="*/ 0 w 304800"/>
                <a:gd name="T1" fmla="*/ 0 h 304800"/>
                <a:gd name="T2" fmla="*/ 0 w 304800"/>
                <a:gd name="T3" fmla="*/ 2147483646 h 304800"/>
                <a:gd name="T4" fmla="*/ 2147483646 w 304800"/>
                <a:gd name="T5" fmla="*/ 2147483646 h 304800"/>
                <a:gd name="T6" fmla="*/ 2147483646 w 304800"/>
                <a:gd name="T7" fmla="*/ 0 h 304800"/>
                <a:gd name="T8" fmla="*/ 0 w 304800"/>
                <a:gd name="T9" fmla="*/ 0 h 304800"/>
                <a:gd name="T10" fmla="*/ 0 60000 65536"/>
                <a:gd name="T11" fmla="*/ 0 60000 65536"/>
                <a:gd name="T12" fmla="*/ 0 60000 65536"/>
                <a:gd name="T13" fmla="*/ 0 60000 65536"/>
                <a:gd name="T14" fmla="*/ 0 60000 65536"/>
                <a:gd name="T15" fmla="*/ 0 w 304800"/>
                <a:gd name="T16" fmla="*/ 0 h 304800"/>
                <a:gd name="T17" fmla="*/ 304800 w 304800"/>
                <a:gd name="T18" fmla="*/ 304800 h 304800"/>
              </a:gdLst>
              <a:ahLst/>
              <a:cxnLst>
                <a:cxn ang="T10">
                  <a:pos x="T0" y="T1"/>
                </a:cxn>
                <a:cxn ang="T11">
                  <a:pos x="T2" y="T3"/>
                </a:cxn>
                <a:cxn ang="T12">
                  <a:pos x="T4" y="T5"/>
                </a:cxn>
                <a:cxn ang="T13">
                  <a:pos x="T6" y="T7"/>
                </a:cxn>
                <a:cxn ang="T14">
                  <a:pos x="T8" y="T9"/>
                </a:cxn>
              </a:cxnLst>
              <a:rect l="T15" t="T16" r="T17" b="T18"/>
              <a:pathLst>
                <a:path w="304800" h="304800">
                  <a:moveTo>
                    <a:pt x="0" y="0"/>
                  </a:moveTo>
                  <a:lnTo>
                    <a:pt x="0" y="304800"/>
                  </a:lnTo>
                  <a:lnTo>
                    <a:pt x="304800" y="304800"/>
                  </a:lnTo>
                  <a:lnTo>
                    <a:pt x="304800" y="0"/>
                  </a:lnTo>
                  <a:lnTo>
                    <a:pt x="0" y="0"/>
                  </a:lnTo>
                  <a:close/>
                </a:path>
              </a:pathLst>
            </a:custGeom>
            <a:solidFill>
              <a:srgbClr val="00A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27652"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Box 6"/>
          <p:cNvSpPr txBox="1">
            <a:spLocks noChangeArrowheads="1"/>
          </p:cNvSpPr>
          <p:nvPr/>
        </p:nvSpPr>
        <p:spPr bwMode="auto">
          <a:xfrm>
            <a:off x="1497013" y="320675"/>
            <a:ext cx="7289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endParaRPr lang="en-US" altLang="en-US" sz="2400">
              <a:solidFill>
                <a:schemeClr val="bg1"/>
              </a:solidFill>
              <a:latin typeface="Bree Rg" panose="02000503000000020004" pitchFamily="50" charset="0"/>
            </a:endParaRPr>
          </a:p>
        </p:txBody>
      </p:sp>
      <p:sp>
        <p:nvSpPr>
          <p:cNvPr id="27654" name="TextBox 10"/>
          <p:cNvSpPr txBox="1">
            <a:spLocks noChangeArrowheads="1"/>
          </p:cNvSpPr>
          <p:nvPr/>
        </p:nvSpPr>
        <p:spPr bwMode="auto">
          <a:xfrm>
            <a:off x="0" y="207963"/>
            <a:ext cx="91694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3800">
                <a:solidFill>
                  <a:schemeClr val="bg1"/>
                </a:solidFill>
                <a:latin typeface="Open Sans Extrabold" panose="020B0906030804020204" pitchFamily="34" charset="0"/>
                <a:cs typeface="Open Sans Extrabold" panose="020B0906030804020204" pitchFamily="34" charset="0"/>
              </a:rPr>
              <a:t>How to Apply LINK</a:t>
            </a:r>
          </a:p>
        </p:txBody>
      </p:sp>
      <p:pic>
        <p:nvPicPr>
          <p:cNvPr id="10" name="Picture 2"/>
          <p:cNvPicPr>
            <a:picLocks noChangeAspect="1"/>
          </p:cNvPicPr>
          <p:nvPr/>
        </p:nvPicPr>
        <p:blipFill>
          <a:blip r:embed="rId4"/>
          <a:srcRect/>
          <a:stretch>
            <a:fillRect/>
          </a:stretch>
        </p:blipFill>
        <p:spPr>
          <a:xfrm>
            <a:off x="2344600" y="945275"/>
            <a:ext cx="4819687" cy="5580070"/>
          </a:xfrm>
          <a:prstGeom prst="rect">
            <a:avLst/>
          </a:prstGeom>
        </p:spPr>
      </p:pic>
      <p:sp>
        <p:nvSpPr>
          <p:cNvPr id="11" name="TextBox 23"/>
          <p:cNvSpPr txBox="1"/>
          <p:nvPr/>
        </p:nvSpPr>
        <p:spPr>
          <a:xfrm>
            <a:off x="2787298" y="1257448"/>
            <a:ext cx="1134045" cy="4308872"/>
          </a:xfrm>
          <a:prstGeom prst="rect">
            <a:avLst/>
          </a:prstGeom>
        </p:spPr>
        <p:txBody>
          <a:bodyPr lIns="0" tIns="0" rIns="0" bIns="0" rtlCol="0" anchor="t">
            <a:spAutoFit/>
          </a:bodyPr>
          <a:lstStyle/>
          <a:p>
            <a:pPr>
              <a:lnSpc>
                <a:spcPts val="8400"/>
              </a:lnSpc>
            </a:pPr>
            <a:r>
              <a:rPr lang="en-US" sz="6000" dirty="0">
                <a:solidFill>
                  <a:srgbClr val="FFFFFF"/>
                </a:solidFill>
                <a:latin typeface="Open Sans Extra Bold 2"/>
              </a:rPr>
              <a:t>L</a:t>
            </a:r>
          </a:p>
          <a:p>
            <a:pPr>
              <a:lnSpc>
                <a:spcPts val="8400"/>
              </a:lnSpc>
            </a:pPr>
            <a:r>
              <a:rPr lang="en-US" sz="6000" dirty="0">
                <a:solidFill>
                  <a:srgbClr val="FFFFFF"/>
                </a:solidFill>
                <a:latin typeface="Open Sans Extra Bold 2"/>
              </a:rPr>
              <a:t>I</a:t>
            </a:r>
          </a:p>
          <a:p>
            <a:pPr>
              <a:lnSpc>
                <a:spcPts val="8400"/>
              </a:lnSpc>
            </a:pPr>
            <a:r>
              <a:rPr lang="en-US" sz="6000" dirty="0">
                <a:solidFill>
                  <a:srgbClr val="FFFFFF"/>
                </a:solidFill>
                <a:latin typeface="Open Sans Extra Bold 2"/>
              </a:rPr>
              <a:t>N</a:t>
            </a:r>
          </a:p>
          <a:p>
            <a:pPr>
              <a:lnSpc>
                <a:spcPts val="8400"/>
              </a:lnSpc>
            </a:pPr>
            <a:r>
              <a:rPr lang="en-US" sz="6000" dirty="0">
                <a:solidFill>
                  <a:srgbClr val="FFFFFF"/>
                </a:solidFill>
                <a:latin typeface="Open Sans Extra Bold 2"/>
              </a:rPr>
              <a:t>K</a:t>
            </a:r>
          </a:p>
        </p:txBody>
      </p:sp>
      <p:sp>
        <p:nvSpPr>
          <p:cNvPr id="12" name="TextBox 24"/>
          <p:cNvSpPr txBox="1"/>
          <p:nvPr/>
        </p:nvSpPr>
        <p:spPr>
          <a:xfrm>
            <a:off x="3570344" y="3645024"/>
            <a:ext cx="4025992" cy="618054"/>
          </a:xfrm>
          <a:prstGeom prst="rect">
            <a:avLst/>
          </a:prstGeom>
        </p:spPr>
        <p:txBody>
          <a:bodyPr lIns="0" tIns="0" rIns="0" bIns="0" rtlCol="0" anchor="t">
            <a:spAutoFit/>
          </a:bodyPr>
          <a:lstStyle/>
          <a:p>
            <a:pPr>
              <a:lnSpc>
                <a:spcPts val="2363"/>
              </a:lnSpc>
            </a:pPr>
            <a:r>
              <a:rPr lang="en-US" sz="2400" dirty="0">
                <a:solidFill>
                  <a:srgbClr val="FFFFFF"/>
                </a:solidFill>
                <a:latin typeface="Open Sans"/>
              </a:rPr>
              <a:t>NOTICE HOW TO MAKE A CONNECTION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3"/>
          <p:cNvGrpSpPr>
            <a:grpSpLocks/>
          </p:cNvGrpSpPr>
          <p:nvPr/>
        </p:nvGrpSpPr>
        <p:grpSpPr bwMode="auto">
          <a:xfrm>
            <a:off x="0" y="0"/>
            <a:ext cx="9144000" cy="6858000"/>
            <a:chOff x="0" y="0"/>
            <a:chExt cx="7620000" cy="5715000"/>
          </a:xfrm>
        </p:grpSpPr>
        <p:sp>
          <p:nvSpPr>
            <p:cNvPr id="16391" name="Freeform 2"/>
            <p:cNvSpPr>
              <a:spLocks/>
            </p:cNvSpPr>
            <p:nvPr/>
          </p:nvSpPr>
          <p:spPr bwMode="auto">
            <a:xfrm>
              <a:off x="0" y="0"/>
              <a:ext cx="7620000" cy="5715000"/>
            </a:xfrm>
            <a:custGeom>
              <a:avLst/>
              <a:gdLst>
                <a:gd name="T0" fmla="*/ 0 w 304800"/>
                <a:gd name="T1" fmla="*/ 0 h 304800"/>
                <a:gd name="T2" fmla="*/ 0 w 304800"/>
                <a:gd name="T3" fmla="*/ 2147483646 h 304800"/>
                <a:gd name="T4" fmla="*/ 2147483646 w 304800"/>
                <a:gd name="T5" fmla="*/ 2147483646 h 304800"/>
                <a:gd name="T6" fmla="*/ 2147483646 w 304800"/>
                <a:gd name="T7" fmla="*/ 0 h 304800"/>
                <a:gd name="T8" fmla="*/ 0 w 304800"/>
                <a:gd name="T9" fmla="*/ 0 h 304800"/>
                <a:gd name="T10" fmla="*/ 0 60000 65536"/>
                <a:gd name="T11" fmla="*/ 0 60000 65536"/>
                <a:gd name="T12" fmla="*/ 0 60000 65536"/>
                <a:gd name="T13" fmla="*/ 0 60000 65536"/>
                <a:gd name="T14" fmla="*/ 0 60000 65536"/>
                <a:gd name="T15" fmla="*/ 0 w 304800"/>
                <a:gd name="T16" fmla="*/ 0 h 304800"/>
                <a:gd name="T17" fmla="*/ 304800 w 304800"/>
                <a:gd name="T18" fmla="*/ 304800 h 304800"/>
              </a:gdLst>
              <a:ahLst/>
              <a:cxnLst>
                <a:cxn ang="T10">
                  <a:pos x="T0" y="T1"/>
                </a:cxn>
                <a:cxn ang="T11">
                  <a:pos x="T2" y="T3"/>
                </a:cxn>
                <a:cxn ang="T12">
                  <a:pos x="T4" y="T5"/>
                </a:cxn>
                <a:cxn ang="T13">
                  <a:pos x="T6" y="T7"/>
                </a:cxn>
                <a:cxn ang="T14">
                  <a:pos x="T8" y="T9"/>
                </a:cxn>
              </a:cxnLst>
              <a:rect l="T15" t="T16" r="T17" b="T18"/>
              <a:pathLst>
                <a:path w="304800" h="304800">
                  <a:moveTo>
                    <a:pt x="0" y="0"/>
                  </a:moveTo>
                  <a:lnTo>
                    <a:pt x="0" y="304800"/>
                  </a:lnTo>
                  <a:lnTo>
                    <a:pt x="304800" y="304800"/>
                  </a:lnTo>
                  <a:lnTo>
                    <a:pt x="304800" y="0"/>
                  </a:lnTo>
                  <a:lnTo>
                    <a:pt x="0" y="0"/>
                  </a:lnTo>
                  <a:close/>
                </a:path>
              </a:pathLst>
            </a:custGeom>
            <a:solidFill>
              <a:srgbClr val="00A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16387"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685800"/>
            <a:ext cx="5486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Box 6"/>
          <p:cNvSpPr txBox="1">
            <a:spLocks noChangeArrowheads="1"/>
          </p:cNvSpPr>
          <p:nvPr/>
        </p:nvSpPr>
        <p:spPr bwMode="auto">
          <a:xfrm>
            <a:off x="1497013" y="320675"/>
            <a:ext cx="7289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endParaRPr lang="en-US" altLang="en-US" sz="2400">
              <a:solidFill>
                <a:schemeClr val="bg1"/>
              </a:solidFill>
              <a:latin typeface="Bree Rg" panose="02000503000000020004" pitchFamily="50" charset="0"/>
            </a:endParaRPr>
          </a:p>
        </p:txBody>
      </p:sp>
      <p:sp>
        <p:nvSpPr>
          <p:cNvPr id="16390" name="TextBox 10"/>
          <p:cNvSpPr txBox="1">
            <a:spLocks noChangeArrowheads="1"/>
          </p:cNvSpPr>
          <p:nvPr/>
        </p:nvSpPr>
        <p:spPr bwMode="auto">
          <a:xfrm>
            <a:off x="0" y="207963"/>
            <a:ext cx="9169400" cy="1280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800" dirty="0">
                <a:solidFill>
                  <a:schemeClr val="bg1"/>
                </a:solidFill>
                <a:latin typeface="Open Sans Extrabold" panose="020B0906030804020204" pitchFamily="34" charset="0"/>
                <a:cs typeface="Open Sans Extrabold" panose="020B0906030804020204" pitchFamily="34" charset="0"/>
              </a:rPr>
              <a:t>Notice How To Make </a:t>
            </a:r>
          </a:p>
          <a:p>
            <a:pPr algn="ctr" eaLnBrk="1" hangingPunct="1">
              <a:spcBef>
                <a:spcPct val="0"/>
              </a:spcBef>
              <a:buFontTx/>
              <a:buNone/>
            </a:pPr>
            <a:r>
              <a:rPr lang="en-US" altLang="en-US" sz="3800" dirty="0">
                <a:solidFill>
                  <a:schemeClr val="bg1"/>
                </a:solidFill>
                <a:latin typeface="Open Sans Extrabold" panose="020B0906030804020204" pitchFamily="34" charset="0"/>
                <a:cs typeface="Open Sans Extrabold" panose="020B0906030804020204" pitchFamily="34" charset="0"/>
              </a:rPr>
              <a:t>A Connection</a:t>
            </a:r>
            <a:endParaRPr lang="en-GB" altLang="en-US" sz="3800" dirty="0">
              <a:solidFill>
                <a:schemeClr val="bg1"/>
              </a:solidFill>
              <a:latin typeface="Open Sans Extrabold" panose="020B0906030804020204" pitchFamily="34" charset="0"/>
              <a:cs typeface="Open Sans Extrabold" panose="020B0906030804020204" pitchFamily="34" charset="0"/>
            </a:endParaRPr>
          </a:p>
        </p:txBody>
      </p:sp>
      <p:sp>
        <p:nvSpPr>
          <p:cNvPr id="8" name="TextBox 7"/>
          <p:cNvSpPr txBox="1"/>
          <p:nvPr/>
        </p:nvSpPr>
        <p:spPr>
          <a:xfrm>
            <a:off x="1801813" y="1671303"/>
            <a:ext cx="6985000" cy="3557897"/>
          </a:xfrm>
          <a:prstGeom prst="rect">
            <a:avLst/>
          </a:prstGeom>
          <a:noFill/>
        </p:spPr>
        <p:txBody>
          <a:bodyPr lIns="109728" tIns="54864" rIns="109728" bIns="54864">
            <a:spAutoFit/>
          </a:bodyPr>
          <a:lstStyle/>
          <a:p>
            <a:pPr marL="457200" indent="-457200" eaLnBrk="1" fontAlgn="auto" hangingPunct="1">
              <a:spcBef>
                <a:spcPts val="0"/>
              </a:spcBef>
              <a:spcAft>
                <a:spcPts val="0"/>
              </a:spcAft>
              <a:buAutoNum type="arabicPeriod"/>
              <a:defRPr/>
            </a:pPr>
            <a:r>
              <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rPr>
              <a:t>Notice how that person is feeling and what they might need.</a:t>
            </a:r>
          </a:p>
          <a:p>
            <a:pPr marL="457200" indent="-457200" eaLnBrk="1" fontAlgn="auto" hangingPunct="1">
              <a:spcBef>
                <a:spcPts val="0"/>
              </a:spcBef>
              <a:spcAft>
                <a:spcPts val="0"/>
              </a:spcAft>
              <a:buAutoNum type="arabicPeriod"/>
              <a:defRPr/>
            </a:pPr>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457200" indent="-457200" eaLnBrk="1" fontAlgn="auto" hangingPunct="1">
              <a:spcBef>
                <a:spcPts val="0"/>
              </a:spcBef>
              <a:spcAft>
                <a:spcPts val="0"/>
              </a:spcAft>
              <a:buAutoNum type="arabicPeriod"/>
              <a:defRPr/>
            </a:pPr>
            <a:r>
              <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rPr>
              <a:t>Don't judge and really listen to what they have to say.</a:t>
            </a:r>
          </a:p>
          <a:p>
            <a:pPr marL="457200" indent="-457200" eaLnBrk="1" fontAlgn="auto" hangingPunct="1">
              <a:spcBef>
                <a:spcPts val="0"/>
              </a:spcBef>
              <a:spcAft>
                <a:spcPts val="0"/>
              </a:spcAft>
              <a:buAutoNum type="arabicPeriod"/>
              <a:defRPr/>
            </a:pPr>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eaLnBrk="1" fontAlgn="auto" hangingPunct="1">
              <a:spcBef>
                <a:spcPts val="0"/>
              </a:spcBef>
              <a:spcAft>
                <a:spcPts val="0"/>
              </a:spcAft>
              <a:defRPr/>
            </a:pPr>
            <a:r>
              <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rPr>
              <a:t>"The best thing my friend did for me was that they just accepted me as I was."</a:t>
            </a:r>
          </a:p>
        </p:txBody>
      </p:sp>
    </p:spTree>
    <p:extLst>
      <p:ext uri="{BB962C8B-B14F-4D97-AF65-F5344CB8AC3E}">
        <p14:creationId xmlns:p14="http://schemas.microsoft.com/office/powerpoint/2010/main" val="273449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1000"/>
                                        <p:tgtEl>
                                          <p:spTgt spid="8">
                                            <p:txEl>
                                              <p:pRg st="4" end="4"/>
                                            </p:txEl>
                                          </p:spTgt>
                                        </p:tgtEl>
                                      </p:cBhvr>
                                    </p:animEffect>
                                    <p:anim calcmode="lin" valueType="num">
                                      <p:cBhvr>
                                        <p:cTn id="2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3"/>
          <p:cNvSpPr txBox="1">
            <a:spLocks noChangeArrowheads="1"/>
          </p:cNvSpPr>
          <p:nvPr/>
        </p:nvSpPr>
        <p:spPr bwMode="auto">
          <a:xfrm>
            <a:off x="0" y="203200"/>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3800">
                <a:latin typeface="Open Sans Extrabold" panose="020B0906030804020204" pitchFamily="34" charset="0"/>
                <a:cs typeface="Open Sans Extrabold" panose="020B0906030804020204" pitchFamily="34" charset="0"/>
              </a:rPr>
              <a:t>SESSION AIMS</a:t>
            </a:r>
          </a:p>
        </p:txBody>
      </p:sp>
      <p:sp>
        <p:nvSpPr>
          <p:cNvPr id="4100" name="TextBox 4"/>
          <p:cNvSpPr txBox="1">
            <a:spLocks noChangeArrowheads="1"/>
          </p:cNvSpPr>
          <p:nvPr/>
        </p:nvSpPr>
        <p:spPr bwMode="auto">
          <a:xfrm>
            <a:off x="4211638" y="665163"/>
            <a:ext cx="2651125"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400">
                <a:latin typeface="Open Sans Light" panose="020B0306030504020204" pitchFamily="34" charset="0"/>
                <a:cs typeface="Open Sans Light" panose="020B0306030504020204" pitchFamily="34" charset="0"/>
              </a:rPr>
              <a:t>WHAT YOU WILL LEARN</a:t>
            </a:r>
          </a:p>
        </p:txBody>
      </p:sp>
      <p:sp>
        <p:nvSpPr>
          <p:cNvPr id="6" name="TextBox 5"/>
          <p:cNvSpPr txBox="1"/>
          <p:nvPr/>
        </p:nvSpPr>
        <p:spPr>
          <a:xfrm>
            <a:off x="1835150" y="1884363"/>
            <a:ext cx="7200900" cy="3804118"/>
          </a:xfrm>
          <a:prstGeom prst="rect">
            <a:avLst/>
          </a:prstGeom>
          <a:noFill/>
        </p:spPr>
        <p:txBody>
          <a:bodyPr lIns="109728" tIns="54864" rIns="109728" bIns="54864">
            <a:spAutoFit/>
          </a:bodyPr>
          <a:lstStyle/>
          <a:p>
            <a:pPr eaLnBrk="1" fontAlgn="auto" hangingPunct="1">
              <a:spcBef>
                <a:spcPts val="0"/>
              </a:spcBef>
              <a:spcAft>
                <a:spcPts val="0"/>
              </a:spcAft>
              <a:defRPr/>
            </a:pPr>
            <a:r>
              <a:rPr lang="en-US" sz="2400" dirty="0">
                <a:latin typeface="Open Sans" panose="020B0606030504020204" pitchFamily="34" charset="0"/>
                <a:ea typeface="Open Sans" panose="020B0606030504020204" pitchFamily="34" charset="0"/>
                <a:cs typeface="Open Sans" panose="020B0606030504020204" pitchFamily="34" charset="0"/>
              </a:rPr>
              <a:t>Understand Social Contact</a:t>
            </a:r>
          </a:p>
          <a:p>
            <a:pPr eaLnBrk="1" fontAlgn="auto" hangingPunct="1">
              <a:spcBef>
                <a:spcPts val="0"/>
              </a:spcBef>
              <a:spcAft>
                <a:spcPts val="0"/>
              </a:spcAft>
              <a:defRP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eaLnBrk="1" fontAlgn="auto" hangingPunct="1">
              <a:spcBef>
                <a:spcPts val="0"/>
              </a:spcBef>
              <a:spcAft>
                <a:spcPts val="0"/>
              </a:spcAft>
              <a:defRPr/>
            </a:pPr>
            <a:r>
              <a:rPr lang="en-US" sz="2400" dirty="0">
                <a:latin typeface="Open Sans" panose="020B0606030504020204" pitchFamily="34" charset="0"/>
                <a:ea typeface="Open Sans" panose="020B0606030504020204" pitchFamily="34" charset="0"/>
                <a:cs typeface="Open Sans" panose="020B0606030504020204" pitchFamily="34" charset="0"/>
              </a:rPr>
              <a:t>Assess the impact of conversations with those who have lived experience of mental health discrimination.</a:t>
            </a:r>
          </a:p>
          <a:p>
            <a:pPr eaLnBrk="1" fontAlgn="auto" hangingPunct="1">
              <a:spcBef>
                <a:spcPts val="0"/>
              </a:spcBef>
              <a:spcAft>
                <a:spcPts val="0"/>
              </a:spcAft>
              <a:defRP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eaLnBrk="1" fontAlgn="auto" hangingPunct="1">
              <a:spcBef>
                <a:spcPts val="0"/>
              </a:spcBef>
              <a:spcAft>
                <a:spcPts val="0"/>
              </a:spcAft>
              <a:defRPr/>
            </a:pPr>
            <a:r>
              <a:rPr lang="en-US" sz="2400" dirty="0">
                <a:latin typeface="Open Sans" panose="020B0606030504020204" pitchFamily="34" charset="0"/>
                <a:ea typeface="Open Sans" panose="020B0606030504020204" pitchFamily="34" charset="0"/>
                <a:cs typeface="Open Sans" panose="020B0606030504020204" pitchFamily="34" charset="0"/>
              </a:rPr>
              <a:t>Assess the impact of using social contact in youth work.</a:t>
            </a:r>
          </a:p>
          <a:p>
            <a:pPr eaLnBrk="1" fontAlgn="auto" hangingPunct="1">
              <a:spcBef>
                <a:spcPts val="0"/>
              </a:spcBef>
              <a:spcAft>
                <a:spcPts val="0"/>
              </a:spcAft>
              <a:defRP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411480" indent="-411480" eaLnBrk="1" fontAlgn="auto" hangingPunct="1">
              <a:spcBef>
                <a:spcPts val="0"/>
              </a:spcBef>
              <a:spcAft>
                <a:spcPts val="0"/>
              </a:spcAft>
              <a:buFont typeface="Arial" panose="020B0604020202020204" pitchFamily="34" charset="0"/>
              <a:buChar char="•"/>
              <a:defRPr/>
            </a:pPr>
            <a:endParaRPr lang="en-GB" sz="24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410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6738" y="1601788"/>
            <a:ext cx="3627438" cy="362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3"/>
          <p:cNvGrpSpPr>
            <a:grpSpLocks/>
          </p:cNvGrpSpPr>
          <p:nvPr/>
        </p:nvGrpSpPr>
        <p:grpSpPr bwMode="auto">
          <a:xfrm>
            <a:off x="0" y="0"/>
            <a:ext cx="9144000" cy="6858000"/>
            <a:chOff x="0" y="0"/>
            <a:chExt cx="7620000" cy="5715000"/>
          </a:xfrm>
        </p:grpSpPr>
        <p:sp>
          <p:nvSpPr>
            <p:cNvPr id="5129" name="Freeform 2"/>
            <p:cNvSpPr>
              <a:spLocks/>
            </p:cNvSpPr>
            <p:nvPr/>
          </p:nvSpPr>
          <p:spPr bwMode="auto">
            <a:xfrm>
              <a:off x="0" y="0"/>
              <a:ext cx="7620000" cy="5715000"/>
            </a:xfrm>
            <a:custGeom>
              <a:avLst/>
              <a:gdLst>
                <a:gd name="T0" fmla="*/ 0 w 304800"/>
                <a:gd name="T1" fmla="*/ 0 h 304800"/>
                <a:gd name="T2" fmla="*/ 0 w 304800"/>
                <a:gd name="T3" fmla="*/ 2147483646 h 304800"/>
                <a:gd name="T4" fmla="*/ 2147483646 w 304800"/>
                <a:gd name="T5" fmla="*/ 2147483646 h 304800"/>
                <a:gd name="T6" fmla="*/ 2147483646 w 304800"/>
                <a:gd name="T7" fmla="*/ 0 h 304800"/>
                <a:gd name="T8" fmla="*/ 0 w 304800"/>
                <a:gd name="T9" fmla="*/ 0 h 304800"/>
                <a:gd name="T10" fmla="*/ 0 60000 65536"/>
                <a:gd name="T11" fmla="*/ 0 60000 65536"/>
                <a:gd name="T12" fmla="*/ 0 60000 65536"/>
                <a:gd name="T13" fmla="*/ 0 60000 65536"/>
                <a:gd name="T14" fmla="*/ 0 60000 65536"/>
                <a:gd name="T15" fmla="*/ 0 w 304800"/>
                <a:gd name="T16" fmla="*/ 0 h 304800"/>
                <a:gd name="T17" fmla="*/ 304800 w 304800"/>
                <a:gd name="T18" fmla="*/ 304800 h 304800"/>
              </a:gdLst>
              <a:ahLst/>
              <a:cxnLst>
                <a:cxn ang="T10">
                  <a:pos x="T0" y="T1"/>
                </a:cxn>
                <a:cxn ang="T11">
                  <a:pos x="T2" y="T3"/>
                </a:cxn>
                <a:cxn ang="T12">
                  <a:pos x="T4" y="T5"/>
                </a:cxn>
                <a:cxn ang="T13">
                  <a:pos x="T6" y="T7"/>
                </a:cxn>
                <a:cxn ang="T14">
                  <a:pos x="T8" y="T9"/>
                </a:cxn>
              </a:cxnLst>
              <a:rect l="T15" t="T16" r="T17" b="T18"/>
              <a:pathLst>
                <a:path w="304800" h="304800">
                  <a:moveTo>
                    <a:pt x="0" y="0"/>
                  </a:moveTo>
                  <a:lnTo>
                    <a:pt x="0" y="304800"/>
                  </a:lnTo>
                  <a:lnTo>
                    <a:pt x="304800" y="304800"/>
                  </a:lnTo>
                  <a:lnTo>
                    <a:pt x="304800" y="0"/>
                  </a:lnTo>
                  <a:lnTo>
                    <a:pt x="0" y="0"/>
                  </a:lnTo>
                  <a:close/>
                </a:path>
              </a:pathLst>
            </a:custGeom>
            <a:solidFill>
              <a:srgbClr val="00A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512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685800"/>
            <a:ext cx="5486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6"/>
          <p:cNvSpPr txBox="1">
            <a:spLocks noChangeArrowheads="1"/>
          </p:cNvSpPr>
          <p:nvPr/>
        </p:nvSpPr>
        <p:spPr bwMode="auto">
          <a:xfrm>
            <a:off x="1497013" y="320675"/>
            <a:ext cx="7289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endParaRPr lang="en-US" altLang="en-US" sz="2400">
              <a:solidFill>
                <a:schemeClr val="bg1"/>
              </a:solidFill>
              <a:latin typeface="Bree Rg" panose="02000503000000020004" pitchFamily="50" charset="0"/>
            </a:endParaRPr>
          </a:p>
        </p:txBody>
      </p:sp>
      <p:sp>
        <p:nvSpPr>
          <p:cNvPr id="7" name="TextBox 7"/>
          <p:cNvSpPr txBox="1">
            <a:spLocks noChangeArrowheads="1"/>
          </p:cNvSpPr>
          <p:nvPr/>
        </p:nvSpPr>
        <p:spPr bwMode="auto">
          <a:xfrm>
            <a:off x="-34925" y="1119188"/>
            <a:ext cx="9178925"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r>
              <a:rPr lang="en-US" altLang="en-US" sz="2400" i="1" dirty="0">
                <a:solidFill>
                  <a:schemeClr val="bg1"/>
                </a:solidFill>
                <a:latin typeface="Bree Rg" panose="02000503000000020004" pitchFamily="50" charset="0"/>
              </a:rPr>
              <a:t>Watch the video by Time to Change which explains social contact:</a:t>
            </a:r>
          </a:p>
        </p:txBody>
      </p:sp>
      <p:sp>
        <p:nvSpPr>
          <p:cNvPr id="5127" name="TextBox 10"/>
          <p:cNvSpPr txBox="1">
            <a:spLocks noChangeArrowheads="1"/>
          </p:cNvSpPr>
          <p:nvPr/>
        </p:nvSpPr>
        <p:spPr bwMode="auto">
          <a:xfrm>
            <a:off x="0" y="207963"/>
            <a:ext cx="91694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3800">
                <a:solidFill>
                  <a:schemeClr val="bg1"/>
                </a:solidFill>
                <a:latin typeface="Open Sans Extrabold" panose="020B0906030804020204" pitchFamily="34" charset="0"/>
                <a:cs typeface="Open Sans Extrabold" panose="020B0906030804020204" pitchFamily="34" charset="0"/>
              </a:rPr>
              <a:t>Social Contact</a:t>
            </a:r>
          </a:p>
        </p:txBody>
      </p:sp>
      <p:pic>
        <p:nvPicPr>
          <p:cNvPr id="10" name="Picture 10"/>
          <p:cNvPicPr>
            <a:picLocks noChangeAspect="1"/>
          </p:cNvPicPr>
          <p:nvPr/>
        </p:nvPicPr>
        <p:blipFill>
          <a:blip r:embed="rId5">
            <a:alphaModFix/>
          </a:blip>
          <a:srcRect/>
          <a:stretch>
            <a:fillRect/>
          </a:stretch>
        </p:blipFill>
        <p:spPr>
          <a:xfrm rot="21600000">
            <a:off x="2843808" y="2516897"/>
            <a:ext cx="3678562" cy="328513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207963"/>
            <a:ext cx="9144000" cy="701675"/>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Social Contact</a:t>
            </a:r>
          </a:p>
        </p:txBody>
      </p:sp>
      <p:sp>
        <p:nvSpPr>
          <p:cNvPr id="5124" name="TextBox 9"/>
          <p:cNvSpPr txBox="1">
            <a:spLocks noChangeArrowheads="1"/>
          </p:cNvSpPr>
          <p:nvPr/>
        </p:nvSpPr>
        <p:spPr bwMode="auto">
          <a:xfrm>
            <a:off x="1835150" y="1733525"/>
            <a:ext cx="6704013" cy="349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000" i="1" u="sng" dirty="0">
                <a:latin typeface="Open Sans" panose="020B0606030504020204" pitchFamily="34" charset="0"/>
                <a:cs typeface="Open Sans" panose="020B0606030504020204" pitchFamily="34" charset="0"/>
              </a:rPr>
              <a:t>9/10 people who experience a mental health problem have faced stigma and discrimination.</a:t>
            </a:r>
          </a:p>
          <a:p>
            <a:pPr eaLnBrk="1" hangingPunct="1">
              <a:spcBef>
                <a:spcPct val="0"/>
              </a:spcBef>
              <a:buFont typeface="Arial" panose="020B0604020202020204" pitchFamily="34" charset="0"/>
              <a:buNone/>
            </a:pPr>
            <a:endParaRPr lang="en-US" altLang="en-US" sz="2000" dirty="0">
              <a:latin typeface="Open Sans" panose="020B0606030504020204" pitchFamily="34" charset="0"/>
              <a:cs typeface="Open Sans" panose="020B0606030504020204" pitchFamily="34" charset="0"/>
            </a:endParaRPr>
          </a:p>
          <a:p>
            <a:pPr eaLnBrk="1" hangingPunct="1">
              <a:spcBef>
                <a:spcPct val="0"/>
              </a:spcBef>
              <a:buFont typeface="Arial" panose="020B0604020202020204" pitchFamily="34" charset="0"/>
              <a:buNone/>
            </a:pPr>
            <a:r>
              <a:rPr lang="en-US" altLang="en-US" sz="2000" dirty="0">
                <a:latin typeface="Open Sans" panose="020B0606030504020204" pitchFamily="34" charset="0"/>
                <a:cs typeface="Open Sans" panose="020B0606030504020204" pitchFamily="34" charset="0"/>
              </a:rPr>
              <a:t>Social contact is when conversations happen between those who have experience of mental health problems and those who do not.</a:t>
            </a:r>
          </a:p>
          <a:p>
            <a:pPr eaLnBrk="1" hangingPunct="1">
              <a:spcBef>
                <a:spcPct val="0"/>
              </a:spcBef>
              <a:buFont typeface="Arial" panose="020B0604020202020204" pitchFamily="34" charset="0"/>
              <a:buNone/>
            </a:pPr>
            <a:endParaRPr lang="en-US" altLang="en-US" sz="2000" dirty="0">
              <a:latin typeface="Open Sans" panose="020B0606030504020204" pitchFamily="34" charset="0"/>
              <a:cs typeface="Open Sans" panose="020B0606030504020204" pitchFamily="34" charset="0"/>
            </a:endParaRPr>
          </a:p>
          <a:p>
            <a:pPr eaLnBrk="1" hangingPunct="1">
              <a:spcBef>
                <a:spcPct val="0"/>
              </a:spcBef>
              <a:buFont typeface="Arial" panose="020B0604020202020204" pitchFamily="34" charset="0"/>
              <a:buNone/>
            </a:pPr>
            <a:r>
              <a:rPr lang="en-US" altLang="en-US" sz="2000" dirty="0">
                <a:latin typeface="Open Sans" panose="020B0606030504020204" pitchFamily="34" charset="0"/>
                <a:cs typeface="Open Sans" panose="020B0606030504020204" pitchFamily="34" charset="0"/>
              </a:rPr>
              <a:t>It is one of the most effective ways to change attitudes towards people with mental health conditions.  </a:t>
            </a:r>
          </a:p>
          <a:p>
            <a:pPr eaLnBrk="1" hangingPunct="1">
              <a:spcBef>
                <a:spcPct val="0"/>
              </a:spcBef>
              <a:buFont typeface="Arial" panose="020B0604020202020204" pitchFamily="34" charset="0"/>
              <a:buNone/>
            </a:pPr>
            <a:endParaRPr lang="en-US" altLang="en-US" sz="2000" dirty="0">
              <a:latin typeface="Open Sans" panose="020B0606030504020204" pitchFamily="34" charset="0"/>
              <a:cs typeface="Open Sans" panose="020B0606030504020204" pitchFamily="34" charset="0"/>
            </a:endParaRPr>
          </a:p>
          <a:p>
            <a:pPr eaLnBrk="1" hangingPunct="1">
              <a:spcBef>
                <a:spcPct val="0"/>
              </a:spcBef>
              <a:buFont typeface="Arial" panose="020B0604020202020204" pitchFamily="34" charset="0"/>
              <a:buNone/>
            </a:pPr>
            <a:r>
              <a:rPr lang="en-US" altLang="en-US" sz="2000" b="1" dirty="0">
                <a:latin typeface="Open Sans" panose="020B0606030504020204" pitchFamily="34" charset="0"/>
                <a:cs typeface="Open Sans" panose="020B0606030504020204" pitchFamily="34" charset="0"/>
              </a:rPr>
              <a:t>What does social contact mean to you?</a:t>
            </a:r>
          </a:p>
        </p:txBody>
      </p:sp>
      <p:pic>
        <p:nvPicPr>
          <p:cNvPr id="6149"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Effect transition="in" filter="fade">
                                      <p:cBhvr>
                                        <p:cTn id="7" dur="1000"/>
                                        <p:tgtEl>
                                          <p:spTgt spid="5124">
                                            <p:txEl>
                                              <p:pRg st="0" end="0"/>
                                            </p:txEl>
                                          </p:spTgt>
                                        </p:tgtEl>
                                      </p:cBhvr>
                                    </p:animEffect>
                                    <p:anim calcmode="lin" valueType="num">
                                      <p:cBhvr>
                                        <p:cTn id="8" dur="1000" fill="hold"/>
                                        <p:tgtEl>
                                          <p:spTgt spid="512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124">
                                            <p:txEl>
                                              <p:pRg st="2" end="2"/>
                                            </p:txEl>
                                          </p:spTgt>
                                        </p:tgtEl>
                                        <p:attrNameLst>
                                          <p:attrName>style.visibility</p:attrName>
                                        </p:attrNameLst>
                                      </p:cBhvr>
                                      <p:to>
                                        <p:strVal val="visible"/>
                                      </p:to>
                                    </p:set>
                                    <p:animEffect transition="in" filter="fade">
                                      <p:cBhvr>
                                        <p:cTn id="14" dur="1000"/>
                                        <p:tgtEl>
                                          <p:spTgt spid="5124">
                                            <p:txEl>
                                              <p:pRg st="2" end="2"/>
                                            </p:txEl>
                                          </p:spTgt>
                                        </p:tgtEl>
                                      </p:cBhvr>
                                    </p:animEffect>
                                    <p:anim calcmode="lin" valueType="num">
                                      <p:cBhvr>
                                        <p:cTn id="15" dur="1000" fill="hold"/>
                                        <p:tgtEl>
                                          <p:spTgt spid="512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12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124">
                                            <p:txEl>
                                              <p:pRg st="4" end="4"/>
                                            </p:txEl>
                                          </p:spTgt>
                                        </p:tgtEl>
                                        <p:attrNameLst>
                                          <p:attrName>style.visibility</p:attrName>
                                        </p:attrNameLst>
                                      </p:cBhvr>
                                      <p:to>
                                        <p:strVal val="visible"/>
                                      </p:to>
                                    </p:set>
                                    <p:animEffect transition="in" filter="fade">
                                      <p:cBhvr>
                                        <p:cTn id="21" dur="1000"/>
                                        <p:tgtEl>
                                          <p:spTgt spid="5124">
                                            <p:txEl>
                                              <p:pRg st="4" end="4"/>
                                            </p:txEl>
                                          </p:spTgt>
                                        </p:tgtEl>
                                      </p:cBhvr>
                                    </p:animEffect>
                                    <p:anim calcmode="lin" valueType="num">
                                      <p:cBhvr>
                                        <p:cTn id="22" dur="1000" fill="hold"/>
                                        <p:tgtEl>
                                          <p:spTgt spid="512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12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124">
                                            <p:txEl>
                                              <p:pRg st="6" end="6"/>
                                            </p:txEl>
                                          </p:spTgt>
                                        </p:tgtEl>
                                        <p:attrNameLst>
                                          <p:attrName>style.visibility</p:attrName>
                                        </p:attrNameLst>
                                      </p:cBhvr>
                                      <p:to>
                                        <p:strVal val="visible"/>
                                      </p:to>
                                    </p:set>
                                    <p:animEffect transition="in" filter="fade">
                                      <p:cBhvr>
                                        <p:cTn id="28" dur="1000"/>
                                        <p:tgtEl>
                                          <p:spTgt spid="5124">
                                            <p:txEl>
                                              <p:pRg st="6" end="6"/>
                                            </p:txEl>
                                          </p:spTgt>
                                        </p:tgtEl>
                                      </p:cBhvr>
                                    </p:animEffect>
                                    <p:anim calcmode="lin" valueType="num">
                                      <p:cBhvr>
                                        <p:cTn id="29" dur="1000" fill="hold"/>
                                        <p:tgtEl>
                                          <p:spTgt spid="512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12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207963"/>
            <a:ext cx="9144000" cy="701675"/>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Social Contact</a:t>
            </a:r>
          </a:p>
        </p:txBody>
      </p:sp>
      <p:sp>
        <p:nvSpPr>
          <p:cNvPr id="7173" name="TextBox 9"/>
          <p:cNvSpPr txBox="1">
            <a:spLocks noChangeArrowheads="1"/>
          </p:cNvSpPr>
          <p:nvPr/>
        </p:nvSpPr>
        <p:spPr bwMode="auto">
          <a:xfrm>
            <a:off x="1763713" y="1628775"/>
            <a:ext cx="6767512" cy="257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a:latin typeface="Open Sans" panose="020B0606030504020204" pitchFamily="34" charset="0"/>
                <a:cs typeface="Open Sans" panose="020B0606030504020204" pitchFamily="34" charset="0"/>
              </a:rPr>
              <a:t>Social contact works because it focuses on the people, not the labels of mental illness.</a:t>
            </a:r>
          </a:p>
          <a:p>
            <a:pPr eaLnBrk="1" hangingPunct="1">
              <a:spcBef>
                <a:spcPct val="0"/>
              </a:spcBef>
              <a:buFontTx/>
              <a:buNone/>
            </a:pPr>
            <a:endParaRPr lang="en-US" altLang="en-US" sz="2000">
              <a:latin typeface="Open Sans" panose="020B0606030504020204" pitchFamily="34" charset="0"/>
              <a:cs typeface="Open Sans" panose="020B0606030504020204" pitchFamily="34" charset="0"/>
            </a:endParaRPr>
          </a:p>
          <a:p>
            <a:pPr eaLnBrk="1" hangingPunct="1">
              <a:spcBef>
                <a:spcPct val="0"/>
              </a:spcBef>
              <a:buFontTx/>
              <a:buNone/>
            </a:pPr>
            <a:r>
              <a:rPr lang="en-US" altLang="en-US" sz="2000">
                <a:latin typeface="Open Sans" panose="020B0606030504020204" pitchFamily="34" charset="0"/>
                <a:cs typeface="Open Sans" panose="020B0606030504020204" pitchFamily="34" charset="0"/>
              </a:rPr>
              <a:t>This means that negative assumptions and attitudes are challenged, in turn reducing stigma and discrimination.</a:t>
            </a:r>
          </a:p>
          <a:p>
            <a:pPr eaLnBrk="1" hangingPunct="1">
              <a:spcBef>
                <a:spcPct val="0"/>
              </a:spcBef>
              <a:buFontTx/>
              <a:buNone/>
            </a:pPr>
            <a:endParaRPr lang="en-US" altLang="en-US" sz="2000">
              <a:latin typeface="Open Sans" panose="020B0606030504020204" pitchFamily="34" charset="0"/>
              <a:cs typeface="Open Sans" panose="020B0606030504020204" pitchFamily="34" charset="0"/>
            </a:endParaRPr>
          </a:p>
          <a:p>
            <a:pPr eaLnBrk="1" hangingPunct="1">
              <a:spcBef>
                <a:spcPct val="0"/>
              </a:spcBef>
              <a:buFontTx/>
              <a:buNone/>
            </a:pPr>
            <a:endParaRPr lang="en-US" altLang="en-US" sz="2000">
              <a:latin typeface="Open Sans" panose="020B0606030504020204" pitchFamily="34" charset="0"/>
              <a:cs typeface="Open Sans" panose="020B0606030504020204" pitchFamily="34" charset="0"/>
            </a:endParaRPr>
          </a:p>
        </p:txBody>
      </p:sp>
      <p:pic>
        <p:nvPicPr>
          <p:cNvPr id="8197"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p:cNvPicPr>
            <a:picLocks noChangeAspect="1"/>
          </p:cNvPicPr>
          <p:nvPr/>
        </p:nvPicPr>
        <p:blipFill>
          <a:blip r:embed="rId5">
            <a:alphaModFix/>
          </a:blip>
          <a:srcRect/>
          <a:stretch>
            <a:fillRect/>
          </a:stretch>
        </p:blipFill>
        <p:spPr>
          <a:xfrm rot="21600000">
            <a:off x="3793730" y="4005065"/>
            <a:ext cx="1556539" cy="16495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animEffect transition="in" filter="fade">
                                      <p:cBhvr>
                                        <p:cTn id="7" dur="1000"/>
                                        <p:tgtEl>
                                          <p:spTgt spid="7173">
                                            <p:txEl>
                                              <p:pRg st="0" end="0"/>
                                            </p:txEl>
                                          </p:spTgt>
                                        </p:tgtEl>
                                      </p:cBhvr>
                                    </p:animEffect>
                                    <p:anim calcmode="lin" valueType="num">
                                      <p:cBhvr>
                                        <p:cTn id="8" dur="1000" fill="hold"/>
                                        <p:tgtEl>
                                          <p:spTgt spid="717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3">
                                            <p:txEl>
                                              <p:pRg st="2" end="2"/>
                                            </p:txEl>
                                          </p:spTgt>
                                        </p:tgtEl>
                                        <p:attrNameLst>
                                          <p:attrName>style.visibility</p:attrName>
                                        </p:attrNameLst>
                                      </p:cBhvr>
                                      <p:to>
                                        <p:strVal val="visible"/>
                                      </p:to>
                                    </p:set>
                                    <p:animEffect transition="in" filter="fade">
                                      <p:cBhvr>
                                        <p:cTn id="14" dur="1000"/>
                                        <p:tgtEl>
                                          <p:spTgt spid="7173">
                                            <p:txEl>
                                              <p:pRg st="2" end="2"/>
                                            </p:txEl>
                                          </p:spTgt>
                                        </p:tgtEl>
                                      </p:cBhvr>
                                    </p:animEffect>
                                    <p:anim calcmode="lin" valueType="num">
                                      <p:cBhvr>
                                        <p:cTn id="15" dur="1000" fill="hold"/>
                                        <p:tgtEl>
                                          <p:spTgt spid="717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17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207963"/>
            <a:ext cx="9144000" cy="701675"/>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Social Contact</a:t>
            </a:r>
          </a:p>
        </p:txBody>
      </p:sp>
      <p:pic>
        <p:nvPicPr>
          <p:cNvPr id="10244"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4"/>
          <p:cNvSpPr txBox="1">
            <a:spLocks noChangeArrowheads="1"/>
          </p:cNvSpPr>
          <p:nvPr/>
        </p:nvSpPr>
        <p:spPr bwMode="auto">
          <a:xfrm>
            <a:off x="1763713" y="3324225"/>
            <a:ext cx="6751637"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000" dirty="0">
                <a:latin typeface="Open Sans" panose="020B0606030504020204" pitchFamily="34" charset="0"/>
                <a:cs typeface="Open Sans" panose="020B0606030504020204" pitchFamily="34" charset="0"/>
              </a:rPr>
              <a:t>How can social contact be adapted in response to the Covid-19 pandemic?</a:t>
            </a:r>
          </a:p>
          <a:p>
            <a:pPr eaLnBrk="1" hangingPunct="1">
              <a:spcBef>
                <a:spcPct val="0"/>
              </a:spcBef>
              <a:buFont typeface="Arial" panose="020B0604020202020204" pitchFamily="34" charset="0"/>
              <a:buNone/>
            </a:pPr>
            <a:endParaRPr lang="en-US" altLang="en-US" sz="2000" dirty="0">
              <a:latin typeface="Open Sans" panose="020B0606030504020204" pitchFamily="34" charset="0"/>
              <a:cs typeface="Open Sans" panose="020B0606030504020204" pitchFamily="34" charset="0"/>
            </a:endParaRPr>
          </a:p>
          <a:p>
            <a:pPr eaLnBrk="1" hangingPunct="1">
              <a:spcBef>
                <a:spcPct val="0"/>
              </a:spcBef>
              <a:buFont typeface="Arial" panose="020B0604020202020204" pitchFamily="34" charset="0"/>
              <a:buNone/>
            </a:pPr>
            <a:r>
              <a:rPr lang="en-US" altLang="en-US" sz="2000" dirty="0">
                <a:latin typeface="Open Sans" panose="020B0606030504020204" pitchFamily="34" charset="0"/>
                <a:cs typeface="Open Sans" panose="020B0606030504020204" pitchFamily="34" charset="0"/>
              </a:rPr>
              <a:t>How can these adaptations last?</a:t>
            </a:r>
          </a:p>
        </p:txBody>
      </p:sp>
      <p:sp>
        <p:nvSpPr>
          <p:cNvPr id="10246" name="TextBox 4"/>
          <p:cNvSpPr txBox="1">
            <a:spLocks noChangeArrowheads="1"/>
          </p:cNvSpPr>
          <p:nvPr/>
        </p:nvSpPr>
        <p:spPr bwMode="auto">
          <a:xfrm>
            <a:off x="1763713" y="1701800"/>
            <a:ext cx="6751637"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en-US" altLang="en-US" sz="2400" dirty="0">
                <a:latin typeface="Bree Rg" panose="02000503000000020004" pitchFamily="50" charset="0"/>
                <a:cs typeface="Open Sans" panose="020B0606030504020204" pitchFamily="34" charset="0"/>
              </a:rPr>
              <a:t>“Although you need to keep yourself physically distant you don’t need to be socially isolated”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207963"/>
            <a:ext cx="9144000" cy="701675"/>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Social Media</a:t>
            </a:r>
          </a:p>
        </p:txBody>
      </p:sp>
      <p:sp>
        <p:nvSpPr>
          <p:cNvPr id="9220" name="TextBox 4"/>
          <p:cNvSpPr txBox="1">
            <a:spLocks noChangeArrowheads="1"/>
          </p:cNvSpPr>
          <p:nvPr/>
        </p:nvSpPr>
        <p:spPr bwMode="auto">
          <a:xfrm>
            <a:off x="1763713" y="1373188"/>
            <a:ext cx="6751637" cy="392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eaLnBrk="1" hangingPunct="1">
              <a:spcBef>
                <a:spcPct val="0"/>
              </a:spcBef>
              <a:buFont typeface="Arial" panose="020B0604020202020204" pitchFamily="34" charset="0"/>
              <a:buNone/>
              <a:defRPr/>
            </a:pPr>
            <a:r>
              <a:rPr lang="en-GB" sz="2400" dirty="0">
                <a:solidFill>
                  <a:schemeClr val="tx1">
                    <a:lumMod val="75000"/>
                    <a:lumOff val="25000"/>
                  </a:schemeClr>
                </a:solidFill>
                <a:latin typeface="Bree Rg" panose="02000503000000020004" pitchFamily="50" charset="0"/>
                <a:ea typeface="Open Sans Extrabold" panose="020B0906030804020204" pitchFamily="34" charset="0"/>
                <a:cs typeface="Open Sans Extrabold" panose="020B0906030804020204" pitchFamily="34" charset="0"/>
              </a:rPr>
              <a:t>BBC Article: Coronavirus social-contact curbs 'put adolescents at risk’</a:t>
            </a:r>
            <a:endParaRPr lang="en-GB" altLang="en-US" sz="2400" dirty="0">
              <a:latin typeface="Bree Rg" panose="02000503000000020004" pitchFamily="50" charset="0"/>
              <a:cs typeface="Open Sans" panose="020B0606030504020204" pitchFamily="34" charset="0"/>
            </a:endParaRPr>
          </a:p>
          <a:p>
            <a:pPr eaLnBrk="1" hangingPunct="1">
              <a:spcBef>
                <a:spcPct val="0"/>
              </a:spcBef>
              <a:defRPr/>
            </a:pPr>
            <a:endParaRPr lang="en-GB" altLang="en-US" sz="2000" dirty="0">
              <a:latin typeface="Open Sans" panose="020B0606030504020204" pitchFamily="34" charset="0"/>
              <a:cs typeface="Open Sans" panose="020B0606030504020204" pitchFamily="34" charset="0"/>
            </a:endParaRPr>
          </a:p>
          <a:p>
            <a:pPr eaLnBrk="1" hangingPunct="1">
              <a:spcBef>
                <a:spcPct val="0"/>
              </a:spcBef>
              <a:defRPr/>
            </a:pPr>
            <a:r>
              <a:rPr lang="en-US" altLang="en-US" sz="2000" dirty="0">
                <a:latin typeface="Open Sans" panose="020B0606030504020204" pitchFamily="34" charset="0"/>
                <a:cs typeface="Open Sans" panose="020B0606030504020204" pitchFamily="34" charset="0"/>
              </a:rPr>
              <a:t>Some studies have shown that active social-media use, such as messaging or posting directly on another person's profile, increases well-being and helps maintain personal relationships.</a:t>
            </a:r>
          </a:p>
          <a:p>
            <a:pPr marL="0" indent="0" eaLnBrk="1" hangingPunct="1">
              <a:spcBef>
                <a:spcPct val="0"/>
              </a:spcBef>
              <a:buFont typeface="Arial" panose="020B0604020202020204" pitchFamily="34" charset="0"/>
              <a:buNone/>
              <a:defRPr/>
            </a:pPr>
            <a:endParaRPr lang="en-US" altLang="en-US" sz="2000" dirty="0">
              <a:latin typeface="Open Sans" panose="020B0606030504020204" pitchFamily="34" charset="0"/>
              <a:cs typeface="Open Sans" panose="020B0606030504020204" pitchFamily="34" charset="0"/>
            </a:endParaRPr>
          </a:p>
          <a:p>
            <a:pPr eaLnBrk="1" hangingPunct="1">
              <a:spcBef>
                <a:spcPct val="0"/>
              </a:spcBef>
              <a:defRPr/>
            </a:pPr>
            <a:r>
              <a:rPr lang="en-US" altLang="en-US" sz="2000" dirty="0">
                <a:latin typeface="Open Sans" panose="020B0606030504020204" pitchFamily="34" charset="0"/>
                <a:cs typeface="Open Sans" panose="020B0606030504020204" pitchFamily="34" charset="0"/>
              </a:rPr>
              <a:t>However, it has been suggested that passive uses of social media, such as scrolling through newsfeeds, negatively influence wellbeing.</a:t>
            </a:r>
            <a:endParaRPr lang="en-GB" altLang="en-US" sz="2000" dirty="0"/>
          </a:p>
          <a:p>
            <a:pPr eaLnBrk="1" hangingPunct="1">
              <a:spcBef>
                <a:spcPct val="0"/>
              </a:spcBef>
              <a:defRPr/>
            </a:pPr>
            <a:endParaRPr lang="en-US" altLang="en-US" sz="2000" dirty="0"/>
          </a:p>
        </p:txBody>
      </p:sp>
      <p:pic>
        <p:nvPicPr>
          <p:cNvPr id="12293"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p:cNvPicPr>
            <a:picLocks noChangeAspect="1"/>
          </p:cNvPicPr>
          <p:nvPr/>
        </p:nvPicPr>
        <p:blipFill>
          <a:blip r:embed="rId5">
            <a:alphaModFix/>
          </a:blip>
          <a:srcRect/>
          <a:stretch>
            <a:fillRect/>
          </a:stretch>
        </p:blipFill>
        <p:spPr>
          <a:xfrm rot="21600000">
            <a:off x="7236296" y="5039579"/>
            <a:ext cx="804218" cy="14492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Effect transition="in" filter="fade">
                                      <p:cBhvr>
                                        <p:cTn id="7" dur="1000"/>
                                        <p:tgtEl>
                                          <p:spTgt spid="9220">
                                            <p:txEl>
                                              <p:pRg st="0" end="0"/>
                                            </p:txEl>
                                          </p:spTgt>
                                        </p:tgtEl>
                                      </p:cBhvr>
                                    </p:animEffect>
                                    <p:anim calcmode="lin" valueType="num">
                                      <p:cBhvr>
                                        <p:cTn id="8" dur="1000" fill="hold"/>
                                        <p:tgtEl>
                                          <p:spTgt spid="92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2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20">
                                            <p:txEl>
                                              <p:pRg st="2" end="2"/>
                                            </p:txEl>
                                          </p:spTgt>
                                        </p:tgtEl>
                                        <p:attrNameLst>
                                          <p:attrName>style.visibility</p:attrName>
                                        </p:attrNameLst>
                                      </p:cBhvr>
                                      <p:to>
                                        <p:strVal val="visible"/>
                                      </p:to>
                                    </p:set>
                                    <p:animEffect transition="in" filter="fade">
                                      <p:cBhvr>
                                        <p:cTn id="14" dur="1000"/>
                                        <p:tgtEl>
                                          <p:spTgt spid="9220">
                                            <p:txEl>
                                              <p:pRg st="2" end="2"/>
                                            </p:txEl>
                                          </p:spTgt>
                                        </p:tgtEl>
                                      </p:cBhvr>
                                    </p:animEffect>
                                    <p:anim calcmode="lin" valueType="num">
                                      <p:cBhvr>
                                        <p:cTn id="15" dur="1000" fill="hold"/>
                                        <p:tgtEl>
                                          <p:spTgt spid="922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22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20">
                                            <p:txEl>
                                              <p:pRg st="4" end="4"/>
                                            </p:txEl>
                                          </p:spTgt>
                                        </p:tgtEl>
                                        <p:attrNameLst>
                                          <p:attrName>style.visibility</p:attrName>
                                        </p:attrNameLst>
                                      </p:cBhvr>
                                      <p:to>
                                        <p:strVal val="visible"/>
                                      </p:to>
                                    </p:set>
                                    <p:animEffect transition="in" filter="fade">
                                      <p:cBhvr>
                                        <p:cTn id="21" dur="1000"/>
                                        <p:tgtEl>
                                          <p:spTgt spid="9220">
                                            <p:txEl>
                                              <p:pRg st="4" end="4"/>
                                            </p:txEl>
                                          </p:spTgt>
                                        </p:tgtEl>
                                      </p:cBhvr>
                                    </p:animEffect>
                                    <p:anim calcmode="lin" valueType="num">
                                      <p:cBhvr>
                                        <p:cTn id="22" dur="1000" fill="hold"/>
                                        <p:tgtEl>
                                          <p:spTgt spid="9220">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922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3"/>
          <p:cNvGrpSpPr>
            <a:grpSpLocks/>
          </p:cNvGrpSpPr>
          <p:nvPr/>
        </p:nvGrpSpPr>
        <p:grpSpPr bwMode="auto">
          <a:xfrm>
            <a:off x="0" y="0"/>
            <a:ext cx="9144000" cy="6858000"/>
            <a:chOff x="0" y="0"/>
            <a:chExt cx="7620000" cy="5715000"/>
          </a:xfrm>
        </p:grpSpPr>
        <p:sp>
          <p:nvSpPr>
            <p:cNvPr id="14345" name="Freeform 2"/>
            <p:cNvSpPr>
              <a:spLocks/>
            </p:cNvSpPr>
            <p:nvPr/>
          </p:nvSpPr>
          <p:spPr bwMode="auto">
            <a:xfrm>
              <a:off x="0" y="0"/>
              <a:ext cx="7620000" cy="5715000"/>
            </a:xfrm>
            <a:custGeom>
              <a:avLst/>
              <a:gdLst>
                <a:gd name="T0" fmla="*/ 0 w 304800"/>
                <a:gd name="T1" fmla="*/ 0 h 304800"/>
                <a:gd name="T2" fmla="*/ 0 w 304800"/>
                <a:gd name="T3" fmla="*/ 2147483646 h 304800"/>
                <a:gd name="T4" fmla="*/ 2147483646 w 304800"/>
                <a:gd name="T5" fmla="*/ 2147483646 h 304800"/>
                <a:gd name="T6" fmla="*/ 2147483646 w 304800"/>
                <a:gd name="T7" fmla="*/ 0 h 304800"/>
                <a:gd name="T8" fmla="*/ 0 w 304800"/>
                <a:gd name="T9" fmla="*/ 0 h 304800"/>
                <a:gd name="T10" fmla="*/ 0 60000 65536"/>
                <a:gd name="T11" fmla="*/ 0 60000 65536"/>
                <a:gd name="T12" fmla="*/ 0 60000 65536"/>
                <a:gd name="T13" fmla="*/ 0 60000 65536"/>
                <a:gd name="T14" fmla="*/ 0 60000 65536"/>
                <a:gd name="T15" fmla="*/ 0 w 304800"/>
                <a:gd name="T16" fmla="*/ 0 h 304800"/>
                <a:gd name="T17" fmla="*/ 304800 w 304800"/>
                <a:gd name="T18" fmla="*/ 304800 h 304800"/>
              </a:gdLst>
              <a:ahLst/>
              <a:cxnLst>
                <a:cxn ang="T10">
                  <a:pos x="T0" y="T1"/>
                </a:cxn>
                <a:cxn ang="T11">
                  <a:pos x="T2" y="T3"/>
                </a:cxn>
                <a:cxn ang="T12">
                  <a:pos x="T4" y="T5"/>
                </a:cxn>
                <a:cxn ang="T13">
                  <a:pos x="T6" y="T7"/>
                </a:cxn>
                <a:cxn ang="T14">
                  <a:pos x="T8" y="T9"/>
                </a:cxn>
              </a:cxnLst>
              <a:rect l="T15" t="T16" r="T17" b="T18"/>
              <a:pathLst>
                <a:path w="304800" h="304800">
                  <a:moveTo>
                    <a:pt x="0" y="0"/>
                  </a:moveTo>
                  <a:lnTo>
                    <a:pt x="0" y="304800"/>
                  </a:lnTo>
                  <a:lnTo>
                    <a:pt x="304800" y="304800"/>
                  </a:lnTo>
                  <a:lnTo>
                    <a:pt x="304800" y="0"/>
                  </a:lnTo>
                  <a:lnTo>
                    <a:pt x="0" y="0"/>
                  </a:lnTo>
                  <a:close/>
                </a:path>
              </a:pathLst>
            </a:custGeom>
            <a:solidFill>
              <a:srgbClr val="00A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14339"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685800"/>
            <a:ext cx="5486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Box 6"/>
          <p:cNvSpPr txBox="1">
            <a:spLocks noChangeArrowheads="1"/>
          </p:cNvSpPr>
          <p:nvPr/>
        </p:nvSpPr>
        <p:spPr bwMode="auto">
          <a:xfrm>
            <a:off x="1497013" y="320675"/>
            <a:ext cx="72898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endParaRPr lang="en-US" altLang="en-US" sz="2400">
              <a:solidFill>
                <a:schemeClr val="bg1"/>
              </a:solidFill>
              <a:latin typeface="Bree Rg" panose="02000503000000020004" pitchFamily="50" charset="0"/>
            </a:endParaRPr>
          </a:p>
        </p:txBody>
      </p:sp>
      <p:sp>
        <p:nvSpPr>
          <p:cNvPr id="7" name="TextBox 7"/>
          <p:cNvSpPr txBox="1">
            <a:spLocks noChangeArrowheads="1"/>
          </p:cNvSpPr>
          <p:nvPr/>
        </p:nvSpPr>
        <p:spPr bwMode="auto">
          <a:xfrm>
            <a:off x="-34925" y="1119188"/>
            <a:ext cx="9178925"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456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ts val="2425"/>
              </a:lnSpc>
              <a:spcBef>
                <a:spcPct val="0"/>
              </a:spcBef>
              <a:buFontTx/>
              <a:buNone/>
            </a:pPr>
            <a:r>
              <a:rPr lang="en-US" altLang="en-US" sz="2400" i="1" dirty="0">
                <a:solidFill>
                  <a:schemeClr val="bg1"/>
                </a:solidFill>
                <a:latin typeface="Bree Rg" panose="02000503000000020004" pitchFamily="50" charset="0"/>
              </a:rPr>
              <a:t>Watch See Me in Schools Video:</a:t>
            </a:r>
          </a:p>
        </p:txBody>
      </p:sp>
      <p:sp>
        <p:nvSpPr>
          <p:cNvPr id="14343" name="TextBox 10"/>
          <p:cNvSpPr txBox="1">
            <a:spLocks noChangeArrowheads="1"/>
          </p:cNvSpPr>
          <p:nvPr/>
        </p:nvSpPr>
        <p:spPr bwMode="auto">
          <a:xfrm>
            <a:off x="0" y="207963"/>
            <a:ext cx="91694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800" dirty="0">
                <a:solidFill>
                  <a:schemeClr val="bg1"/>
                </a:solidFill>
                <a:latin typeface="Open Sans Extrabold" panose="020B0906030804020204" pitchFamily="34" charset="0"/>
                <a:cs typeface="Open Sans Extrabold" panose="020B0906030804020204" pitchFamily="34" charset="0"/>
              </a:rPr>
              <a:t>Social Contact in Schools</a:t>
            </a:r>
          </a:p>
        </p:txBody>
      </p:sp>
      <p:pic>
        <p:nvPicPr>
          <p:cNvPr id="10" name="Picture 10"/>
          <p:cNvPicPr>
            <a:picLocks noChangeAspect="1"/>
          </p:cNvPicPr>
          <p:nvPr/>
        </p:nvPicPr>
        <p:blipFill>
          <a:blip r:embed="rId5">
            <a:alphaModFix/>
          </a:blip>
          <a:srcRect/>
          <a:stretch>
            <a:fillRect/>
          </a:stretch>
        </p:blipFill>
        <p:spPr>
          <a:xfrm rot="21600000">
            <a:off x="2843808" y="2516897"/>
            <a:ext cx="3678562" cy="328513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0" y="57150"/>
            <a:ext cx="1223963"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0" y="207963"/>
            <a:ext cx="9144000" cy="1281112"/>
          </a:xfrm>
          <a:prstGeom prst="rect">
            <a:avLst/>
          </a:prstGeom>
          <a:noFill/>
        </p:spPr>
        <p:txBody>
          <a:bodyPr lIns="109728" tIns="54864" rIns="109728" bIns="54864">
            <a:spAutoFit/>
          </a:bodyPr>
          <a:lstStyle/>
          <a:p>
            <a:pPr algn="ctr" eaLnBrk="1" fontAlgn="auto" hangingPunct="1">
              <a:spcBef>
                <a:spcPts val="0"/>
              </a:spcBef>
              <a:spcAft>
                <a:spcPts val="0"/>
              </a:spcAft>
              <a:defRPr/>
            </a:pPr>
            <a:r>
              <a:rPr lang="en-US"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The Voice of Lived </a:t>
            </a:r>
          </a:p>
          <a:p>
            <a:pPr algn="ctr" eaLnBrk="1" fontAlgn="auto" hangingPunct="1">
              <a:spcBef>
                <a:spcPts val="0"/>
              </a:spcBef>
              <a:spcAft>
                <a:spcPts val="0"/>
              </a:spcAft>
              <a:defRPr/>
            </a:pPr>
            <a:r>
              <a:rPr lang="en-US"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rPr>
              <a:t>Experience</a:t>
            </a:r>
            <a:endParaRPr lang="en-GB" sz="3800" dirty="0">
              <a:solidFill>
                <a:schemeClr val="tx1">
                  <a:lumMod val="75000"/>
                  <a:lumOff val="25000"/>
                </a:schemeClr>
              </a:solidFill>
              <a:latin typeface="Open Sans Extrabold" panose="020B0906030804020204" pitchFamily="34" charset="0"/>
              <a:ea typeface="Open Sans Extrabold" panose="020B0906030804020204" pitchFamily="34" charset="0"/>
              <a:cs typeface="Open Sans Extrabold" panose="020B0906030804020204" pitchFamily="34" charset="0"/>
            </a:endParaRPr>
          </a:p>
        </p:txBody>
      </p:sp>
      <p:pic>
        <p:nvPicPr>
          <p:cNvPr id="16388"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6738" y="1628775"/>
            <a:ext cx="3600451"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ChangeArrowheads="1"/>
          </p:cNvSpPr>
          <p:nvPr/>
        </p:nvSpPr>
        <p:spPr bwMode="auto">
          <a:xfrm>
            <a:off x="1835150" y="2017713"/>
            <a:ext cx="7129463"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000" i="1" u="sng" dirty="0">
                <a:latin typeface="Open Sans" panose="020B0606030504020204" pitchFamily="34" charset="0"/>
                <a:cs typeface="Open Sans" panose="020B0606030504020204" pitchFamily="34" charset="0"/>
              </a:rPr>
              <a:t>Only 31% would tell someone if they had a diagnosis of a mental health condition.</a:t>
            </a:r>
          </a:p>
          <a:p>
            <a:pPr eaLnBrk="1" hangingPunct="1">
              <a:spcBef>
                <a:spcPct val="0"/>
              </a:spcBef>
              <a:buFontTx/>
              <a:buNone/>
            </a:pPr>
            <a:endParaRPr lang="en-US" altLang="en-US" sz="2000" i="1" u="sng"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2000" i="1" u="sng" dirty="0">
                <a:latin typeface="Open Sans" panose="020B0606030504020204" pitchFamily="34" charset="0"/>
                <a:cs typeface="Open Sans" panose="020B0606030504020204" pitchFamily="34" charset="0"/>
              </a:rPr>
              <a:t>A further 62% also said they think that people are treated unfairly if they tell others</a:t>
            </a:r>
          </a:p>
          <a:p>
            <a:pPr eaLnBrk="1" hangingPunct="1">
              <a:spcBef>
                <a:spcPct val="0"/>
              </a:spcBef>
              <a:buFontTx/>
              <a:buNone/>
            </a:pPr>
            <a:endParaRPr lang="en-US" altLang="en-US" sz="2000" dirty="0">
              <a:latin typeface="Open Sans" panose="020B0606030504020204" pitchFamily="34" charset="0"/>
              <a:cs typeface="Open Sans" panose="020B0606030504020204" pitchFamily="34" charset="0"/>
            </a:endParaRPr>
          </a:p>
          <a:p>
            <a:pPr eaLnBrk="1" hangingPunct="1">
              <a:spcBef>
                <a:spcPct val="0"/>
              </a:spcBef>
              <a:buFontTx/>
              <a:buNone/>
            </a:pPr>
            <a:r>
              <a:rPr lang="en-US" altLang="en-US" sz="2000" dirty="0">
                <a:latin typeface="Open Sans" panose="020B0606030504020204" pitchFamily="34" charset="0"/>
                <a:cs typeface="Open Sans" panose="020B0606030504020204" pitchFamily="34" charset="0"/>
              </a:rPr>
              <a:t>It is generally agreed that people with experience of mental illness and direct experience of stigma and discrimination should be central to the design and development of new anti-stigma </a:t>
            </a:r>
            <a:r>
              <a:rPr lang="en-US" altLang="en-US" sz="2000" dirty="0" err="1">
                <a:latin typeface="Open Sans" panose="020B0606030504020204" pitchFamily="34" charset="0"/>
                <a:cs typeface="Open Sans" panose="020B0606030504020204" pitchFamily="34" charset="0"/>
              </a:rPr>
              <a:t>programmes</a:t>
            </a:r>
            <a:r>
              <a:rPr lang="en-US" altLang="en-US" sz="2000" dirty="0">
                <a:latin typeface="Open Sans" panose="020B0606030504020204" pitchFamily="34" charset="0"/>
                <a:cs typeface="Open Sans" panose="020B0606030504020204" pitchFamily="34" charset="0"/>
              </a:rPr>
              <a:t> or support services. </a:t>
            </a:r>
          </a:p>
          <a:p>
            <a:pPr eaLnBrk="1" hangingPunct="1">
              <a:spcBef>
                <a:spcPct val="0"/>
              </a:spcBef>
              <a:buFontTx/>
              <a:buNone/>
            </a:pPr>
            <a:endParaRPr lang="en-GB"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1000"/>
                                        <p:tgtEl>
                                          <p:spTgt spid="8">
                                            <p:txEl>
                                              <p:pRg st="4" end="4"/>
                                            </p:txEl>
                                          </p:spTgt>
                                        </p:tgtEl>
                                      </p:cBhvr>
                                    </p:animEffect>
                                    <p:anim calcmode="lin" valueType="num">
                                      <p:cBhvr>
                                        <p:cTn id="2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31abe549-7fe0-477f-9005-6c781c1263b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72A056E89CE76409F966DE2980C542D" ma:contentTypeVersion="15" ma:contentTypeDescription="Create a new document." ma:contentTypeScope="" ma:versionID="6934ccc949344ae4e80042a3c4eae59b">
  <xsd:schema xmlns:xsd="http://www.w3.org/2001/XMLSchema" xmlns:xs="http://www.w3.org/2001/XMLSchema" xmlns:p="http://schemas.microsoft.com/office/2006/metadata/properties" xmlns:ns3="31abe549-7fe0-477f-9005-6c781c1263bb" xmlns:ns4="0d71df0d-acc8-48e4-8c7d-8ebbcac9d8d6" targetNamespace="http://schemas.microsoft.com/office/2006/metadata/properties" ma:root="true" ma:fieldsID="2cb2dd8476b1e4c2b76d384c4486ebcc" ns3:_="" ns4:_="">
    <xsd:import namespace="31abe549-7fe0-477f-9005-6c781c1263bb"/>
    <xsd:import namespace="0d71df0d-acc8-48e4-8c7d-8ebbcac9d8d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MediaServiceLocatio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abe549-7fe0-477f-9005-6c781c1263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71df0d-acc8-48e4-8c7d-8ebbcac9d8d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05A020-A09D-4C46-B1EA-F63AC1679C8B}">
  <ds:schemaRefs>
    <ds:schemaRef ds:uri="http://schemas.microsoft.com/sharepoint/v3/contenttype/forms"/>
  </ds:schemaRefs>
</ds:datastoreItem>
</file>

<file path=customXml/itemProps2.xml><?xml version="1.0" encoding="utf-8"?>
<ds:datastoreItem xmlns:ds="http://schemas.openxmlformats.org/officeDocument/2006/customXml" ds:itemID="{1444A24F-B55C-47D9-AE3B-73C3AA99B297}">
  <ds:schemaRefs>
    <ds:schemaRef ds:uri="http://schemas.microsoft.com/office/infopath/2007/PartnerControls"/>
    <ds:schemaRef ds:uri="http://purl.org/dc/dcmitype/"/>
    <ds:schemaRef ds:uri="http://schemas.openxmlformats.org/package/2006/metadata/core-properties"/>
    <ds:schemaRef ds:uri="0d71df0d-acc8-48e4-8c7d-8ebbcac9d8d6"/>
    <ds:schemaRef ds:uri="http://schemas.microsoft.com/office/2006/documentManagement/types"/>
    <ds:schemaRef ds:uri="http://purl.org/dc/elements/1.1/"/>
    <ds:schemaRef ds:uri="31abe549-7fe0-477f-9005-6c781c1263bb"/>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9A5F880B-4084-4BA4-8308-BD35706783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abe549-7fe0-477f-9005-6c781c1263bb"/>
    <ds:schemaRef ds:uri="0d71df0d-acc8-48e4-8c7d-8ebbcac9d8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1432</TotalTime>
  <Words>1064</Words>
  <Application>Microsoft Office PowerPoint</Application>
  <PresentationFormat>On-screen Show (4:3)</PresentationFormat>
  <Paragraphs>131</Paragraphs>
  <Slides>18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Bree Rg</vt:lpstr>
      <vt:lpstr>Calibri</vt:lpstr>
      <vt:lpstr>Open Sans</vt:lpstr>
      <vt:lpstr>Open Sans Extra Bold 2</vt:lpstr>
      <vt:lpstr>Open Sans Extrabold</vt:lpstr>
      <vt:lpstr>Open Sans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SAMH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Grant</dc:creator>
  <cp:lastModifiedBy>Alice Pelan</cp:lastModifiedBy>
  <cp:revision>58</cp:revision>
  <dcterms:created xsi:type="dcterms:W3CDTF">2020-06-28T18:12:27Z</dcterms:created>
  <dcterms:modified xsi:type="dcterms:W3CDTF">2023-03-24T13:38:43Z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0x010100172A056E89CE76409F966DE2980C542D</vt:lpwstr>
  </property>
</Properties>
</file>