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59" r:id="rId6"/>
    <p:sldId id="261" r:id="rId7"/>
    <p:sldId id="260" r:id="rId8"/>
    <p:sldId id="281" r:id="rId9"/>
    <p:sldId id="279" r:id="rId10"/>
    <p:sldId id="280" r:id="rId11"/>
    <p:sldId id="282" r:id="rId12"/>
    <p:sldId id="283" r:id="rId13"/>
    <p:sldId id="272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27FF2C-A5DE-46DA-8EE2-61EFDDDF7066}" v="3" dt="2020-07-04T20:39:32.955"/>
    <p1510:client id="{3A99F9A4-F254-423C-9ADB-2E59C746238B}" v="2" dt="2020-06-30T15:37:27.456"/>
    <p1510:client id="{C99DF4BF-9B4D-4286-966E-C1F901DC312C}" v="2" dt="2020-07-04T20:40:32.467"/>
    <p1510:client id="{D565E806-ED8E-4E2E-A48A-C957F3E07FFD}" v="35" dt="2020-06-30T15:36:5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>
      <p:cViewPr varScale="1">
        <p:scale>
          <a:sx n="109" d="100"/>
          <a:sy n="109" d="100"/>
        </p:scale>
        <p:origin x="19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2FE96-8280-4D01-8FAE-B6DEF70731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D3F93-B35D-4C13-93C7-7097C3C171E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269E7-908D-4A20-92BF-89B135A80BA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05A067-6579-4AB8-9F2B-B762458B21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3692C14-C5F0-41FD-B053-F12C45085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BF3EE-6912-406C-BE14-D05BEDB83F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A1AF7-7BA0-4DA7-9CFC-9D9AA3B404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76AA49-D1AD-44B6-9603-849F8C1FEC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884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043D6D6-199F-46AB-83ED-98AEF586E0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97D5C0FE-1815-4CBC-9C9B-56D43028D0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7048693-CBB8-47F6-A7EA-FBFCF9E4A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66B5DB-952C-44CB-A5A6-412EE4DD847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People with Clinical Depression could feel sad or irritable and also experience lack of interest, a sense of hopelessness, sleep problems and loss of appetite, which can all have a negative impact on a person’s life. </a:t>
            </a: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>
                <a:cs typeface="Calibri"/>
              </a:rPr>
              <a:t>Tell people that we have a worksheet version in WOYM.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76AA49-D1AD-44B6-9603-849F8C1FECED}" type="slidenum">
              <a:rPr lang="en-GB" altLang="en-US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292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People with Clinical Depression could feel sad or irritable and also experience lack of interest, a sense of hopelessness, sleep problems and loss of appetite, which can all have a negative impact on a person’s life. </a:t>
            </a: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>
                <a:cs typeface="Calibri"/>
              </a:rPr>
              <a:t>Tell people that we have a worksheet version in WOYM.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76AA49-D1AD-44B6-9603-849F8C1FECED}" type="slidenum">
              <a:rPr lang="en-GB" altLang="en-US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1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/>
              <a:t>People with Clinical Depression could feel sad or irritable and also experience lack of interest, a sense of hopelessness, sleep problems and loss of appetite, which can all have a negative impact on a person’s life. </a:t>
            </a: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>
                <a:cs typeface="Calibri"/>
              </a:rPr>
              <a:t>Tell people that we have a worksheet version in WOYM.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76AA49-D1AD-44B6-9603-849F8C1FECED}" type="slidenum">
              <a:rPr lang="en-GB" altLang="en-US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12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B14968D-CDC2-4897-B7BC-3DDE1424B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795A0E2-EE13-4DD7-87C3-9C35DFCA82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EE3BE85-7E6E-42E7-BCD0-3D741E842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A5B332-DAEB-4031-921A-6124B7B5E79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771CD3C-368B-4CCF-BA9D-246E19E6C93E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600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842DF21-B76C-43DE-B417-A1A02C7EBE8B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153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A65B1-BD47-4DEA-A4F9-9B470FBA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2C3-F7A3-472F-A834-F48A2FFEF2EA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8BAE-A1F4-4C84-806D-03099921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CF21-8E2F-48A9-BAAA-64C39685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323B-E881-41E9-B59E-B0ED49DDD8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670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1E71-E9C2-4D22-B3BB-868B9741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B4CF-98E2-4906-BF71-0C5C191E08CF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BF5E-DB8D-45D4-ADE7-2DDFEB8D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CA984-8782-4077-9AE4-9CD3909D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906A-7B87-4815-913D-87CBFE2A6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50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273D7-BD22-45FE-A3EE-B74BDC9E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11B1-C179-43D0-A023-4EC5AB743909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6CA2-9007-487B-BBD6-C31741F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3222B-1229-4B43-AD0A-C5EC0832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5F6B-63F9-494C-AB80-E172399A0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27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49D5D-9D85-40DD-9C64-E3FC8068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A488D-BAE8-4226-8CF4-F42BD396E0D0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B44FE-D389-4441-A4D0-E7185CAB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DE23C-C4B0-4C53-8A33-08F6E46B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F55F-820B-41E1-B925-E16DA8890F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1442A-6815-49C5-B23C-51CAEA69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3914-26BF-4BF6-8FBD-499F2DDE836B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5C5DE-434E-49EE-970B-8EC9ED1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9F35-7C3F-42D3-A5D6-DBBD7D26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8D0A-4DE5-4F8B-872A-47EA37F09C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08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91AB05-3F22-4776-8C4D-CF801767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FE6C-6CB0-426B-B0EB-A78E46EE2598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03AD13-DC43-4E7C-BC13-9232B4A9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5086F8-C7CA-4A72-8468-0C72CFE9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AA56-2DB2-48E3-8551-423E90982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1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31977-7C39-4CE1-8C0D-3E188341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4E10D-187A-43AD-AC81-8926CB5D9055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D9312E-F5F8-46AE-909F-ECDD4633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A628DC-CA32-4E2A-9DCE-CC0402F2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D944-257F-405C-BAD5-E756A3B85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65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31EA06-4F4B-42FA-B63B-44F9E512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A0B4-4BD8-4E54-8C75-27DED0E9B5D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5F740E-6020-47A4-9AD5-72A6B5E0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A13A1EF-5CB9-41B8-96D4-A43E50B3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8528-EDD4-4B30-BF18-59EE91CE3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2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6594F4-2EBD-41FD-811B-5FBDAC77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C692-2186-4A9D-8BDF-40F7249E37BE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26C119-2F27-4B9E-9D00-9F3BE20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DC9185-3AC5-431E-8492-850FF1C4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7451-5E18-4001-B951-ED11F7207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446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E8D1A4-55B9-4CEE-AFD8-F42A480A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6A07-07E1-4E7D-9A52-7024AC9C8C6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8515A8-1ACC-4AF3-A5AB-79123303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0512F5-6798-4C35-A4DC-C2DFEF48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61D9-9F6B-49D1-9914-B930344D71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20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E8E64D-6042-40E2-8EB4-CAAA1242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9823-E4EE-4DB5-AB25-0C818FF50BB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AB5AD4-82E9-4003-9AB3-9DB476C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DDA558-52B1-45B8-911B-38721FDB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B82E-FFDC-405A-A959-65FED52F56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0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605793-44A8-43C5-BFED-7F70178B7D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E99992-6228-4B29-8946-692CA3EE9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47257-DAB6-4ADC-9AF3-FA836E7B7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ADE717-95FF-49E7-AB66-158CA723E27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1B53C-3F41-471D-93EC-E059068F2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80068-A7EA-4299-9AAC-262FF24A6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840ADD-BC7E-4046-89F4-3E61373F46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>
            <a:extLst>
              <a:ext uri="{FF2B5EF4-FFF2-40B4-BE49-F238E27FC236}">
                <a16:creationId xmlns:a16="http://schemas.microsoft.com/office/drawing/2014/main" id="{E33C8F1B-1ED8-4B00-873F-110A334E67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081" name="Freeform 2">
              <a:extLst>
                <a:ext uri="{FF2B5EF4-FFF2-40B4-BE49-F238E27FC236}">
                  <a16:creationId xmlns:a16="http://schemas.microsoft.com/office/drawing/2014/main" id="{6B84CC8E-1324-4163-872E-42BAFB81E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009179688 h 304800"/>
                <a:gd name="T4" fmla="*/ 2147483646 w 304800"/>
                <a:gd name="T5" fmla="*/ 2009179688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5">
            <a:extLst>
              <a:ext uri="{FF2B5EF4-FFF2-40B4-BE49-F238E27FC236}">
                <a16:creationId xmlns:a16="http://schemas.microsoft.com/office/drawing/2014/main" id="{4E952336-20CD-401E-BE16-6DCC299AA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4A13F3A-A1D5-4F2C-8044-B95C61DB7B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6">
            <a:extLst>
              <a:ext uri="{FF2B5EF4-FFF2-40B4-BE49-F238E27FC236}">
                <a16:creationId xmlns:a16="http://schemas.microsoft.com/office/drawing/2014/main" id="{34AF34B6-243F-463F-AB3B-F294C075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itchFamily="50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E3DB3F1-1692-43E4-815A-BB419F094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1119188"/>
            <a:ext cx="91789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 anchor="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bg1"/>
                </a:solidFill>
                <a:latin typeface="Bree Rg"/>
                <a:cs typeface="Arial"/>
              </a:rPr>
              <a:t>Finding out about mental health conditions and the associated stigmas</a:t>
            </a:r>
          </a:p>
        </p:txBody>
      </p:sp>
      <p:sp>
        <p:nvSpPr>
          <p:cNvPr id="3079" name="TextBox 10">
            <a:extLst>
              <a:ext uri="{FF2B5EF4-FFF2-40B4-BE49-F238E27FC236}">
                <a16:creationId xmlns:a16="http://schemas.microsoft.com/office/drawing/2014/main" id="{A6F285F9-F06D-4B54-B356-C8E0B6F28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Mental Health Literacy</a:t>
            </a:r>
          </a:p>
        </p:txBody>
      </p:sp>
      <p:pic>
        <p:nvPicPr>
          <p:cNvPr id="3080" name="Picture 6">
            <a:extLst>
              <a:ext uri="{FF2B5EF4-FFF2-40B4-BE49-F238E27FC236}">
                <a16:creationId xmlns:a16="http://schemas.microsoft.com/office/drawing/2014/main" id="{B06602AD-E65A-40B1-83FC-DC5FA7CD7A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2799242"/>
            <a:ext cx="29527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938" y="134756"/>
            <a:ext cx="1440160" cy="71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21513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150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How to Apply LINK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344600" y="945275"/>
            <a:ext cx="4819687" cy="5580070"/>
          </a:xfrm>
          <a:prstGeom prst="rect">
            <a:avLst/>
          </a:prstGeom>
        </p:spPr>
      </p:pic>
      <p:sp>
        <p:nvSpPr>
          <p:cNvPr id="13" name="TextBox 23"/>
          <p:cNvSpPr txBox="1"/>
          <p:nvPr/>
        </p:nvSpPr>
        <p:spPr>
          <a:xfrm>
            <a:off x="2787298" y="1257448"/>
            <a:ext cx="1134045" cy="43088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L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I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N</a:t>
            </a:r>
          </a:p>
          <a:p>
            <a:pPr>
              <a:lnSpc>
                <a:spcPts val="8400"/>
              </a:lnSpc>
            </a:pPr>
            <a:r>
              <a:rPr lang="en-US" sz="6000" dirty="0">
                <a:solidFill>
                  <a:srgbClr val="FFFFFF"/>
                </a:solidFill>
                <a:latin typeface="Open Sans Extra Bold 2"/>
              </a:rPr>
              <a:t>K</a:t>
            </a:r>
          </a:p>
        </p:txBody>
      </p:sp>
      <p:sp>
        <p:nvSpPr>
          <p:cNvPr id="14" name="TextBox 24"/>
          <p:cNvSpPr txBox="1"/>
          <p:nvPr/>
        </p:nvSpPr>
        <p:spPr>
          <a:xfrm>
            <a:off x="3447252" y="4676846"/>
            <a:ext cx="3630556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363"/>
              </a:lnSpc>
            </a:pPr>
            <a:r>
              <a:rPr lang="en-US" sz="2400" dirty="0">
                <a:solidFill>
                  <a:srgbClr val="FFFFFF"/>
                </a:solidFill>
                <a:latin typeface="Open Sans"/>
              </a:rPr>
              <a:t>KEEP YOURSELF SAFE AND ASK FOR HELP IF YOU NEED TO</a:t>
            </a:r>
          </a:p>
        </p:txBody>
      </p:sp>
    </p:spTree>
    <p:extLst>
      <p:ext uri="{BB962C8B-B14F-4D97-AF65-F5344CB8AC3E}">
        <p14:creationId xmlns:p14="http://schemas.microsoft.com/office/powerpoint/2010/main" val="222005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16391" name="Freeform 2"/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147483646 h 304800"/>
                <a:gd name="T4" fmla="*/ 2147483646 w 304800"/>
                <a:gd name="T5" fmla="*/ 2147483646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638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anose="02000503000000020004" pitchFamily="50" charset="0"/>
            </a:endParaRPr>
          </a:p>
        </p:txBody>
      </p:sp>
      <p:sp>
        <p:nvSpPr>
          <p:cNvPr id="16390" name="TextBox 10"/>
          <p:cNvSpPr txBox="1">
            <a:spLocks noChangeArrowheads="1"/>
          </p:cNvSpPr>
          <p:nvPr/>
        </p:nvSpPr>
        <p:spPr bwMode="auto">
          <a:xfrm>
            <a:off x="0" y="207963"/>
            <a:ext cx="9169400" cy="128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Keep In Mind Self-Care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And Seeking Help</a:t>
            </a:r>
            <a:endParaRPr lang="en-GB" altLang="en-US" sz="3800" dirty="0">
              <a:solidFill>
                <a:schemeClr val="bg1"/>
              </a:solidFill>
              <a:latin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1813" y="1678231"/>
            <a:ext cx="6985000" cy="3988784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 yourself safe.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 self-care.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Remember it’s okay to ask for help.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Sometimes the best response is: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“I don’t know but I can help you find someone who does.”</a:t>
            </a:r>
          </a:p>
        </p:txBody>
      </p:sp>
    </p:spTree>
    <p:extLst>
      <p:ext uri="{BB962C8B-B14F-4D97-AF65-F5344CB8AC3E}">
        <p14:creationId xmlns:p14="http://schemas.microsoft.com/office/powerpoint/2010/main" val="29993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0D2A634-C88D-40F6-85A1-F8320E6A1F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11865E39-61F1-4D6F-B90B-4C2243AE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latin typeface="Open Sans Extrabold" pitchFamily="34" charset="0"/>
                <a:cs typeface="Open Sans Extrabold" pitchFamily="34" charset="0"/>
              </a:rPr>
              <a:t>SESSION AIMS</a:t>
            </a:r>
          </a:p>
        </p:txBody>
      </p:sp>
      <p:sp>
        <p:nvSpPr>
          <p:cNvPr id="4101" name="TextBox 4">
            <a:extLst>
              <a:ext uri="{FF2B5EF4-FFF2-40B4-BE49-F238E27FC236}">
                <a16:creationId xmlns:a16="http://schemas.microsoft.com/office/drawing/2014/main" id="{1D342559-3DC7-426F-B69E-CD7A7D635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65163"/>
            <a:ext cx="26511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Open Sans Light" pitchFamily="34" charset="0"/>
                <a:cs typeface="Open Sans Light" pitchFamily="34" charset="0"/>
              </a:rPr>
              <a:t>WHAT YOU WILL LEARN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D3B1B-2B09-4FC1-AFB1-2A6630BDBB5D}"/>
              </a:ext>
            </a:extLst>
          </p:cNvPr>
          <p:cNvSpPr txBox="1"/>
          <p:nvPr/>
        </p:nvSpPr>
        <p:spPr>
          <a:xfrm>
            <a:off x="2051050" y="1884363"/>
            <a:ext cx="6985000" cy="3557587"/>
          </a:xfrm>
          <a:prstGeom prst="rect">
            <a:avLst/>
          </a:prstGeom>
          <a:noFill/>
        </p:spPr>
        <p:txBody>
          <a:bodyPr lIns="109728" tIns="54864" rIns="109728" bIns="54864" anchor="t">
            <a:sp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sz="3200" dirty="0">
                <a:latin typeface="Open Sans"/>
                <a:cs typeface="Arial"/>
              </a:rPr>
              <a:t>To provide information about common mental health conditions.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GB" sz="3200" dirty="0">
              <a:latin typeface="Bree Rg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GB" sz="3200" dirty="0">
                <a:latin typeface="Open Sans"/>
                <a:cs typeface="Arial"/>
              </a:rPr>
              <a:t>To have participants learn about these conditions and share their learning with others.</a:t>
            </a:r>
          </a:p>
          <a:p>
            <a:pPr marL="411480" indent="-4114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01788"/>
            <a:ext cx="3627438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9FF1B5E8-A83F-4225-AEB5-F3ED2C323A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87D338-D14A-4A9D-BD45-148EA66F6D61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Mental Health Stigma</a:t>
            </a:r>
          </a:p>
        </p:txBody>
      </p:sp>
      <p:sp>
        <p:nvSpPr>
          <p:cNvPr id="4101" name="TextBox 9">
            <a:extLst>
              <a:ext uri="{FF2B5EF4-FFF2-40B4-BE49-F238E27FC236}">
                <a16:creationId xmlns:a16="http://schemas.microsoft.com/office/drawing/2014/main" id="{6D267844-5C52-4706-8830-D138674FC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1700213"/>
            <a:ext cx="6561138" cy="3989387"/>
          </a:xfrm>
          <a:prstGeom prst="rect">
            <a:avLst/>
          </a:prstGeom>
          <a:noFill/>
          <a:ln>
            <a:noFill/>
          </a:ln>
        </p:spPr>
        <p:txBody>
          <a:bodyPr lIns="109728" tIns="54864" rIns="109728" bIns="54864" anchor="t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GB" sz="2800" dirty="0">
                <a:latin typeface="Open Sans"/>
                <a:ea typeface="Calibri" panose="020F0502020204030204" pitchFamily="34" charset="0"/>
                <a:cs typeface="Times New Roman"/>
              </a:rPr>
              <a:t>Stigma frequently acts as a barrier to people seeking help for mental health problems and conditions. </a:t>
            </a:r>
            <a:endParaRPr lang="en-GB" sz="2800" dirty="0"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sz="2800" dirty="0">
                <a:latin typeface="Open Sans"/>
                <a:ea typeface="Calibri" panose="020F0502020204030204" pitchFamily="34" charset="0"/>
                <a:cs typeface="Times New Roman"/>
              </a:rPr>
              <a:t>By providing factual information about these conditions, participants can be supported to positively challenge negative and inaccurate attitudes about mental health.</a:t>
            </a:r>
            <a:endParaRPr lang="en-GB" altLang="en-US" sz="2800" b="1" dirty="0">
              <a:latin typeface="Open Sans"/>
              <a:cs typeface="Times New Roman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65C3C624-BA41-4F2D-A68F-984766965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AA8B5-956D-4C59-B6A7-B265DA4BCAEE}"/>
              </a:ext>
            </a:extLst>
          </p:cNvPr>
          <p:cNvSpPr txBox="1"/>
          <p:nvPr/>
        </p:nvSpPr>
        <p:spPr>
          <a:xfrm>
            <a:off x="0" y="207963"/>
            <a:ext cx="9144000" cy="1280351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Mental health conditions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and their stigma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B391CB9-F72A-487A-A618-8391547D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44675"/>
            <a:ext cx="6851650" cy="3646488"/>
          </a:xfrm>
          <a:prstGeom prst="rect">
            <a:avLst/>
          </a:prstGeom>
          <a:noFill/>
          <a:ln>
            <a:noFill/>
          </a:ln>
        </p:spPr>
        <p:txBody>
          <a:bodyPr lIns="109728" tIns="54864" rIns="109728" bIns="54864" anchor="t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the Condition?  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the associated stigma? 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Reason for stigma?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  <a:cs typeface="Calibri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it really? </a:t>
            </a:r>
            <a:endParaRPr lang="en-GB" sz="2800" dirty="0">
              <a:latin typeface="Open Sans"/>
              <a:cs typeface="Calibri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00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2AAC403-B799-4D73-9835-6AF7C56A0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88D7E5-CE59-4A1F-89C3-E9CC70B84343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Example…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C52D66-6C3F-42AE-AA53-8E94B849AC28}"/>
              </a:ext>
            </a:extLst>
          </p:cNvPr>
          <p:cNvSpPr/>
          <p:nvPr/>
        </p:nvSpPr>
        <p:spPr>
          <a:xfrm>
            <a:off x="1851025" y="1652544"/>
            <a:ext cx="7101397" cy="28392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Condition: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Depression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Associated stigma: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 </a:t>
            </a: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People choose to be depressed; they need to ‘snap out’ of it, they are just lazy; they are trying to get attention.</a:t>
            </a:r>
            <a:r>
              <a:rPr lang="en-GB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endParaRPr lang="en-GB" dirty="0">
              <a:latin typeface="Open Sans"/>
              <a:cs typeface="Calibri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58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2AAC403-B799-4D73-9835-6AF7C56A0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88D7E5-CE59-4A1F-89C3-E9CC70B84343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Example…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C52D66-6C3F-42AE-AA53-8E94B849AC28}"/>
              </a:ext>
            </a:extLst>
          </p:cNvPr>
          <p:cNvSpPr/>
          <p:nvPr/>
        </p:nvSpPr>
        <p:spPr>
          <a:xfrm>
            <a:off x="1851025" y="1652544"/>
            <a:ext cx="7101397" cy="401821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Condition: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Depression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rgbClr val="000000"/>
              </a:solidFill>
              <a:latin typeface="Open Sans"/>
              <a:ea typeface="Times New Roman" panose="02020603050405020304" pitchFamily="18" charset="0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Reason for stigma?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It is often portrayed as a phase that people grow out of and it is frequently </a:t>
            </a:r>
            <a:r>
              <a:rPr lang="en-GB" sz="2400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dramatised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in TV shows as something trivial and so it is often dismissed e.g. 'young people don’t have anything to be depressed about'. </a:t>
            </a:r>
            <a:endParaRPr lang="en-GB" sz="2400" dirty="0">
              <a:latin typeface="Open San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  <a:latin typeface="Bree Rg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8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F2AAC403-B799-4D73-9835-6AF7C56A0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88D7E5-CE59-4A1F-89C3-E9CC70B84343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Example…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C52D66-6C3F-42AE-AA53-8E94B849AC28}"/>
              </a:ext>
            </a:extLst>
          </p:cNvPr>
          <p:cNvSpPr/>
          <p:nvPr/>
        </p:nvSpPr>
        <p:spPr>
          <a:xfrm>
            <a:off x="1851025" y="1616449"/>
            <a:ext cx="7101397" cy="43476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Condition: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Depression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>
              <a:solidFill>
                <a:srgbClr val="000000"/>
              </a:solidFill>
              <a:latin typeface="Open Sans"/>
              <a:ea typeface="Times New Roman" panose="02020603050405020304" pitchFamily="18" charset="0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it really?</a:t>
            </a:r>
            <a:r>
              <a:rPr lang="en-GB" sz="24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 </a:t>
            </a: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Open Sans"/>
              <a:cs typeface="Calibri"/>
            </a:endParaRPr>
          </a:p>
          <a:p>
            <a:pPr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People do not choose to be depressed. Depression is developed over time and requires appropriate treatment to deal with the psychiatric symptoms and underlying issues. Depression is a term used to describe a state of low mood. Clinical Depression is a mental health condition. This can be confusing because people may often feel depressed but will not have Clinical Depression. </a:t>
            </a:r>
            <a:endParaRPr lang="en-GB" sz="2000" dirty="0">
              <a:latin typeface="Open San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i="1" dirty="0">
              <a:solidFill>
                <a:schemeClr val="tx1">
                  <a:lumMod val="75000"/>
                  <a:lumOff val="25000"/>
                </a:schemeClr>
              </a:solidFill>
              <a:latin typeface="Bree Rg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7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0B406BFD-30A9-4385-8FC7-902AC5700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5366E3-7AE5-431B-BC32-0EADABB07B21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Mental Health Stigma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ED86F5-1F41-4DE0-A1AE-DF80ABA6EC82}"/>
              </a:ext>
            </a:extLst>
          </p:cNvPr>
          <p:cNvSpPr txBox="1"/>
          <p:nvPr/>
        </p:nvSpPr>
        <p:spPr>
          <a:xfrm>
            <a:off x="1079500" y="1020763"/>
            <a:ext cx="6985000" cy="849312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>
                <a:solidFill>
                  <a:schemeClr val="tx1">
                    <a:lumMod val="75000"/>
                    <a:lumOff val="25000"/>
                  </a:schemeClr>
                </a:solidFill>
                <a:latin typeface="Bree Rg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Work in groups to find out about one of the following mental health conditions…</a:t>
            </a:r>
          </a:p>
        </p:txBody>
      </p:sp>
      <p:sp>
        <p:nvSpPr>
          <p:cNvPr id="5126" name="TextBox 9">
            <a:extLst>
              <a:ext uri="{FF2B5EF4-FFF2-40B4-BE49-F238E27FC236}">
                <a16:creationId xmlns:a16="http://schemas.microsoft.com/office/drawing/2014/main" id="{719E17A5-62DA-4809-87F0-AC3B02B0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2349500"/>
            <a:ext cx="6769100" cy="22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latin typeface="Open Sans"/>
                <a:cs typeface="Open Sans" pitchFamily="34" charset="0"/>
              </a:rPr>
              <a:t>Anxiety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Open Sans"/>
              <a:cs typeface="Open Sans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latin typeface="Open Sans"/>
                <a:cs typeface="Open Sans" pitchFamily="34" charset="0"/>
              </a:rPr>
              <a:t>Eating Disorders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Open Sans"/>
              <a:cs typeface="Open Sans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latin typeface="Open Sans"/>
                <a:cs typeface="Open Sans" pitchFamily="34" charset="0"/>
              </a:rPr>
              <a:t>Psychosis</a:t>
            </a:r>
          </a:p>
        </p:txBody>
      </p:sp>
      <p:pic>
        <p:nvPicPr>
          <p:cNvPr id="7175" name="Picture 13">
            <a:extLst>
              <a:ext uri="{FF2B5EF4-FFF2-40B4-BE49-F238E27FC236}">
                <a16:creationId xmlns:a16="http://schemas.microsoft.com/office/drawing/2014/main" id="{34BA8483-15E9-45F8-B657-B8D66E14F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013325"/>
            <a:ext cx="1512888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2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65C3C624-BA41-4F2D-A68F-984766965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AA8B5-956D-4C59-B6A7-B265DA4BCAEE}"/>
              </a:ext>
            </a:extLst>
          </p:cNvPr>
          <p:cNvSpPr txBox="1"/>
          <p:nvPr/>
        </p:nvSpPr>
        <p:spPr>
          <a:xfrm>
            <a:off x="0" y="207963"/>
            <a:ext cx="9144000" cy="6955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Reminder of questions: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B391CB9-F72A-487A-A618-8391547D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844675"/>
            <a:ext cx="6851650" cy="3646488"/>
          </a:xfrm>
          <a:prstGeom prst="rect">
            <a:avLst/>
          </a:prstGeom>
          <a:noFill/>
          <a:ln>
            <a:noFill/>
          </a:ln>
        </p:spPr>
        <p:txBody>
          <a:bodyPr lIns="109728" tIns="54864" rIns="109728" bIns="54864" anchor="t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the Condition?  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the associated stigma? 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Reason for stigma?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800" dirty="0">
              <a:latin typeface="Open Sans"/>
              <a:cs typeface="Calibri"/>
            </a:endParaRPr>
          </a:p>
          <a:p>
            <a:pPr marL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Calibri"/>
              </a:rPr>
              <a:t>What is it really? </a:t>
            </a:r>
            <a:endParaRPr lang="en-GB" sz="2800" dirty="0">
              <a:latin typeface="Open Sans"/>
              <a:cs typeface="Calibri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00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38" y="1628775"/>
            <a:ext cx="3600451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93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abe549-7fe0-477f-9005-6c781c1263b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A056E89CE76409F966DE2980C542D" ma:contentTypeVersion="15" ma:contentTypeDescription="Create a new document." ma:contentTypeScope="" ma:versionID="6934ccc949344ae4e80042a3c4eae59b">
  <xsd:schema xmlns:xsd="http://www.w3.org/2001/XMLSchema" xmlns:xs="http://www.w3.org/2001/XMLSchema" xmlns:p="http://schemas.microsoft.com/office/2006/metadata/properties" xmlns:ns3="31abe549-7fe0-477f-9005-6c781c1263bb" xmlns:ns4="0d71df0d-acc8-48e4-8c7d-8ebbcac9d8d6" targetNamespace="http://schemas.microsoft.com/office/2006/metadata/properties" ma:root="true" ma:fieldsID="2cb2dd8476b1e4c2b76d384c4486ebcc" ns3:_="" ns4:_="">
    <xsd:import namespace="31abe549-7fe0-477f-9005-6c781c1263bb"/>
    <xsd:import namespace="0d71df0d-acc8-48e4-8c7d-8ebbcac9d8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be549-7fe0-477f-9005-6c781c126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1df0d-acc8-48e4-8c7d-8ebbcac9d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05A020-A09D-4C46-B1EA-F63AC1679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C0276-E9C6-4439-9598-195B2D5F387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d71df0d-acc8-48e4-8c7d-8ebbcac9d8d6"/>
    <ds:schemaRef ds:uri="31abe549-7fe0-477f-9005-6c781c1263bb"/>
  </ds:schemaRefs>
</ds:datastoreItem>
</file>

<file path=customXml/itemProps3.xml><?xml version="1.0" encoding="utf-8"?>
<ds:datastoreItem xmlns:ds="http://schemas.openxmlformats.org/officeDocument/2006/customXml" ds:itemID="{70A65342-9210-4439-9F89-E7D51F9998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be549-7fe0-477f-9005-6c781c1263bb"/>
    <ds:schemaRef ds:uri="0d71df0d-acc8-48e4-8c7d-8ebbcac9d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587</Words>
  <Application>Microsoft Office PowerPoint</Application>
  <PresentationFormat>On-screen Show (4:3)</PresentationFormat>
  <Paragraphs>85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Bree Rg</vt:lpstr>
      <vt:lpstr>Calibri</vt:lpstr>
      <vt:lpstr>Open Sans</vt:lpstr>
      <vt:lpstr>Open Sans Extra Bold 2</vt:lpstr>
      <vt:lpstr>Open Sans Extrabold</vt:lpstr>
      <vt:lpstr>Open Sans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Grant</dc:creator>
  <cp:lastModifiedBy>Alice Pelan</cp:lastModifiedBy>
  <cp:revision>22</cp:revision>
  <dcterms:created xsi:type="dcterms:W3CDTF">2020-06-28T18:12:27Z</dcterms:created>
  <dcterms:modified xsi:type="dcterms:W3CDTF">2023-03-24T13:43:45Z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0x010100172A056E89CE76409F966DE2980C542D</vt:lpwstr>
  </property>
</Properties>
</file>