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sldIdLst>
    <p:sldId id="256" r:id="rId5"/>
    <p:sldId id="260" r:id="rId6"/>
    <p:sldId id="262" r:id="rId7"/>
    <p:sldId id="265" r:id="rId8"/>
    <p:sldId id="259" r:id="rId9"/>
    <p:sldId id="273" r:id="rId10"/>
    <p:sldId id="257" r:id="rId11"/>
    <p:sldId id="275" r:id="rId12"/>
    <p:sldId id="258" r:id="rId13"/>
    <p:sldId id="281" r:id="rId14"/>
    <p:sldId id="277" r:id="rId15"/>
    <p:sldId id="278" r:id="rId16"/>
    <p:sldId id="279" r:id="rId17"/>
    <p:sldId id="280" r:id="rId18"/>
    <p:sldId id="274" r:id="rId19"/>
    <p:sldId id="284" r:id="rId20"/>
    <p:sldId id="282" r:id="rId21"/>
    <p:sldId id="283" r:id="rId22"/>
    <p:sldId id="285" r:id="rId23"/>
    <p:sldId id="272" r:id="rId24"/>
    <p:sldId id="286"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D4DF"/>
    <a:srgbClr val="32E569"/>
    <a:srgbClr val="80F11C"/>
    <a:srgbClr val="FFC00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1E418D-334D-4F79-B977-1E4AB0D5B36D}" v="47" dt="2020-06-30T16:07:30.055"/>
    <p1510:client id="{418B936C-5831-491D-B33A-3E9ACB204669}" v="42" dt="2020-06-30T16:02:40.051"/>
    <p1510:client id="{B59CDA4F-6FFC-4010-9FAB-EA4A3B2C66F0}" v="276" dt="2020-06-30T15:59:21.136"/>
    <p1510:client id="{C688FDC8-B70D-407D-93C8-853356F15C5F}" v="10" dt="2020-06-30T15:33:23.545"/>
    <p1510:client id="{E1B6B438-7497-463A-95BE-43C41CD33672}" v="2" dt="2020-06-30T15:29:55.7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3979" autoAdjust="0"/>
  </p:normalViewPr>
  <p:slideViewPr>
    <p:cSldViewPr snapToGrid="0">
      <p:cViewPr varScale="1">
        <p:scale>
          <a:sx n="112" d="100"/>
          <a:sy n="112" d="100"/>
        </p:scale>
        <p:origin x="2008" y="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91E953-930E-4744-887A-67B12478241D}" type="datetimeFigureOut">
              <a:rPr lang="en-GB" smtClean="0"/>
              <a:t>24/03/2023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FB313-A2E7-4FDD-AE49-145213453D65}" type="slidenum">
              <a:rPr lang="en-GB" smtClean="0"/>
              <a:t>‹#›</a:t>
            </a:fld>
            <a:endParaRPr lang="en-GB"/>
          </a:p>
        </p:txBody>
      </p:sp>
    </p:spTree>
    <p:extLst>
      <p:ext uri="{BB962C8B-B14F-4D97-AF65-F5344CB8AC3E}">
        <p14:creationId xmlns:p14="http://schemas.microsoft.com/office/powerpoint/2010/main" val="59079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People report not knowing what to say, how to respond or what the first step is in supporting someone. They are afraid of messing up and making things worse.</a:t>
            </a:r>
          </a:p>
          <a:p>
            <a:r>
              <a:rPr lang="en-GB" dirty="0"/>
              <a:t>The LINK model was developed in order to give people directed advice to follow which can help someone who is struggling with their mental health and has experiences stigma and discrimination.</a:t>
            </a:r>
          </a:p>
        </p:txBody>
      </p:sp>
      <p:sp>
        <p:nvSpPr>
          <p:cNvPr id="4" name="Slide Number Placeholder 3"/>
          <p:cNvSpPr>
            <a:spLocks noGrp="1"/>
          </p:cNvSpPr>
          <p:nvPr>
            <p:ph type="sldNum" sz="quarter" idx="5"/>
          </p:nvPr>
        </p:nvSpPr>
        <p:spPr/>
        <p:txBody>
          <a:bodyPr/>
          <a:lstStyle/>
          <a:p>
            <a:fld id="{FCFFB313-A2E7-4FDD-AE49-145213453D65}" type="slidenum">
              <a:rPr lang="en-GB" smtClean="0"/>
              <a:t>3</a:t>
            </a:fld>
            <a:endParaRPr lang="en-GB"/>
          </a:p>
        </p:txBody>
      </p:sp>
    </p:spTree>
    <p:extLst>
      <p:ext uri="{BB962C8B-B14F-4D97-AF65-F5344CB8AC3E}">
        <p14:creationId xmlns:p14="http://schemas.microsoft.com/office/powerpoint/2010/main" val="903006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People report not knowing what to say, how to respond or what the first step is in supporting someone. They are afraid of messing up and making things worse.</a:t>
            </a:r>
          </a:p>
          <a:p>
            <a:r>
              <a:rPr lang="en-GB" dirty="0"/>
              <a:t>The LINK model was developed in order to give people directed advice to follow which can help someone who is struggling with their mental health and has experiences stigma and discrimination.</a:t>
            </a:r>
          </a:p>
        </p:txBody>
      </p:sp>
      <p:sp>
        <p:nvSpPr>
          <p:cNvPr id="4" name="Slide Number Placeholder 3"/>
          <p:cNvSpPr>
            <a:spLocks noGrp="1"/>
          </p:cNvSpPr>
          <p:nvPr>
            <p:ph type="sldNum" sz="quarter" idx="5"/>
          </p:nvPr>
        </p:nvSpPr>
        <p:spPr/>
        <p:txBody>
          <a:bodyPr/>
          <a:lstStyle/>
          <a:p>
            <a:fld id="{FCFFB313-A2E7-4FDD-AE49-145213453D65}" type="slidenum">
              <a:rPr lang="en-GB" smtClean="0"/>
              <a:t>4</a:t>
            </a:fld>
            <a:endParaRPr lang="en-GB"/>
          </a:p>
        </p:txBody>
      </p:sp>
    </p:spTree>
    <p:extLst>
      <p:ext uri="{BB962C8B-B14F-4D97-AF65-F5344CB8AC3E}">
        <p14:creationId xmlns:p14="http://schemas.microsoft.com/office/powerpoint/2010/main" val="3877228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a:t>Make an emphasis on making a link with the person and linking them onwards.</a:t>
            </a:r>
          </a:p>
          <a:p>
            <a:r>
              <a:rPr lang="en-GB"/>
              <a:t>Having so many choices can also be paralysing, not knowing which one to choose.</a:t>
            </a:r>
          </a:p>
        </p:txBody>
      </p:sp>
      <p:sp>
        <p:nvSpPr>
          <p:cNvPr id="4" name="Slide Number Placeholder 3"/>
          <p:cNvSpPr>
            <a:spLocks noGrp="1"/>
          </p:cNvSpPr>
          <p:nvPr>
            <p:ph type="sldNum" sz="quarter" idx="5"/>
          </p:nvPr>
        </p:nvSpPr>
        <p:spPr/>
        <p:txBody>
          <a:bodyPr/>
          <a:lstStyle/>
          <a:p>
            <a:fld id="{FCFFB313-A2E7-4FDD-AE49-145213453D65}" type="slidenum">
              <a:rPr lang="en-GB" smtClean="0"/>
              <a:t>5</a:t>
            </a:fld>
            <a:endParaRPr lang="en-GB"/>
          </a:p>
        </p:txBody>
      </p:sp>
    </p:spTree>
    <p:extLst>
      <p:ext uri="{BB962C8B-B14F-4D97-AF65-F5344CB8AC3E}">
        <p14:creationId xmlns:p14="http://schemas.microsoft.com/office/powerpoint/2010/main" val="1352394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a:t>
            </a:r>
            <a:r>
              <a:rPr lang="en-US" baseline="0" dirty="0"/>
              <a:t> can be small </a:t>
            </a:r>
            <a:r>
              <a:rPr lang="en-US" baseline="0"/>
              <a:t>or big.</a:t>
            </a:r>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9</a:t>
            </a:fld>
            <a:endParaRPr lang="en-GB"/>
          </a:p>
        </p:txBody>
      </p:sp>
    </p:spTree>
    <p:extLst>
      <p:ext uri="{BB962C8B-B14F-4D97-AF65-F5344CB8AC3E}">
        <p14:creationId xmlns:p14="http://schemas.microsoft.com/office/powerpoint/2010/main" val="3870085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a:t>
            </a:r>
            <a:r>
              <a:rPr lang="en-US" baseline="0" dirty="0"/>
              <a:t> can be small </a:t>
            </a:r>
            <a:r>
              <a:rPr lang="en-US" baseline="0"/>
              <a:t>or big.</a:t>
            </a:r>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10</a:t>
            </a:fld>
            <a:endParaRPr lang="en-GB"/>
          </a:p>
        </p:txBody>
      </p:sp>
    </p:spTree>
    <p:extLst>
      <p:ext uri="{BB962C8B-B14F-4D97-AF65-F5344CB8AC3E}">
        <p14:creationId xmlns:p14="http://schemas.microsoft.com/office/powerpoint/2010/main" val="3870085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11</a:t>
            </a:fld>
            <a:endParaRPr lang="en-GB"/>
          </a:p>
        </p:txBody>
      </p:sp>
    </p:spTree>
    <p:extLst>
      <p:ext uri="{BB962C8B-B14F-4D97-AF65-F5344CB8AC3E}">
        <p14:creationId xmlns:p14="http://schemas.microsoft.com/office/powerpoint/2010/main" val="2802260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12</a:t>
            </a:fld>
            <a:endParaRPr lang="en-GB"/>
          </a:p>
        </p:txBody>
      </p:sp>
    </p:spTree>
    <p:extLst>
      <p:ext uri="{BB962C8B-B14F-4D97-AF65-F5344CB8AC3E}">
        <p14:creationId xmlns:p14="http://schemas.microsoft.com/office/powerpoint/2010/main" val="2360365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13</a:t>
            </a:fld>
            <a:endParaRPr lang="en-GB"/>
          </a:p>
        </p:txBody>
      </p:sp>
    </p:spTree>
    <p:extLst>
      <p:ext uri="{BB962C8B-B14F-4D97-AF65-F5344CB8AC3E}">
        <p14:creationId xmlns:p14="http://schemas.microsoft.com/office/powerpoint/2010/main" val="1883506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CFFB313-A2E7-4FDD-AE49-145213453D65}" type="slidenum">
              <a:rPr lang="en-GB" smtClean="0"/>
              <a:t>14</a:t>
            </a:fld>
            <a:endParaRPr lang="en-GB"/>
          </a:p>
        </p:txBody>
      </p:sp>
    </p:spTree>
    <p:extLst>
      <p:ext uri="{BB962C8B-B14F-4D97-AF65-F5344CB8AC3E}">
        <p14:creationId xmlns:p14="http://schemas.microsoft.com/office/powerpoint/2010/main" val="1446845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1DC8A4F-1277-40B6-A4A0-10BE400DBC6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80465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C8A4F-1277-40B6-A4A0-10BE400DBC6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2163727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C8A4F-1277-40B6-A4A0-10BE400DBC6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076134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DC8A4F-1277-40B6-A4A0-10BE400DBC6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94178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1DC8A4F-1277-40B6-A4A0-10BE400DBC6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112333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1DC8A4F-1277-40B6-A4A0-10BE400DBC6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301526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1DC8A4F-1277-40B6-A4A0-10BE400DBC65}" type="datetimeFigureOut">
              <a:rPr lang="en-GB" smtClean="0"/>
              <a:t>24/03/2023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423416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1DC8A4F-1277-40B6-A4A0-10BE400DBC65}" type="datetimeFigureOut">
              <a:rPr lang="en-GB" smtClean="0"/>
              <a:t>24/03/2023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1224577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DC8A4F-1277-40B6-A4A0-10BE400DBC65}" type="datetimeFigureOut">
              <a:rPr lang="en-GB" smtClean="0"/>
              <a:t>24/03/2023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462817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DC8A4F-1277-40B6-A4A0-10BE400DBC6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1677113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DC8A4F-1277-40B6-A4A0-10BE400DBC6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61AC0A6-B4BE-4C12-B969-69A7B575C5E8}" type="slidenum">
              <a:rPr lang="en-GB" smtClean="0"/>
              <a:t>‹#›</a:t>
            </a:fld>
            <a:endParaRPr lang="en-GB"/>
          </a:p>
        </p:txBody>
      </p:sp>
    </p:spTree>
    <p:extLst>
      <p:ext uri="{BB962C8B-B14F-4D97-AF65-F5344CB8AC3E}">
        <p14:creationId xmlns:p14="http://schemas.microsoft.com/office/powerpoint/2010/main" val="354815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C8A4F-1277-40B6-A4A0-10BE400DBC65}" type="datetimeFigureOut">
              <a:rPr lang="en-GB" smtClean="0"/>
              <a:t>24/03/2023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AC0A6-B4BE-4C12-B969-69A7B575C5E8}" type="slidenum">
              <a:rPr lang="en-GB" smtClean="0"/>
              <a:t>‹#›</a:t>
            </a:fld>
            <a:endParaRPr lang="en-GB"/>
          </a:p>
        </p:txBody>
      </p:sp>
    </p:spTree>
    <p:extLst>
      <p:ext uri="{BB962C8B-B14F-4D97-AF65-F5344CB8AC3E}">
        <p14:creationId xmlns:p14="http://schemas.microsoft.com/office/powerpoint/2010/main" val="3516530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8" Type="http://schemas.openxmlformats.org/officeDocument/2006/relationships/image" Target="../media/image20.gif"/><Relationship Id="rId3" Type="http://schemas.openxmlformats.org/officeDocument/2006/relationships/image" Target="../media/image18.jpeg"/><Relationship Id="rId7" Type="http://schemas.openxmlformats.org/officeDocument/2006/relationships/hyperlink" Target="http://www.breathingspacescotland.co.uk/"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9.png"/><Relationship Id="rId11" Type="http://schemas.openxmlformats.org/officeDocument/2006/relationships/image" Target="../media/image21.png"/><Relationship Id="rId5" Type="http://schemas.openxmlformats.org/officeDocument/2006/relationships/hyperlink" Target="mailto:jo@samaritans.org" TargetMode="External"/><Relationship Id="rId10" Type="http://schemas.openxmlformats.org/officeDocument/2006/relationships/hyperlink" Target="http://www.childline.org.uk/" TargetMode="External"/><Relationship Id="rId4" Type="http://schemas.openxmlformats.org/officeDocument/2006/relationships/hyperlink" Target="http://www.samaritans.org/" TargetMode="External"/><Relationship Id="rId9" Type="http://schemas.openxmlformats.org/officeDocument/2006/relationships/hyperlink" Target="http://www.nhs24.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www.seemescotland.org/young-people/whats-on-your-min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r1.dotmailer-surveys.com/7e2gpo24-a73vk9ab"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hyperlink" Target="https://report.seemescotland.org/"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www.seemescotland.org/resources/" TargetMode="External"/><Relationship Id="rId4" Type="http://schemas.openxmlformats.org/officeDocument/2006/relationships/hyperlink" Target="https://www.seemescotland.org/media/9693/updated-campaign-pack_nj_190220.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8" Type="http://schemas.openxmlformats.org/officeDocument/2006/relationships/hyperlink" Target="http://www.breathingspacescotland.co.uk/" TargetMode="External"/><Relationship Id="rId3" Type="http://schemas.openxmlformats.org/officeDocument/2006/relationships/image" Target="../media/image5.png"/><Relationship Id="rId7" Type="http://schemas.openxmlformats.org/officeDocument/2006/relationships/image" Target="../media/image19.png"/><Relationship Id="rId12" Type="http://schemas.openxmlformats.org/officeDocument/2006/relationships/image" Target="../media/image21.pn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hyperlink" Target="mailto:jo@samaritans.org" TargetMode="External"/><Relationship Id="rId11" Type="http://schemas.openxmlformats.org/officeDocument/2006/relationships/hyperlink" Target="http://www.childline.org.uk/" TargetMode="External"/><Relationship Id="rId5" Type="http://schemas.openxmlformats.org/officeDocument/2006/relationships/hyperlink" Target="http://www.samaritans.org/" TargetMode="External"/><Relationship Id="rId10" Type="http://schemas.openxmlformats.org/officeDocument/2006/relationships/hyperlink" Target="http://www.nhs24.com/" TargetMode="External"/><Relationship Id="rId4" Type="http://schemas.openxmlformats.org/officeDocument/2006/relationships/image" Target="../media/image2.png"/><Relationship Id="rId9" Type="http://schemas.openxmlformats.org/officeDocument/2006/relationships/image" Target="../media/image20.gi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
            <a:extLst>
              <a:ext uri="{FF2B5EF4-FFF2-40B4-BE49-F238E27FC236}">
                <a16:creationId xmlns:a16="http://schemas.microsoft.com/office/drawing/2014/main" id="{A00BBFCF-83BF-478A-A10C-51F6A6AC3668}"/>
              </a:ext>
            </a:extLst>
          </p:cNvPr>
          <p:cNvGrpSpPr>
            <a:grpSpLocks/>
          </p:cNvGrpSpPr>
          <p:nvPr/>
        </p:nvGrpSpPr>
        <p:grpSpPr bwMode="auto">
          <a:xfrm>
            <a:off x="0" y="0"/>
            <a:ext cx="9144000" cy="6858000"/>
            <a:chOff x="0" y="992605"/>
            <a:chExt cx="7620000" cy="5715000"/>
          </a:xfrm>
        </p:grpSpPr>
        <p:sp>
          <p:nvSpPr>
            <p:cNvPr id="7" name="Freeform 2">
              <a:extLst>
                <a:ext uri="{FF2B5EF4-FFF2-40B4-BE49-F238E27FC236}">
                  <a16:creationId xmlns:a16="http://schemas.microsoft.com/office/drawing/2014/main" id="{CAAA3588-C6B3-4FD9-AB7F-DA82817D8236}"/>
                </a:ext>
              </a:extLst>
            </p:cNvPr>
            <p:cNvSpPr>
              <a:spLocks/>
            </p:cNvSpPr>
            <p:nvPr/>
          </p:nvSpPr>
          <p:spPr bwMode="auto">
            <a:xfrm>
              <a:off x="0" y="992605"/>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11" name="Picture 5">
            <a:extLst>
              <a:ext uri="{FF2B5EF4-FFF2-40B4-BE49-F238E27FC236}">
                <a16:creationId xmlns:a16="http://schemas.microsoft.com/office/drawing/2014/main" id="{A12FCA62-FCCF-4256-AEE9-F2EAC5DFD4A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78125" y="685800"/>
            <a:ext cx="54864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7">
            <a:extLst>
              <a:ext uri="{FF2B5EF4-FFF2-40B4-BE49-F238E27FC236}">
                <a16:creationId xmlns:a16="http://schemas.microsoft.com/office/drawing/2014/main" id="{413A42A9-DA70-41D2-9E16-BBB5C95EAA46}"/>
              </a:ext>
            </a:extLst>
          </p:cNvPr>
          <p:cNvSpPr txBox="1">
            <a:spLocks noChangeArrowheads="1"/>
          </p:cNvSpPr>
          <p:nvPr/>
        </p:nvSpPr>
        <p:spPr bwMode="auto">
          <a:xfrm>
            <a:off x="933450" y="1423988"/>
            <a:ext cx="7239000" cy="103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34560" rIns="0" bIns="0"/>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ts val="2425"/>
              </a:lnSpc>
              <a:spcBef>
                <a:spcPct val="0"/>
              </a:spcBef>
              <a:buFontTx/>
              <a:buNone/>
            </a:pPr>
            <a:r>
              <a:rPr lang="en-US" altLang="en-US" sz="2400" i="1" dirty="0">
                <a:solidFill>
                  <a:schemeClr val="bg1"/>
                </a:solidFill>
                <a:latin typeface="Bree Rg" pitchFamily="50" charset="0"/>
              </a:rPr>
              <a:t>Prepare and Build Confidence Using LINK and Real Life Examples </a:t>
            </a:r>
          </a:p>
        </p:txBody>
      </p:sp>
      <p:sp>
        <p:nvSpPr>
          <p:cNvPr id="14" name="TextBox 10">
            <a:extLst>
              <a:ext uri="{FF2B5EF4-FFF2-40B4-BE49-F238E27FC236}">
                <a16:creationId xmlns:a16="http://schemas.microsoft.com/office/drawing/2014/main" id="{B6E62A03-C2D3-4A65-9F26-39BE23881F59}"/>
              </a:ext>
            </a:extLst>
          </p:cNvPr>
          <p:cNvSpPr txBox="1">
            <a:spLocks noChangeArrowheads="1"/>
          </p:cNvSpPr>
          <p:nvPr/>
        </p:nvSpPr>
        <p:spPr bwMode="auto">
          <a:xfrm>
            <a:off x="933450" y="207963"/>
            <a:ext cx="7334250" cy="128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9728" tIns="54864" rIns="109728" bIns="54864" anchor="t">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b="1" dirty="0">
                <a:solidFill>
                  <a:schemeClr val="bg1"/>
                </a:solidFill>
                <a:latin typeface="Open Sans Extrabold"/>
                <a:cs typeface="Open Sans Extrabold" panose="020B0906030804020204" pitchFamily="34" charset="0"/>
              </a:rPr>
              <a:t>Next Actions and Case Studies</a:t>
            </a:r>
          </a:p>
        </p:txBody>
      </p:sp>
      <p:pic>
        <p:nvPicPr>
          <p:cNvPr id="15" name="Picture 4">
            <a:extLst>
              <a:ext uri="{FF2B5EF4-FFF2-40B4-BE49-F238E27FC236}">
                <a16:creationId xmlns:a16="http://schemas.microsoft.com/office/drawing/2014/main" id="{40CC489F-B9AE-416F-B488-9E1A455BC79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4"/>
          <p:cNvPicPr>
            <a:picLocks noChangeAspect="1"/>
          </p:cNvPicPr>
          <p:nvPr/>
        </p:nvPicPr>
        <p:blipFill>
          <a:blip r:embed="rId4">
            <a:alphaModFix/>
          </a:blip>
          <a:srcRect/>
          <a:stretch>
            <a:fillRect/>
          </a:stretch>
        </p:blipFill>
        <p:spPr>
          <a:xfrm rot="21600000">
            <a:off x="3186814" y="2704339"/>
            <a:ext cx="2732271" cy="2883301"/>
          </a:xfrm>
          <a:prstGeom prst="rect">
            <a:avLst/>
          </a:prstGeom>
        </p:spPr>
      </p:pic>
      <p:pic>
        <p:nvPicPr>
          <p:cNvPr id="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7620" y="135746"/>
            <a:ext cx="1440160" cy="712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524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1000"/>
                                        <p:tgtEl>
                                          <p:spTgt spid="13">
                                            <p:txEl>
                                              <p:pRg st="0" end="0"/>
                                            </p:txEl>
                                          </p:spTgt>
                                        </p:tgtEl>
                                      </p:cBhvr>
                                    </p:animEffect>
                                    <p:anim calcmode="lin" valueType="num">
                                      <p:cBhvr>
                                        <p:cTn id="8"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27C217-6AAB-45B7-B6EB-198CC11EAE80}"/>
              </a:ext>
            </a:extLst>
          </p:cNvPr>
          <p:cNvSpPr txBox="1"/>
          <p:nvPr/>
        </p:nvSpPr>
        <p:spPr>
          <a:xfrm>
            <a:off x="204108" y="2720372"/>
            <a:ext cx="9144000" cy="69557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Case Studies</a:t>
            </a: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341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F6D99-6CDD-43DF-8063-C74F425974A8}"/>
              </a:ext>
            </a:extLst>
          </p:cNvPr>
          <p:cNvSpPr>
            <a:spLocks noGrp="1"/>
          </p:cNvSpPr>
          <p:nvPr>
            <p:ph idx="1"/>
          </p:nvPr>
        </p:nvSpPr>
        <p:spPr>
          <a:xfrm>
            <a:off x="1755475" y="962362"/>
            <a:ext cx="6362700" cy="5666798"/>
          </a:xfrm>
        </p:spPr>
        <p:txBody>
          <a:bodyPr vert="horz" lIns="91440" tIns="45720" rIns="91440" bIns="45720" rtlCol="0" anchor="t">
            <a:noAutofit/>
          </a:bodyPr>
          <a:lstStyle/>
          <a:p>
            <a:pPr marL="0" indent="0">
              <a:buNone/>
            </a:pPr>
            <a:r>
              <a:rPr lang="en-GB" sz="1400" dirty="0">
                <a:latin typeface="Open Sans" panose="020B0606030504020204" pitchFamily="34" charset="0"/>
                <a:ea typeface="Open Sans" panose="020B0606030504020204" pitchFamily="34" charset="0"/>
                <a:cs typeface="Open Sans" panose="020B0606030504020204" pitchFamily="34" charset="0"/>
              </a:rPr>
              <a:t>Your friend Aimee is currently a university student in her final year. Everyone knows Aimee - she is cheerful, optimistic and can't help but share her energy with the whole room the minute she enters the class. People find Aimee approachable and love talking to her, because it feels like she really is a great listener. Since the lockdown she has moved back home. Her family has always been very supportive and bonded. As an older sister she feels she needs to set a good example and she agreed to help home school of her younger siblings during the school closures. Since the university closures and lockdown restrictions, everyone has rapidly moved onto social media platforms to share their experiences, and most importantly, stay in touch with others. However, Aimee has been keeping quiet during social video calls.</a:t>
            </a:r>
          </a:p>
          <a:p>
            <a:pPr marL="0" indent="0">
              <a:buNone/>
            </a:pPr>
            <a:r>
              <a:rPr lang="en-GB" sz="1400" dirty="0">
                <a:latin typeface="Open Sans" panose="020B0606030504020204" pitchFamily="34" charset="0"/>
                <a:ea typeface="Open Sans" panose="020B0606030504020204" pitchFamily="34" charset="0"/>
                <a:cs typeface="Open Sans" panose="020B0606030504020204" pitchFamily="34" charset="0"/>
              </a:rPr>
              <a:t>Since her university has closed, she has not been attending her online lectures either. She asked for extensions on all her assessment deadlines, as she found it difficult when concentrating on tasks and keeping up with the usual schedule at home. Her concerns around her graduation and career prospects are highly impacting her anxiety levels. Nobody ever imagines that she is struggling and the last thing she would have wanted is to let people's expectations down, or worry somebody with her struggles, especially now that there are bigger concerns to deal with.</a:t>
            </a:r>
          </a:p>
          <a:p>
            <a:pPr marL="0" indent="0">
              <a:buNone/>
            </a:pPr>
            <a:r>
              <a:rPr lang="en-GB" sz="1400" dirty="0">
                <a:latin typeface="Open Sans" panose="020B0606030504020204" pitchFamily="34" charset="0"/>
                <a:ea typeface="Open Sans" panose="020B0606030504020204" pitchFamily="34" charset="0"/>
                <a:cs typeface="Open Sans" panose="020B0606030504020204" pitchFamily="34" charset="0"/>
              </a:rPr>
              <a:t>Aimee tried to discuss her concerns and anxieties with a university lecturer who said “many students have been feeling this way” and suggested she attempt to listen to the lectures online, keep up to date with course work and attempt to visit a doctor (which is more difficult during this time).</a:t>
            </a:r>
          </a:p>
        </p:txBody>
      </p:sp>
      <p:sp>
        <p:nvSpPr>
          <p:cNvPr id="5" name="TextBox 4">
            <a:extLst>
              <a:ext uri="{FF2B5EF4-FFF2-40B4-BE49-F238E27FC236}">
                <a16:creationId xmlns:a16="http://schemas.microsoft.com/office/drawing/2014/main" id="{C027C217-6AAB-45B7-B6EB-198CC11EAE80}"/>
              </a:ext>
            </a:extLst>
          </p:cNvPr>
          <p:cNvSpPr txBox="1"/>
          <p:nvPr/>
        </p:nvSpPr>
        <p:spPr>
          <a:xfrm>
            <a:off x="0" y="187325"/>
            <a:ext cx="9144000" cy="695325"/>
          </a:xfrm>
          <a:prstGeom prst="rect">
            <a:avLst/>
          </a:prstGeom>
          <a:noFill/>
        </p:spPr>
        <p:txBody>
          <a:bodyPr lIns="109728" tIns="54864" rIns="109728" bIns="54864">
            <a:spAutoFit/>
          </a:bodyPr>
          <a:lstStyle/>
          <a:p>
            <a:pPr algn="ctr">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Aimee’s Story</a:t>
            </a: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7526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F6D99-6CDD-43DF-8063-C74F425974A8}"/>
              </a:ext>
            </a:extLst>
          </p:cNvPr>
          <p:cNvSpPr>
            <a:spLocks noGrp="1"/>
          </p:cNvSpPr>
          <p:nvPr>
            <p:ph idx="1"/>
          </p:nvPr>
        </p:nvSpPr>
        <p:spPr>
          <a:xfrm>
            <a:off x="1755475" y="854075"/>
            <a:ext cx="6362700" cy="5666798"/>
          </a:xfrm>
        </p:spPr>
        <p:txBody>
          <a:bodyPr vert="horz" lIns="91440" tIns="45720" rIns="91440" bIns="45720" rtlCol="0" anchor="t">
            <a:noAutofit/>
          </a:bodyPr>
          <a:lstStyle/>
          <a:p>
            <a:pPr marL="0" indent="0">
              <a:buNone/>
            </a:pPr>
            <a:r>
              <a:rPr lang="en-US" sz="1600" dirty="0">
                <a:latin typeface="Open Sans" panose="020B0606030504020204" pitchFamily="34" charset="0"/>
                <a:ea typeface="Open Sans" panose="020B0606030504020204" pitchFamily="34" charset="0"/>
                <a:cs typeface="Open Sans" panose="020B0606030504020204" pitchFamily="34" charset="0"/>
              </a:rPr>
              <a:t>Your friend Jack is a transgender male and at the start of the year he updated his social media to reflect his gender identity, and asked friends and teachers to call him Jack.  Some of his close friends have been supportive and have been using his correct name and pronouns, while others have told Jack ‘they don’t get it’ and have stopped spending time with him.  Some teachers at school have refused to call Jack by his name and the school office had told him he can’t change his name on the school registers because the system won’t allow it.  Jack’s close supportive friends have been a great support network for him during this time and have helped him cope with some of the difficulties he has faced at school. </a:t>
            </a:r>
          </a:p>
          <a:p>
            <a:pPr marL="0" indent="0">
              <a:buNone/>
            </a:pPr>
            <a:r>
              <a:rPr lang="en-US" sz="1600" dirty="0">
                <a:latin typeface="Open Sans" panose="020B0606030504020204" pitchFamily="34" charset="0"/>
                <a:ea typeface="Open Sans" panose="020B0606030504020204" pitchFamily="34" charset="0"/>
                <a:cs typeface="Open Sans" panose="020B0606030504020204" pitchFamily="34" charset="0"/>
              </a:rPr>
              <a:t>While social distancing Jack has not been able to see his friends and has been spending more time in his room. You have asked him how things are at home with his family but he ‘brushed you off’. Since school has restarted, Jacks parents have repeatedly received calls since he has not been attending his online classes. Jack has been increasingly irritable and withdrawn and you’ve tried to ask him if he’s okay and show support.  He hasn’t messaged you for a few days and you notice that he has shared a status from another account that says: ‘If no-one’s listening then no-one will notice if I’m gone’.</a:t>
            </a:r>
          </a:p>
        </p:txBody>
      </p:sp>
      <p:sp>
        <p:nvSpPr>
          <p:cNvPr id="5" name="TextBox 4">
            <a:extLst>
              <a:ext uri="{FF2B5EF4-FFF2-40B4-BE49-F238E27FC236}">
                <a16:creationId xmlns:a16="http://schemas.microsoft.com/office/drawing/2014/main" id="{C027C217-6AAB-45B7-B6EB-198CC11EAE80}"/>
              </a:ext>
            </a:extLst>
          </p:cNvPr>
          <p:cNvSpPr txBox="1"/>
          <p:nvPr/>
        </p:nvSpPr>
        <p:spPr>
          <a:xfrm>
            <a:off x="0" y="187325"/>
            <a:ext cx="9144000" cy="695325"/>
          </a:xfrm>
          <a:prstGeom prst="rect">
            <a:avLst/>
          </a:prstGeom>
          <a:noFill/>
        </p:spPr>
        <p:txBody>
          <a:bodyPr lIns="109728" tIns="54864" rIns="109728" bIns="54864">
            <a:spAutoFit/>
          </a:bodyPr>
          <a:lstStyle/>
          <a:p>
            <a:pPr algn="ctr">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Jack’s Story</a:t>
            </a: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1270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F6D99-6CDD-43DF-8063-C74F425974A8}"/>
              </a:ext>
            </a:extLst>
          </p:cNvPr>
          <p:cNvSpPr>
            <a:spLocks noGrp="1"/>
          </p:cNvSpPr>
          <p:nvPr>
            <p:ph idx="1"/>
          </p:nvPr>
        </p:nvSpPr>
        <p:spPr>
          <a:xfrm>
            <a:off x="1755475" y="932106"/>
            <a:ext cx="6362700" cy="5432599"/>
          </a:xfrm>
        </p:spPr>
        <p:txBody>
          <a:bodyPr vert="horz" lIns="91440" tIns="45720" rIns="91440" bIns="45720" rtlCol="0" anchor="t">
            <a:noAutofit/>
          </a:bodyPr>
          <a:lstStyle/>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Your neighbor Fatimah is a single mother of two young children who is working from home during the pandemic. Many people are currently in a position of losing jobs and having their business shut down. Given this, Fatimah was incredibly grateful to work from home. This was an incredible opportunity to balance work and home life as she now had a flexible timetable. This was a big relief because she has to school her children. She has not been able to make time for </a:t>
            </a:r>
            <a:r>
              <a:rPr lang="en-US" sz="1400" dirty="0" err="1">
                <a:latin typeface="Open Sans" panose="020B0606030504020204" pitchFamily="34" charset="0"/>
                <a:ea typeface="Open Sans" panose="020B0606030504020204" pitchFamily="34" charset="0"/>
                <a:cs typeface="Open Sans" panose="020B0606030504020204" pitchFamily="34" charset="0"/>
              </a:rPr>
              <a:t>socialising</a:t>
            </a:r>
            <a:r>
              <a:rPr lang="en-US" sz="1400" dirty="0">
                <a:latin typeface="Open Sans" panose="020B0606030504020204" pitchFamily="34" charset="0"/>
                <a:ea typeface="Open Sans" panose="020B0606030504020204" pitchFamily="34" charset="0"/>
                <a:cs typeface="Open Sans" panose="020B0606030504020204" pitchFamily="34" charset="0"/>
              </a:rPr>
              <a:t> and is physically and emotionally isolated.</a:t>
            </a: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After a month of quarantine, following any regular time structure has proved to be incredibly challenging and Fatimah’s sleeping pattern has completely gone out of routine. She has been working late into the night and is feeling sleep deprived. She has noticed her mood has been very low and she has gotten more irritable and keeping herself going has been a struggle. She finds it difficult to even start the day. It has become impossible to stay focused and </a:t>
            </a:r>
            <a:r>
              <a:rPr lang="en-US" sz="1400" dirty="0" err="1">
                <a:latin typeface="Open Sans" panose="020B0606030504020204" pitchFamily="34" charset="0"/>
                <a:ea typeface="Open Sans" panose="020B0606030504020204" pitchFamily="34" charset="0"/>
                <a:cs typeface="Open Sans" panose="020B0606030504020204" pitchFamily="34" charset="0"/>
              </a:rPr>
              <a:t>organised</a:t>
            </a:r>
            <a:r>
              <a:rPr lang="en-US" sz="1400" dirty="0">
                <a:latin typeface="Open Sans" panose="020B0606030504020204" pitchFamily="34" charset="0"/>
                <a:ea typeface="Open Sans" panose="020B0606030504020204" pitchFamily="34" charset="0"/>
                <a:cs typeface="Open Sans" panose="020B0606030504020204" pitchFamily="34" charset="0"/>
              </a:rPr>
              <a:t> in her busy family. She feels guilty for feeling low considering the worldwide problems she sees in the news.</a:t>
            </a: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No one got in touch with her to check on how she is doing however Fatimah spends her spare time viewing posts on social media about how her friends are spending time outdoors, being extra productive or learning something new. It’s very different from her life which has become chaotic and stressful and she feels peer pressure to pull something positive from having this time away from work. Fatimah tried to open up to her work colleague Sarah about her struggles with mood and sleep, but Sarah didn’t respond to it and started talking about another topic; this has made Fatimah feel reluctant to open up again.</a:t>
            </a:r>
          </a:p>
        </p:txBody>
      </p:sp>
      <p:sp>
        <p:nvSpPr>
          <p:cNvPr id="5" name="TextBox 4">
            <a:extLst>
              <a:ext uri="{FF2B5EF4-FFF2-40B4-BE49-F238E27FC236}">
                <a16:creationId xmlns:a16="http://schemas.microsoft.com/office/drawing/2014/main" id="{C027C217-6AAB-45B7-B6EB-198CC11EAE80}"/>
              </a:ext>
            </a:extLst>
          </p:cNvPr>
          <p:cNvSpPr txBox="1"/>
          <p:nvPr/>
        </p:nvSpPr>
        <p:spPr>
          <a:xfrm>
            <a:off x="0" y="187325"/>
            <a:ext cx="9144000" cy="695325"/>
          </a:xfrm>
          <a:prstGeom prst="rect">
            <a:avLst/>
          </a:prstGeom>
          <a:noFill/>
        </p:spPr>
        <p:txBody>
          <a:bodyPr lIns="109728" tIns="54864" rIns="109728" bIns="54864">
            <a:spAutoFit/>
          </a:bodyPr>
          <a:lstStyle/>
          <a:p>
            <a:pPr algn="ctr">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Fatimah’s story</a:t>
            </a: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9159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F6D99-6CDD-43DF-8063-C74F425974A8}"/>
              </a:ext>
            </a:extLst>
          </p:cNvPr>
          <p:cNvSpPr>
            <a:spLocks noGrp="1"/>
          </p:cNvSpPr>
          <p:nvPr>
            <p:ph idx="1"/>
          </p:nvPr>
        </p:nvSpPr>
        <p:spPr>
          <a:xfrm>
            <a:off x="1755475" y="854075"/>
            <a:ext cx="6362700" cy="5666798"/>
          </a:xfrm>
        </p:spPr>
        <p:txBody>
          <a:bodyPr vert="horz" lIns="91440" tIns="45720" rIns="91440" bIns="45720" rtlCol="0" anchor="t">
            <a:noAutofit/>
          </a:bodyPr>
          <a:lstStyle/>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Your colleague Joseph is newly registered nurse he was recently employed by an agency working across several places in Scotland. Joseph is part of the new wave of healthcare professionals who received employment soon after graduation because of a high demand for healthcare workers during the pandemic. His enthusiasm and energy are soon replaced with disappointment.</a:t>
            </a: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The agency sends him to several locations every week depending on need and shift availability. Having to join several already established teams at work isn't always welcoming and easy. On a few occasions Joseph, as a young nurse, has been overlooked and met with skepticism from experienced staff members. The working environment is always stressful, fast paced, demanding as well as physically and mentally draining. The uncertainty of what the day is going to be like keeps Joseph awake before work. This results in Joseph feeling really tired as no shift is the same. The pandemic related guidelines and restrictions in the industry are new to everyone and difficult to incorporate in practice resulting in pressures put on workers, despite good intentions to live up to the task. </a:t>
            </a: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Joseph feels anxious every time he receives a notification about shift availability, he feels his heart thud faster, and his chest gets tight. He has become reluctant to use his phone at all in case there is an unseen notification. He wishes he could tell somebody about his struggles but feels uncomfortable discussing it online and cannot do so physically because he is remaining isolated from his friends and family given his contact with COVID-19 patents. </a:t>
            </a:r>
          </a:p>
          <a:p>
            <a:pPr marL="0" indent="0">
              <a:buNone/>
            </a:pPr>
            <a:r>
              <a:rPr lang="en-US" sz="1400" dirty="0">
                <a:latin typeface="Open Sans" panose="020B0606030504020204" pitchFamily="34" charset="0"/>
                <a:ea typeface="Open Sans" panose="020B0606030504020204" pitchFamily="34" charset="0"/>
                <a:cs typeface="Open Sans" panose="020B0606030504020204" pitchFamily="34" charset="0"/>
              </a:rPr>
              <a:t>Josephs’ superior hasn’t noticed his anxiety, reluctance and withdrawal, however, has noticed his unresponsiveness and lack of concentration. This has resulted in several warnings about balancing his work with his private life and questions about Joseph’s motivation problem.</a:t>
            </a:r>
          </a:p>
          <a:p>
            <a:pPr marL="0" indent="0">
              <a:buNone/>
            </a:pPr>
            <a:endParaRPr lang="en-US" sz="1400" dirty="0"/>
          </a:p>
        </p:txBody>
      </p:sp>
      <p:sp>
        <p:nvSpPr>
          <p:cNvPr id="5" name="TextBox 4">
            <a:extLst>
              <a:ext uri="{FF2B5EF4-FFF2-40B4-BE49-F238E27FC236}">
                <a16:creationId xmlns:a16="http://schemas.microsoft.com/office/drawing/2014/main" id="{C027C217-6AAB-45B7-B6EB-198CC11EAE80}"/>
              </a:ext>
            </a:extLst>
          </p:cNvPr>
          <p:cNvSpPr txBox="1"/>
          <p:nvPr/>
        </p:nvSpPr>
        <p:spPr>
          <a:xfrm>
            <a:off x="0" y="187325"/>
            <a:ext cx="9144000" cy="695325"/>
          </a:xfrm>
          <a:prstGeom prst="rect">
            <a:avLst/>
          </a:prstGeom>
          <a:noFill/>
        </p:spPr>
        <p:txBody>
          <a:bodyPr lIns="109728" tIns="54864" rIns="109728" bIns="54864">
            <a:spAutoFit/>
          </a:bodyPr>
          <a:lstStyle/>
          <a:p>
            <a:pPr algn="ctr">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Joseph’s Story</a:t>
            </a: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19812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SIGNPOSTING</a:t>
            </a:r>
          </a:p>
        </p:txBody>
      </p:sp>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https://www.seemescotland.org/media/6801/nhs24.jpg?width=132&amp;height=1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5258" y="2911147"/>
            <a:ext cx="875036" cy="875037"/>
          </a:xfrm>
          <a:prstGeom prst="rect">
            <a:avLst/>
          </a:prstGeom>
          <a:noFill/>
          <a:extLst>
            <a:ext uri="{909E8E84-426E-40DD-AFC4-6F175D3DCCD1}">
              <a14:hiddenFill xmlns:a14="http://schemas.microsoft.com/office/drawing/2010/main">
                <a:solidFill>
                  <a:srgbClr val="FFFFFF"/>
                </a:solidFill>
              </a14:hiddenFill>
            </a:ext>
          </a:extLst>
        </p:spPr>
      </p:pic>
      <p:sp>
        <p:nvSpPr>
          <p:cNvPr id="17" name="Rectangle 16"/>
          <p:cNvSpPr/>
          <p:nvPr/>
        </p:nvSpPr>
        <p:spPr>
          <a:xfrm>
            <a:off x="971569" y="1461690"/>
            <a:ext cx="7528725" cy="954107"/>
          </a:xfrm>
          <a:prstGeom prst="rect">
            <a:avLst/>
          </a:prstGeom>
        </p:spPr>
        <p:txBody>
          <a:bodyPr wrap="square">
            <a:spAutoFit/>
          </a:bodyPr>
          <a:lstStyle/>
          <a:p>
            <a:r>
              <a:rPr lang="en-GB" sz="1400" dirty="0">
                <a:latin typeface="Bree Rg" pitchFamily="50" charset="0"/>
              </a:rPr>
              <a:t>Help in an emergency</a:t>
            </a:r>
          </a:p>
          <a:p>
            <a:r>
              <a:rPr lang="en-GB" sz="1400" dirty="0">
                <a:latin typeface="Open Sans" panose="020B0606030504020204" pitchFamily="34" charset="0"/>
                <a:ea typeface="Open Sans" panose="020B0606030504020204" pitchFamily="34" charset="0"/>
                <a:cs typeface="Open Sans" panose="020B0606030504020204" pitchFamily="34" charset="0"/>
              </a:rPr>
              <a:t>See Me is not able to provide any direct support or advice to individuals in mental distress. If you need support or advice urgently, there are a number of places you can get in touch with. If you're in need of urgent help, please use one of the links below.</a:t>
            </a:r>
          </a:p>
        </p:txBody>
      </p:sp>
      <p:sp>
        <p:nvSpPr>
          <p:cNvPr id="18" name="Rectangle 17"/>
          <p:cNvSpPr/>
          <p:nvPr/>
        </p:nvSpPr>
        <p:spPr>
          <a:xfrm>
            <a:off x="971569" y="2667241"/>
            <a:ext cx="3069771" cy="1785104"/>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Samaritans</a:t>
            </a:r>
            <a:r>
              <a:rPr lang="en-GB" sz="1100" dirty="0">
                <a:latin typeface="Open Sans" panose="020B0606030504020204" pitchFamily="34" charset="0"/>
                <a:ea typeface="Open Sans" panose="020B0606030504020204" pitchFamily="34" charset="0"/>
                <a:cs typeface="Open Sans" panose="020B0606030504020204" pitchFamily="34" charset="0"/>
              </a:rPr>
              <a:t> provides confidential non-judgemental emotional support for anyone who is struggling to cope – you don’t have to be suicidal.</a:t>
            </a:r>
          </a:p>
          <a:p>
            <a:r>
              <a:rPr lang="en-GB" sz="1100" dirty="0">
                <a:latin typeface="Open Sans" panose="020B0606030504020204" pitchFamily="34" charset="0"/>
                <a:ea typeface="Open Sans" panose="020B0606030504020204" pitchFamily="34" charset="0"/>
                <a:cs typeface="Open Sans" panose="020B0606030504020204" pitchFamily="34" charset="0"/>
              </a:rPr>
              <a:t>The service is available 24 hours a day, seven days a week.</a:t>
            </a:r>
          </a:p>
          <a:p>
            <a:r>
              <a:rPr lang="en-GB" sz="1100" dirty="0">
                <a:latin typeface="Open Sans" panose="020B0606030504020204" pitchFamily="34" charset="0"/>
                <a:ea typeface="Open Sans" panose="020B0606030504020204" pitchFamily="34" charset="0"/>
                <a:cs typeface="Open Sans" panose="020B0606030504020204" pitchFamily="34" charset="0"/>
              </a:rPr>
              <a:t>Call: 116 123</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Text: 07725 90 90 90</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4"/>
              </a:rPr>
              <a:t>www.samaritans.org</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Email: </a:t>
            </a:r>
            <a:r>
              <a:rPr lang="en-GB" sz="1100" dirty="0">
                <a:latin typeface="Open Sans" panose="020B0606030504020204" pitchFamily="34" charset="0"/>
                <a:ea typeface="Open Sans" panose="020B0606030504020204" pitchFamily="34" charset="0"/>
                <a:cs typeface="Open Sans" panose="020B0606030504020204" pitchFamily="34" charset="0"/>
                <a:hlinkClick r:id="rId5"/>
              </a:rPr>
              <a:t>jo@samaritans.org</a:t>
            </a:r>
            <a:r>
              <a:rPr lang="en-GB" sz="1100" dirty="0">
                <a:latin typeface="Open Sans" panose="020B0606030504020204" pitchFamily="34" charset="0"/>
                <a:ea typeface="Open Sans" panose="020B0606030504020204" pitchFamily="34" charset="0"/>
                <a:cs typeface="Open Sans" panose="020B0606030504020204" pitchFamily="34" charset="0"/>
              </a:rPr>
              <a:t> </a:t>
            </a:r>
          </a:p>
        </p:txBody>
      </p:sp>
      <p:pic>
        <p:nvPicPr>
          <p:cNvPr id="19" name="Picture 18" descr="https://www.seemescotland.org/media/6798/samaritans-logo-large.png?width=214&amp;height=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1888" y="3865945"/>
            <a:ext cx="1191532" cy="462137"/>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971569" y="4667561"/>
            <a:ext cx="2941863" cy="1785104"/>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Breathing Space </a:t>
            </a:r>
            <a:r>
              <a:rPr lang="en-GB" sz="1100" dirty="0">
                <a:latin typeface="Open Sans" panose="020B0606030504020204" pitchFamily="34" charset="0"/>
                <a:ea typeface="Open Sans" panose="020B0606030504020204" pitchFamily="34" charset="0"/>
                <a:cs typeface="Open Sans" panose="020B0606030504020204" pitchFamily="34" charset="0"/>
              </a:rPr>
              <a:t>is a free, confidential </a:t>
            </a:r>
            <a:r>
              <a:rPr lang="en-GB" sz="1100" dirty="0" err="1">
                <a:latin typeface="Open Sans" panose="020B0606030504020204" pitchFamily="34" charset="0"/>
                <a:ea typeface="Open Sans" panose="020B0606030504020204" pitchFamily="34" charset="0"/>
                <a:cs typeface="Open Sans" panose="020B0606030504020204" pitchFamily="34" charset="0"/>
              </a:rPr>
              <a:t>phoneline</a:t>
            </a:r>
            <a:r>
              <a:rPr lang="en-GB" sz="1100" dirty="0">
                <a:latin typeface="Open Sans" panose="020B0606030504020204" pitchFamily="34" charset="0"/>
                <a:ea typeface="Open Sans" panose="020B0606030504020204" pitchFamily="34" charset="0"/>
                <a:cs typeface="Open Sans" panose="020B0606030504020204" pitchFamily="34" charset="0"/>
              </a:rPr>
              <a:t> service for any individual who is experiencing low mood and depression, or who is unusually worried and in need of someone to talk to. </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Lines are open from 6pm – 2am Monday to Thursday and 6pm – 6am Friday to Monday AM</a:t>
            </a:r>
          </a:p>
          <a:p>
            <a:r>
              <a:rPr lang="en-GB" sz="1100" dirty="0">
                <a:latin typeface="Open Sans" panose="020B0606030504020204" pitchFamily="34" charset="0"/>
                <a:ea typeface="Open Sans" panose="020B0606030504020204" pitchFamily="34" charset="0"/>
                <a:cs typeface="Open Sans" panose="020B0606030504020204" pitchFamily="34" charset="0"/>
              </a:rPr>
              <a:t>Call: 0800 83 85 87</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7"/>
              </a:rPr>
              <a:t>www.breathingspacescotland.co.uk</a:t>
            </a:r>
            <a:r>
              <a:rPr lang="en-GB" sz="1100" dirty="0"/>
              <a:t> </a:t>
            </a:r>
          </a:p>
        </p:txBody>
      </p:sp>
      <p:pic>
        <p:nvPicPr>
          <p:cNvPr id="21" name="Picture 20" descr="https://www.seemescotland.org/media/6799/breathingspace.gif?width=132&amp;height=13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14997" y="5836715"/>
            <a:ext cx="782387" cy="782388"/>
          </a:xfrm>
          <a:prstGeom prst="rect">
            <a:avLst/>
          </a:prstGeom>
          <a:noFill/>
          <a:extLst>
            <a:ext uri="{909E8E84-426E-40DD-AFC4-6F175D3DCCD1}">
              <a14:hiddenFill xmlns:a14="http://schemas.microsoft.com/office/drawing/2010/main">
                <a:solidFill>
                  <a:srgbClr val="FFFFFF"/>
                </a:solidFill>
              </a14:hiddenFill>
            </a:ext>
          </a:extLst>
        </p:spPr>
      </p:pic>
      <p:sp>
        <p:nvSpPr>
          <p:cNvPr id="22" name="Rectangle 21"/>
          <p:cNvSpPr/>
          <p:nvPr/>
        </p:nvSpPr>
        <p:spPr>
          <a:xfrm>
            <a:off x="4580184" y="2697557"/>
            <a:ext cx="3314700" cy="1785104"/>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NHS 24 </a:t>
            </a:r>
            <a:r>
              <a:rPr lang="en-GB" sz="1100" dirty="0">
                <a:latin typeface="Open Sans" panose="020B0606030504020204" pitchFamily="34" charset="0"/>
                <a:ea typeface="Open Sans" panose="020B0606030504020204" pitchFamily="34" charset="0"/>
                <a:cs typeface="Open Sans" panose="020B0606030504020204" pitchFamily="34" charset="0"/>
              </a:rPr>
              <a:t>is a call centre operated by the NHS to provide patients with health advice and help over the phone when your usual GP services aren’t available. Referrals can also be made over the phone to crisis support and other mental health professionals </a:t>
            </a:r>
            <a:r>
              <a:rPr lang="en-GB" sz="1100" dirty="0" err="1">
                <a:latin typeface="Open Sans" panose="020B0606030504020204" pitchFamily="34" charset="0"/>
                <a:ea typeface="Open Sans" panose="020B0606030504020204" pitchFamily="34" charset="0"/>
                <a:cs typeface="Open Sans" panose="020B0606030504020204" pitchFamily="34" charset="0"/>
              </a:rPr>
              <a:t>outwith</a:t>
            </a:r>
            <a:r>
              <a:rPr lang="en-GB" sz="1100" dirty="0">
                <a:latin typeface="Open Sans" panose="020B0606030504020204" pitchFamily="34" charset="0"/>
                <a:ea typeface="Open Sans" panose="020B0606030504020204" pitchFamily="34" charset="0"/>
                <a:cs typeface="Open Sans" panose="020B0606030504020204" pitchFamily="34" charset="0"/>
              </a:rPr>
              <a:t> normal GP practice working hours.</a:t>
            </a:r>
          </a:p>
          <a:p>
            <a:r>
              <a:rPr lang="en-GB" sz="1100" dirty="0">
                <a:latin typeface="Open Sans" panose="020B0606030504020204" pitchFamily="34" charset="0"/>
                <a:ea typeface="Open Sans" panose="020B0606030504020204" pitchFamily="34" charset="0"/>
                <a:cs typeface="Open Sans" panose="020B0606030504020204" pitchFamily="34" charset="0"/>
              </a:rPr>
              <a:t>Call: 111 or if you think you need an emergency ambulance, call 999 and speak to the operator</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9"/>
              </a:rPr>
              <a:t>www.nhs24.com</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23" name="Rectangle 22"/>
          <p:cNvSpPr/>
          <p:nvPr/>
        </p:nvSpPr>
        <p:spPr>
          <a:xfrm>
            <a:off x="4580184" y="4667561"/>
            <a:ext cx="3314700" cy="1615827"/>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ChildLine</a:t>
            </a:r>
            <a:r>
              <a:rPr lang="en-GB" sz="1100" dirty="0">
                <a:latin typeface="Open Sans" panose="020B0606030504020204" pitchFamily="34" charset="0"/>
                <a:ea typeface="Open Sans" panose="020B0606030504020204" pitchFamily="34" charset="0"/>
                <a:cs typeface="Open Sans" panose="020B0606030504020204" pitchFamily="34" charset="0"/>
              </a:rPr>
              <a:t> is a counselling service for children and young people. You can contact ChildLine anytime and in these ways; You can phone, send an email, have a 1-2-1 chat, send a message to Ask Sam and you can post messages to the ChildLine message boards. Visit the website to find out more.</a:t>
            </a:r>
          </a:p>
          <a:p>
            <a:r>
              <a:rPr lang="en-GB" sz="1100" dirty="0">
                <a:latin typeface="Open Sans" panose="020B0606030504020204" pitchFamily="34" charset="0"/>
                <a:ea typeface="Open Sans" panose="020B0606030504020204" pitchFamily="34" charset="0"/>
                <a:cs typeface="Open Sans" panose="020B0606030504020204" pitchFamily="34" charset="0"/>
              </a:rPr>
              <a:t>Call 0800 1111 </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10"/>
              </a:rPr>
              <a:t>www.childline.org.uk</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4" name="Picture 24" descr="https://www.seemescotland.org/media/6800/logo-childline.png?width=215&amp;height=8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03353" y="5932265"/>
            <a:ext cx="1444624" cy="591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755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2006682" y="1505823"/>
            <a:ext cx="5566064" cy="664797"/>
          </a:xfrm>
          <a:prstGeom prst="rect">
            <a:avLst/>
          </a:prstGeom>
          <a:noFill/>
        </p:spPr>
        <p:txBody>
          <a:bodyPr wrap="square" lIns="109728" tIns="54864" rIns="109728" bIns="54864" anchor="t">
            <a:spAutoFit/>
          </a:bodyPr>
          <a:lstStyle/>
          <a:p>
            <a:pPr>
              <a:defRPr/>
            </a:pPr>
            <a:r>
              <a:rPr lang="en-US" dirty="0">
                <a:latin typeface="Bree Rg" panose="02000503000000020004" pitchFamily="50" charset="0"/>
                <a:ea typeface="Open Sans" panose="020B0606030504020204" pitchFamily="34" charset="0"/>
                <a:cs typeface="Open Sans" panose="020B0606030504020204" pitchFamily="34" charset="0"/>
              </a:rPr>
              <a:t>Resources that you can use to improve your own knowledge and to share with people who need help.</a:t>
            </a:r>
            <a:endParaRPr lang="en-GB" dirty="0">
              <a:latin typeface="Bree Rg" panose="02000503000000020004" pitchFamily="50" charset="0"/>
              <a:ea typeface="Open Sans" panose="020B0606030504020204" pitchFamily="34" charset="0"/>
              <a:cs typeface="Open Sans" panose="020B0606030504020204" pitchFamily="34" charset="0"/>
            </a:endParaRP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RESOURCES</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681844" y="2113070"/>
            <a:ext cx="6604906" cy="2862322"/>
          </a:xfrm>
          <a:prstGeom prst="rect">
            <a:avLst/>
          </a:prstGeom>
        </p:spPr>
        <p:txBody>
          <a:bodyPr wrap="square">
            <a:spAutoFit/>
          </a:bodyPr>
          <a:lstStyle/>
          <a:p>
            <a:r>
              <a:rPr lang="en-GB" dirty="0"/>
              <a:t> </a:t>
            </a:r>
          </a:p>
          <a:p>
            <a:r>
              <a:rPr lang="en-GB" b="1" dirty="0"/>
              <a:t>Education</a:t>
            </a:r>
            <a:endParaRPr lang="en-GB" dirty="0"/>
          </a:p>
          <a:p>
            <a:r>
              <a:rPr lang="en-GB" dirty="0"/>
              <a:t>What’s on Your Mind? -  The pack is designed to be used with young people between the ages of 11 and 18.  It's relevant for everyone who wants to understand young people's mental health better. The pack is split into three modules built around the four capacities outlined in the Curriculum for Excellence as well as addressing key learning outcomes of the Health and Wellbeing Curriculum: </a:t>
            </a:r>
            <a:r>
              <a:rPr lang="en-GB" u="sng" dirty="0">
                <a:hlinkClick r:id="rId4"/>
              </a:rPr>
              <a:t>https://www.seemescotland.org/young-people/whats-on-your-mind/</a:t>
            </a:r>
            <a:r>
              <a:rPr lang="en-GB" u="sng" dirty="0"/>
              <a:t>.</a:t>
            </a:r>
            <a:r>
              <a:rPr lang="en-GB" dirty="0"/>
              <a:t> </a:t>
            </a:r>
          </a:p>
        </p:txBody>
      </p:sp>
    </p:spTree>
    <p:extLst>
      <p:ext uri="{BB962C8B-B14F-4D97-AF65-F5344CB8AC3E}">
        <p14:creationId xmlns:p14="http://schemas.microsoft.com/office/powerpoint/2010/main" val="23033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2006682" y="1505823"/>
            <a:ext cx="5566064" cy="664797"/>
          </a:xfrm>
          <a:prstGeom prst="rect">
            <a:avLst/>
          </a:prstGeom>
          <a:noFill/>
        </p:spPr>
        <p:txBody>
          <a:bodyPr wrap="square" lIns="109728" tIns="54864" rIns="109728" bIns="54864" anchor="t">
            <a:spAutoFit/>
          </a:bodyPr>
          <a:lstStyle/>
          <a:p>
            <a:pPr>
              <a:defRPr/>
            </a:pPr>
            <a:r>
              <a:rPr lang="en-US" dirty="0">
                <a:latin typeface="Bree Rg" panose="02000503000000020004" pitchFamily="50" charset="0"/>
                <a:ea typeface="Open Sans" panose="020B0606030504020204" pitchFamily="34" charset="0"/>
                <a:cs typeface="Open Sans" panose="020B0606030504020204" pitchFamily="34" charset="0"/>
              </a:rPr>
              <a:t>Resources that you can use to improve your own knowledge and to share with people who need help.</a:t>
            </a:r>
            <a:endParaRPr lang="en-GB" dirty="0">
              <a:latin typeface="Bree Rg" panose="02000503000000020004" pitchFamily="50" charset="0"/>
              <a:ea typeface="Open Sans" panose="020B0606030504020204" pitchFamily="34" charset="0"/>
              <a:cs typeface="Open Sans" panose="020B0606030504020204" pitchFamily="34" charset="0"/>
            </a:endParaRP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128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SIGNPOSTING AND </a:t>
            </a:r>
          </a:p>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RESOURCES</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25388" y="2281963"/>
            <a:ext cx="6887934" cy="3970318"/>
          </a:xfrm>
          <a:prstGeom prst="rect">
            <a:avLst/>
          </a:prstGeom>
        </p:spPr>
        <p:txBody>
          <a:bodyPr wrap="square">
            <a:spAutoFit/>
          </a:bodyPr>
          <a:lstStyle/>
          <a:p>
            <a:r>
              <a:rPr lang="en-GB" b="1" dirty="0"/>
              <a:t>Communities </a:t>
            </a:r>
            <a:endParaRPr lang="en-GB" dirty="0"/>
          </a:p>
          <a:p>
            <a:r>
              <a:rPr lang="en-GB" dirty="0"/>
              <a:t>Communities Can- This pack contains information, session plans, tools and resources which can be used to tackle mental health stigma and discrimination. It has been made by people with lived experience of mental health problems and See Me. This pack is useful for everyone in any type of community. </a:t>
            </a:r>
          </a:p>
          <a:p>
            <a:r>
              <a:rPr lang="en-GB" dirty="0"/>
              <a:t> </a:t>
            </a:r>
          </a:p>
          <a:p>
            <a:r>
              <a:rPr lang="en-GB" dirty="0"/>
              <a:t>Paths for All- This pack was created by See Me in partnership with SAMH and Paths for All, to help people to have constructive conversations on mental health, wile taking part in walking groups.</a:t>
            </a:r>
          </a:p>
          <a:p>
            <a:r>
              <a:rPr lang="en-GB" dirty="0"/>
              <a:t> </a:t>
            </a:r>
          </a:p>
          <a:p>
            <a:r>
              <a:rPr lang="en-GB" dirty="0"/>
              <a:t>You can download both these Communities resources by filling in this short form </a:t>
            </a:r>
            <a:r>
              <a:rPr lang="en-GB" u="sng" dirty="0">
                <a:hlinkClick r:id="rId4"/>
              </a:rPr>
              <a:t>https://r1.dotmailer-surveys.com/7e2gpo24-a73vk9ab</a:t>
            </a:r>
            <a:r>
              <a:rPr lang="en-GB" dirty="0"/>
              <a:t>.</a:t>
            </a:r>
          </a:p>
          <a:p>
            <a:r>
              <a:rPr lang="en-GB" dirty="0"/>
              <a:t> </a:t>
            </a:r>
          </a:p>
        </p:txBody>
      </p:sp>
    </p:spTree>
    <p:extLst>
      <p:ext uri="{BB962C8B-B14F-4D97-AF65-F5344CB8AC3E}">
        <p14:creationId xmlns:p14="http://schemas.microsoft.com/office/powerpoint/2010/main" val="3763360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2006682" y="1505823"/>
            <a:ext cx="5566064" cy="664797"/>
          </a:xfrm>
          <a:prstGeom prst="rect">
            <a:avLst/>
          </a:prstGeom>
          <a:noFill/>
        </p:spPr>
        <p:txBody>
          <a:bodyPr wrap="square" lIns="109728" tIns="54864" rIns="109728" bIns="54864" anchor="t">
            <a:spAutoFit/>
          </a:bodyPr>
          <a:lstStyle/>
          <a:p>
            <a:pPr>
              <a:defRPr/>
            </a:pPr>
            <a:r>
              <a:rPr lang="en-US" dirty="0">
                <a:latin typeface="Bree Rg" panose="02000503000000020004" pitchFamily="50" charset="0"/>
                <a:ea typeface="Open Sans" panose="020B0606030504020204" pitchFamily="34" charset="0"/>
                <a:cs typeface="Open Sans" panose="020B0606030504020204" pitchFamily="34" charset="0"/>
              </a:rPr>
              <a:t>Resources that you can use to improve your own knowledge and to share with people who need help.</a:t>
            </a:r>
            <a:endParaRPr lang="en-GB" dirty="0">
              <a:latin typeface="Bree Rg" panose="02000503000000020004" pitchFamily="50" charset="0"/>
              <a:ea typeface="Open Sans" panose="020B0606030504020204" pitchFamily="34" charset="0"/>
              <a:cs typeface="Open Sans" panose="020B0606030504020204" pitchFamily="34" charset="0"/>
            </a:endParaRP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RESOURCES</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25388" y="2281963"/>
            <a:ext cx="6887934" cy="2031325"/>
          </a:xfrm>
          <a:prstGeom prst="rect">
            <a:avLst/>
          </a:prstGeom>
        </p:spPr>
        <p:txBody>
          <a:bodyPr wrap="square">
            <a:spAutoFit/>
          </a:bodyPr>
          <a:lstStyle/>
          <a:p>
            <a:r>
              <a:rPr lang="en-GB" b="1" dirty="0"/>
              <a:t>Social Movement</a:t>
            </a:r>
            <a:endParaRPr lang="en-GB" dirty="0"/>
          </a:p>
          <a:p>
            <a:r>
              <a:rPr lang="en-GB" dirty="0"/>
              <a:t>The Journey of a Social Movement – This report follows the stories of our volunteers and partners, to show the impact they have had in tackling stigma and discrimination in areas they know best, just like you can do now. Find out what they did, and how they did it to help and inspire you in your action </a:t>
            </a:r>
            <a:r>
              <a:rPr lang="en-GB" u="sng" dirty="0">
                <a:hlinkClick r:id="rId4"/>
              </a:rPr>
              <a:t>https://report.seemescotland.org/</a:t>
            </a:r>
            <a:r>
              <a:rPr lang="en-GB" dirty="0"/>
              <a:t>.</a:t>
            </a:r>
          </a:p>
          <a:p>
            <a:r>
              <a:rPr lang="en-GB" dirty="0"/>
              <a:t> </a:t>
            </a:r>
          </a:p>
        </p:txBody>
      </p:sp>
    </p:spTree>
    <p:extLst>
      <p:ext uri="{BB962C8B-B14F-4D97-AF65-F5344CB8AC3E}">
        <p14:creationId xmlns:p14="http://schemas.microsoft.com/office/powerpoint/2010/main" val="1838293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2006682" y="1269389"/>
            <a:ext cx="5566064" cy="664797"/>
          </a:xfrm>
          <a:prstGeom prst="rect">
            <a:avLst/>
          </a:prstGeom>
          <a:noFill/>
        </p:spPr>
        <p:txBody>
          <a:bodyPr wrap="square" lIns="109728" tIns="54864" rIns="109728" bIns="54864" anchor="t">
            <a:spAutoFit/>
          </a:bodyPr>
          <a:lstStyle/>
          <a:p>
            <a:pPr>
              <a:defRPr/>
            </a:pPr>
            <a:r>
              <a:rPr lang="en-US" dirty="0">
                <a:latin typeface="Bree Rg" panose="02000503000000020004" pitchFamily="50" charset="0"/>
                <a:ea typeface="Open Sans" panose="020B0606030504020204" pitchFamily="34" charset="0"/>
                <a:cs typeface="Open Sans" panose="020B0606030504020204" pitchFamily="34" charset="0"/>
              </a:rPr>
              <a:t>Resources that you can use to improve your own knowledge and to share with people who need help.</a:t>
            </a:r>
            <a:endParaRPr lang="en-GB" dirty="0">
              <a:latin typeface="Bree Rg" panose="02000503000000020004" pitchFamily="50" charset="0"/>
              <a:ea typeface="Open Sans" panose="020B0606030504020204" pitchFamily="34" charset="0"/>
              <a:cs typeface="Open Sans" panose="020B0606030504020204" pitchFamily="34" charset="0"/>
            </a:endParaRP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RESOURCES</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725388" y="2045199"/>
            <a:ext cx="6887934" cy="4247317"/>
          </a:xfrm>
          <a:prstGeom prst="rect">
            <a:avLst/>
          </a:prstGeom>
        </p:spPr>
        <p:txBody>
          <a:bodyPr wrap="square">
            <a:spAutoFit/>
          </a:bodyPr>
          <a:lstStyle/>
          <a:p>
            <a:r>
              <a:rPr lang="en-GB" b="1" dirty="0"/>
              <a:t>Campaigns and Activities</a:t>
            </a:r>
            <a:endParaRPr lang="en-GB" dirty="0"/>
          </a:p>
          <a:p>
            <a:r>
              <a:rPr lang="en-GB" dirty="0"/>
              <a:t>See Me have campaigns and activities which you can run in any setting, like Time to Talk day, Pass the Badge and Walk a Mile which give you all the tools you need to help people to start talking about mental health in a fun and interactive way. </a:t>
            </a:r>
          </a:p>
          <a:p>
            <a:r>
              <a:rPr lang="en-GB" dirty="0"/>
              <a:t>  </a:t>
            </a:r>
          </a:p>
          <a:p>
            <a:r>
              <a:rPr lang="en-GB" dirty="0"/>
              <a:t>You can find out information on all our campaigns, as well as get links to videos, posters, postcards, GIFs and more which you can download and use in our campaigns pack </a:t>
            </a:r>
            <a:r>
              <a:rPr lang="en-GB" u="sng" dirty="0">
                <a:hlinkClick r:id="rId4"/>
              </a:rPr>
              <a:t>https://www.seemescotland.org/media/9693/updated-campaign-pack_nj_190220.pdf</a:t>
            </a:r>
            <a:r>
              <a:rPr lang="en-GB" dirty="0"/>
              <a:t> </a:t>
            </a:r>
          </a:p>
          <a:p>
            <a:r>
              <a:rPr lang="en-GB" dirty="0"/>
              <a:t> </a:t>
            </a:r>
          </a:p>
          <a:p>
            <a:r>
              <a:rPr lang="en-GB" b="1" dirty="0"/>
              <a:t>All other Resources</a:t>
            </a:r>
            <a:endParaRPr lang="en-GB" dirty="0"/>
          </a:p>
          <a:p>
            <a:r>
              <a:rPr lang="en-GB" dirty="0"/>
              <a:t>To see all of See </a:t>
            </a:r>
            <a:r>
              <a:rPr lang="en-GB" dirty="0" err="1"/>
              <a:t>Me’s</a:t>
            </a:r>
            <a:r>
              <a:rPr lang="en-GB" dirty="0"/>
              <a:t> resources, then check out our resource page </a:t>
            </a:r>
            <a:r>
              <a:rPr lang="en-GB" u="sng" dirty="0">
                <a:hlinkClick r:id="rId5"/>
              </a:rPr>
              <a:t>https://www.seemescotland.org/resources/</a:t>
            </a:r>
            <a:endParaRPr lang="en-GB" dirty="0"/>
          </a:p>
        </p:txBody>
      </p:sp>
    </p:spTree>
    <p:extLst>
      <p:ext uri="{BB962C8B-B14F-4D97-AF65-F5344CB8AC3E}">
        <p14:creationId xmlns:p14="http://schemas.microsoft.com/office/powerpoint/2010/main" val="218842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1835150" y="1884363"/>
            <a:ext cx="7200900" cy="3065455"/>
          </a:xfrm>
          <a:prstGeom prst="rect">
            <a:avLst/>
          </a:prstGeom>
          <a:noFill/>
        </p:spPr>
        <p:txBody>
          <a:bodyPr lIns="109728" tIns="54864" rIns="109728" bIns="54864" anchor="t">
            <a:spAutoFit/>
          </a:bodyPr>
          <a:lstStyle/>
          <a:p>
            <a:pPr>
              <a:defRPr/>
            </a:pPr>
            <a:r>
              <a:rPr lang="en-GB" sz="2400" dirty="0">
                <a:latin typeface="Open Sans" panose="020B0606030504020204" pitchFamily="34" charset="0"/>
                <a:ea typeface="Open Sans" panose="020B0606030504020204" pitchFamily="34" charset="0"/>
                <a:cs typeface="Open Sans" panose="020B0606030504020204" pitchFamily="34" charset="0"/>
              </a:rPr>
              <a:t>1. Learn to apply LINK when supporting others who are struggling.</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a:defRPr/>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a:defRPr/>
            </a:pPr>
            <a:r>
              <a:rPr lang="en-GB" sz="2400" dirty="0">
                <a:latin typeface="Open Sans" panose="020B0606030504020204" pitchFamily="34" charset="0"/>
                <a:ea typeface="Open Sans" panose="020B0606030504020204" pitchFamily="34" charset="0"/>
                <a:cs typeface="Open Sans" panose="020B0606030504020204" pitchFamily="34" charset="0"/>
              </a:rPr>
              <a:t>2. What are the next steps to support someone experiencing stigma and discrimination?</a:t>
            </a:r>
          </a:p>
          <a:p>
            <a:pPr>
              <a:defRPr/>
            </a:pPr>
            <a:endParaRPr lang="en-GB" sz="2400" dirty="0">
              <a:latin typeface="Open Sans" panose="020B0606030504020204" pitchFamily="34" charset="0"/>
              <a:ea typeface="Open Sans" panose="020B0606030504020204" pitchFamily="34" charset="0"/>
              <a:cs typeface="Open Sans" panose="020B0606030504020204" pitchFamily="34" charset="0"/>
            </a:endParaRPr>
          </a:p>
          <a:p>
            <a:pPr>
              <a:defRPr/>
            </a:pPr>
            <a:r>
              <a:rPr lang="en-GB" sz="2400" dirty="0">
                <a:latin typeface="Open Sans" panose="020B0606030504020204" pitchFamily="34" charset="0"/>
                <a:ea typeface="Open Sans" panose="020B0606030504020204" pitchFamily="34" charset="0"/>
                <a:cs typeface="Open Sans" panose="020B0606030504020204" pitchFamily="34" charset="0"/>
              </a:rPr>
              <a:t>3. How can we apply what we have learned in a “real-life” situation?</a:t>
            </a: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a:latin typeface="Open Sans Extrabold" panose="020B0906030804020204" pitchFamily="34" charset="0"/>
                <a:cs typeface="Open Sans Extrabold" panose="020B0906030804020204" pitchFamily="34" charset="0"/>
              </a:rPr>
              <a:t>SESSION AIMS</a:t>
            </a:r>
          </a:p>
        </p:txBody>
      </p:sp>
      <p:sp>
        <p:nvSpPr>
          <p:cNvPr id="14" name="TextBox 4">
            <a:extLst>
              <a:ext uri="{FF2B5EF4-FFF2-40B4-BE49-F238E27FC236}">
                <a16:creationId xmlns:a16="http://schemas.microsoft.com/office/drawing/2014/main" id="{021FE59A-2BF6-45B8-8A2B-26B637F1A99E}"/>
              </a:ext>
            </a:extLst>
          </p:cNvPr>
          <p:cNvSpPr txBox="1">
            <a:spLocks noChangeArrowheads="1"/>
          </p:cNvSpPr>
          <p:nvPr/>
        </p:nvSpPr>
        <p:spPr bwMode="auto">
          <a:xfrm>
            <a:off x="4211638" y="665163"/>
            <a:ext cx="2651125"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Open Sans Light" panose="020B0306030504020204" pitchFamily="34" charset="0"/>
                <a:cs typeface="Open Sans Light" panose="020B0306030504020204" pitchFamily="34" charset="0"/>
              </a:rPr>
              <a:t>WHAT YOU WILL LEARN</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61864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F211E18-2328-4F47-97F9-61E71436940E}"/>
              </a:ext>
            </a:extLst>
          </p:cNvPr>
          <p:cNvSpPr txBox="1"/>
          <p:nvPr/>
        </p:nvSpPr>
        <p:spPr>
          <a:xfrm>
            <a:off x="1941368" y="5026979"/>
            <a:ext cx="5566064" cy="664797"/>
          </a:xfrm>
          <a:prstGeom prst="rect">
            <a:avLst/>
          </a:prstGeom>
          <a:noFill/>
        </p:spPr>
        <p:txBody>
          <a:bodyPr wrap="square" lIns="109728" tIns="54864" rIns="109728" bIns="54864" anchor="t">
            <a:spAutoFit/>
          </a:bodyPr>
          <a:lstStyle/>
          <a:p>
            <a:pPr>
              <a:defRPr/>
            </a:pPr>
            <a:r>
              <a:rPr lang="en-US" sz="3600" dirty="0">
                <a:latin typeface="Bree Rg" panose="02000503000000020004" pitchFamily="50" charset="0"/>
                <a:ea typeface="Open Sans" panose="020B0606030504020204" pitchFamily="34" charset="0"/>
                <a:cs typeface="Open Sans" panose="020B0606030504020204" pitchFamily="34" charset="0"/>
              </a:rPr>
              <a:t>“It’s Okay Not To Be Okay”</a:t>
            </a:r>
            <a:endParaRPr lang="en-GB" sz="3600" dirty="0">
              <a:latin typeface="Bree Rg" panose="02000503000000020004" pitchFamily="50" charset="0"/>
              <a:ea typeface="Open Sans" panose="020B0606030504020204" pitchFamily="34" charset="0"/>
              <a:cs typeface="Open Sans" panose="020B0606030504020204" pitchFamily="34" charset="0"/>
            </a:endParaRPr>
          </a:p>
        </p:txBody>
      </p:sp>
      <p:sp>
        <p:nvSpPr>
          <p:cNvPr id="13" name="TextBox 3">
            <a:extLst>
              <a:ext uri="{FF2B5EF4-FFF2-40B4-BE49-F238E27FC236}">
                <a16:creationId xmlns:a16="http://schemas.microsoft.com/office/drawing/2014/main" id="{1F87FD97-13BF-467B-9D58-F03428270584}"/>
              </a:ext>
            </a:extLst>
          </p:cNvPr>
          <p:cNvSpPr txBox="1">
            <a:spLocks noChangeArrowheads="1"/>
          </p:cNvSpPr>
          <p:nvPr/>
        </p:nvSpPr>
        <p:spPr bwMode="auto">
          <a:xfrm>
            <a:off x="0" y="203200"/>
            <a:ext cx="9144000" cy="1280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Thank You For </a:t>
            </a:r>
          </a:p>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Participating</a:t>
            </a:r>
          </a:p>
        </p:txBody>
      </p:sp>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p:cNvPicPr>
            <a:picLocks noChangeAspect="1"/>
          </p:cNvPicPr>
          <p:nvPr/>
        </p:nvPicPr>
        <p:blipFill>
          <a:blip r:embed="rId4">
            <a:alphaModFix/>
          </a:blip>
          <a:srcRect/>
          <a:stretch>
            <a:fillRect/>
          </a:stretch>
        </p:blipFill>
        <p:spPr>
          <a:xfrm rot="21600000">
            <a:off x="3432463" y="2379085"/>
            <a:ext cx="2280805" cy="2417158"/>
          </a:xfrm>
          <a:prstGeom prst="rect">
            <a:avLst/>
          </a:prstGeom>
        </p:spPr>
      </p:pic>
    </p:spTree>
    <p:extLst>
      <p:ext uri="{BB962C8B-B14F-4D97-AF65-F5344CB8AC3E}">
        <p14:creationId xmlns:p14="http://schemas.microsoft.com/office/powerpoint/2010/main" val="379895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s://www.seemescotland.org/media/6801/nhs24.jpg?width=132&amp;height=1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5753" y="2911148"/>
            <a:ext cx="875036" cy="875037"/>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a:extLst>
              <a:ext uri="{FF2B5EF4-FFF2-40B4-BE49-F238E27FC236}">
                <a16:creationId xmlns:a16="http://schemas.microsoft.com/office/drawing/2014/main" id="{3C7CA00F-5437-4A29-8469-4F9E4957DA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01788"/>
            <a:ext cx="3627438" cy="362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55CDA0BD-73CF-4421-80EB-E699F1066F8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671136" y="1419346"/>
            <a:ext cx="6762572" cy="1169551"/>
          </a:xfrm>
          <a:prstGeom prst="rect">
            <a:avLst/>
          </a:prstGeom>
        </p:spPr>
        <p:txBody>
          <a:bodyPr wrap="square">
            <a:spAutoFit/>
          </a:bodyPr>
          <a:lstStyle/>
          <a:p>
            <a:r>
              <a:rPr lang="en-GB" sz="1400" dirty="0">
                <a:latin typeface="Bree Rg" pitchFamily="50" charset="0"/>
              </a:rPr>
              <a:t>Help in an emergency</a:t>
            </a:r>
          </a:p>
          <a:p>
            <a:r>
              <a:rPr lang="en-GB" sz="1400" dirty="0">
                <a:latin typeface="Open Sans" panose="020B0606030504020204" pitchFamily="34" charset="0"/>
                <a:ea typeface="Open Sans" panose="020B0606030504020204" pitchFamily="34" charset="0"/>
                <a:cs typeface="Open Sans" panose="020B0606030504020204" pitchFamily="34" charset="0"/>
              </a:rPr>
              <a:t>See Me is not able to provide any direct support or advice to individuals in mental distress. If you need support or advice urgently, there are a number of places you can get in touch with. If you're in need of urgent help, please use one of the links below.</a:t>
            </a:r>
          </a:p>
        </p:txBody>
      </p:sp>
      <p:sp>
        <p:nvSpPr>
          <p:cNvPr id="9" name="Rectangle 8"/>
          <p:cNvSpPr/>
          <p:nvPr/>
        </p:nvSpPr>
        <p:spPr>
          <a:xfrm>
            <a:off x="1728106" y="2697557"/>
            <a:ext cx="3069771" cy="1785104"/>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Samaritans</a:t>
            </a:r>
            <a:r>
              <a:rPr lang="en-GB" sz="1100" dirty="0">
                <a:latin typeface="Open Sans" panose="020B0606030504020204" pitchFamily="34" charset="0"/>
                <a:ea typeface="Open Sans" panose="020B0606030504020204" pitchFamily="34" charset="0"/>
                <a:cs typeface="Open Sans" panose="020B0606030504020204" pitchFamily="34" charset="0"/>
              </a:rPr>
              <a:t> provides confidential non-judgemental emotional support for anyone who is struggling to cope – you don’t have to be suicidal.</a:t>
            </a:r>
          </a:p>
          <a:p>
            <a:r>
              <a:rPr lang="en-GB" sz="1100" dirty="0">
                <a:latin typeface="Open Sans" panose="020B0606030504020204" pitchFamily="34" charset="0"/>
                <a:ea typeface="Open Sans" panose="020B0606030504020204" pitchFamily="34" charset="0"/>
                <a:cs typeface="Open Sans" panose="020B0606030504020204" pitchFamily="34" charset="0"/>
              </a:rPr>
              <a:t>The service is available 24 hours a day, seven days a week.</a:t>
            </a:r>
          </a:p>
          <a:p>
            <a:r>
              <a:rPr lang="en-GB" sz="1100" dirty="0">
                <a:latin typeface="Open Sans" panose="020B0606030504020204" pitchFamily="34" charset="0"/>
                <a:ea typeface="Open Sans" panose="020B0606030504020204" pitchFamily="34" charset="0"/>
                <a:cs typeface="Open Sans" panose="020B0606030504020204" pitchFamily="34" charset="0"/>
              </a:rPr>
              <a:t>Call: 116 123</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Text: 07725 90 90 90</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5"/>
              </a:rPr>
              <a:t>www.samaritans.org</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Email: </a:t>
            </a:r>
            <a:r>
              <a:rPr lang="en-GB" sz="1100" dirty="0">
                <a:latin typeface="Open Sans" panose="020B0606030504020204" pitchFamily="34" charset="0"/>
                <a:ea typeface="Open Sans" panose="020B0606030504020204" pitchFamily="34" charset="0"/>
                <a:cs typeface="Open Sans" panose="020B0606030504020204" pitchFamily="34" charset="0"/>
                <a:hlinkClick r:id="rId6"/>
              </a:rPr>
              <a:t>jo@samaritans.org</a:t>
            </a:r>
            <a:r>
              <a:rPr lang="en-GB" sz="1100" dirty="0">
                <a:latin typeface="Open Sans" panose="020B0606030504020204" pitchFamily="34" charset="0"/>
                <a:ea typeface="Open Sans" panose="020B0606030504020204" pitchFamily="34" charset="0"/>
                <a:cs typeface="Open Sans" panose="020B0606030504020204" pitchFamily="34" charset="0"/>
              </a:rPr>
              <a:t> </a:t>
            </a:r>
          </a:p>
        </p:txBody>
      </p:sp>
      <p:pic>
        <p:nvPicPr>
          <p:cNvPr id="2066" name="Picture 18" descr="https://www.seemescotland.org/media/6798/samaritans-logo-large.png?width=214&amp;height=8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90712" y="3865945"/>
            <a:ext cx="1191532" cy="46213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790700" y="4667561"/>
            <a:ext cx="2724150" cy="1785104"/>
          </a:xfrm>
          <a:prstGeom prst="rect">
            <a:avLst/>
          </a:prstGeom>
        </p:spPr>
        <p:txBody>
          <a:bodyPr wrap="square">
            <a:spAutoFit/>
          </a:bodyPr>
          <a:lstStyle/>
          <a:p>
            <a:r>
              <a:rPr lang="en-GB" sz="1100" b="1" dirty="0"/>
              <a:t>Breathing Space </a:t>
            </a:r>
            <a:r>
              <a:rPr lang="en-GB" sz="1100" dirty="0"/>
              <a:t>is a free, confidential </a:t>
            </a:r>
            <a:r>
              <a:rPr lang="en-GB" sz="1100" dirty="0" err="1"/>
              <a:t>phoneline</a:t>
            </a:r>
            <a:r>
              <a:rPr lang="en-GB" sz="1100" dirty="0"/>
              <a:t> service for any individual who is experiencing low mood and depression, or who is unusually worried and in need of someone to talk to. </a:t>
            </a:r>
            <a:br>
              <a:rPr lang="en-GB" sz="1100" dirty="0"/>
            </a:br>
            <a:r>
              <a:rPr lang="en-GB" sz="1100" dirty="0"/>
              <a:t>Lines are open from 6pm – 2am Monday to Thursday and 6pm – 6am Friday to Monday AM</a:t>
            </a:r>
          </a:p>
          <a:p>
            <a:r>
              <a:rPr lang="en-GB" sz="1100" dirty="0"/>
              <a:t>Call: 0800 83 85 87</a:t>
            </a:r>
            <a:br>
              <a:rPr lang="en-GB" sz="1100" dirty="0"/>
            </a:br>
            <a:r>
              <a:rPr lang="en-GB" sz="1100" dirty="0"/>
              <a:t>Visit: </a:t>
            </a:r>
            <a:r>
              <a:rPr lang="en-GB" sz="1100" dirty="0">
                <a:hlinkClick r:id="rId8"/>
              </a:rPr>
              <a:t>www.breathingspacescotland.co.uk</a:t>
            </a:r>
            <a:r>
              <a:rPr lang="en-GB" sz="1100" dirty="0"/>
              <a:t> </a:t>
            </a:r>
          </a:p>
        </p:txBody>
      </p:sp>
      <p:pic>
        <p:nvPicPr>
          <p:cNvPr id="2068" name="Picture 20" descr="https://www.seemescotland.org/media/6799/breathingspace.gif?width=132&amp;height=1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6446" y="5195364"/>
            <a:ext cx="1257300" cy="1257301"/>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5119008" y="2697557"/>
            <a:ext cx="3314700" cy="1785104"/>
          </a:xfrm>
          <a:prstGeom prst="rect">
            <a:avLst/>
          </a:prstGeom>
        </p:spPr>
        <p:txBody>
          <a:bodyPr wrap="square">
            <a:spAutoFit/>
          </a:bodyPr>
          <a:lstStyle/>
          <a:p>
            <a:r>
              <a:rPr lang="en-GB" sz="1100" b="1" dirty="0">
                <a:latin typeface="Open Sans" panose="020B0606030504020204" pitchFamily="34" charset="0"/>
                <a:ea typeface="Open Sans" panose="020B0606030504020204" pitchFamily="34" charset="0"/>
                <a:cs typeface="Open Sans" panose="020B0606030504020204" pitchFamily="34" charset="0"/>
              </a:rPr>
              <a:t>NHS 24 </a:t>
            </a:r>
            <a:r>
              <a:rPr lang="en-GB" sz="1100" dirty="0">
                <a:latin typeface="Open Sans" panose="020B0606030504020204" pitchFamily="34" charset="0"/>
                <a:ea typeface="Open Sans" panose="020B0606030504020204" pitchFamily="34" charset="0"/>
                <a:cs typeface="Open Sans" panose="020B0606030504020204" pitchFamily="34" charset="0"/>
              </a:rPr>
              <a:t>is a call centre operated by the NHS to provide patients with health advice and help over the phone when your usual GP services aren’t available. Referrals can also be made over the phone to crisis support and other mental health professionals </a:t>
            </a:r>
            <a:r>
              <a:rPr lang="en-GB" sz="1100" dirty="0" err="1">
                <a:latin typeface="Open Sans" panose="020B0606030504020204" pitchFamily="34" charset="0"/>
                <a:ea typeface="Open Sans" panose="020B0606030504020204" pitchFamily="34" charset="0"/>
                <a:cs typeface="Open Sans" panose="020B0606030504020204" pitchFamily="34" charset="0"/>
              </a:rPr>
              <a:t>outwith</a:t>
            </a:r>
            <a:r>
              <a:rPr lang="en-GB" sz="1100" dirty="0">
                <a:latin typeface="Open Sans" panose="020B0606030504020204" pitchFamily="34" charset="0"/>
                <a:ea typeface="Open Sans" panose="020B0606030504020204" pitchFamily="34" charset="0"/>
                <a:cs typeface="Open Sans" panose="020B0606030504020204" pitchFamily="34" charset="0"/>
              </a:rPr>
              <a:t> normal GP practice working hours.</a:t>
            </a:r>
          </a:p>
          <a:p>
            <a:r>
              <a:rPr lang="en-GB" sz="1100" dirty="0">
                <a:latin typeface="Open Sans" panose="020B0606030504020204" pitchFamily="34" charset="0"/>
                <a:ea typeface="Open Sans" panose="020B0606030504020204" pitchFamily="34" charset="0"/>
                <a:cs typeface="Open Sans" panose="020B0606030504020204" pitchFamily="34" charset="0"/>
              </a:rPr>
              <a:t>Call: 111 or if you think you need an emergency ambulance, call 999 and speak to the operator</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10"/>
              </a:rPr>
              <a:t>www.nhs24.com</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p:nvSpPr>
        <p:spPr>
          <a:xfrm>
            <a:off x="5119008" y="4667561"/>
            <a:ext cx="3314700" cy="1615827"/>
          </a:xfrm>
          <a:prstGeom prst="rect">
            <a:avLst/>
          </a:prstGeom>
        </p:spPr>
        <p:txBody>
          <a:bodyPr wrap="square">
            <a:spAutoFit/>
          </a:bodyPr>
          <a:lstStyle/>
          <a:p>
            <a:r>
              <a:rPr lang="en-GB" sz="1100" dirty="0">
                <a:latin typeface="Open Sans" panose="020B0606030504020204" pitchFamily="34" charset="0"/>
                <a:ea typeface="Open Sans" panose="020B0606030504020204" pitchFamily="34" charset="0"/>
                <a:cs typeface="Open Sans" panose="020B0606030504020204" pitchFamily="34" charset="0"/>
              </a:rPr>
              <a:t>ChildLine is a counselling service for children and young people. You can contact ChildLine anytime and in these ways; You can phone, send an email, have a 1-2-1 chat, send a message to Ask Sam and you can post messages to the ChildLine message boards. Visit the website to find out more.</a:t>
            </a:r>
          </a:p>
          <a:p>
            <a:r>
              <a:rPr lang="en-GB" sz="1100" dirty="0">
                <a:latin typeface="Open Sans" panose="020B0606030504020204" pitchFamily="34" charset="0"/>
                <a:ea typeface="Open Sans" panose="020B0606030504020204" pitchFamily="34" charset="0"/>
                <a:cs typeface="Open Sans" panose="020B0606030504020204" pitchFamily="34" charset="0"/>
              </a:rPr>
              <a:t>Call 0800 1111 </a:t>
            </a:r>
            <a:br>
              <a:rPr lang="en-GB" sz="1100" dirty="0">
                <a:latin typeface="Open Sans" panose="020B0606030504020204" pitchFamily="34" charset="0"/>
                <a:ea typeface="Open Sans" panose="020B0606030504020204" pitchFamily="34" charset="0"/>
                <a:cs typeface="Open Sans" panose="020B0606030504020204" pitchFamily="34" charset="0"/>
              </a:rPr>
            </a:br>
            <a:r>
              <a:rPr lang="en-GB" sz="1100" dirty="0">
                <a:latin typeface="Open Sans" panose="020B0606030504020204" pitchFamily="34" charset="0"/>
                <a:ea typeface="Open Sans" panose="020B0606030504020204" pitchFamily="34" charset="0"/>
                <a:cs typeface="Open Sans" panose="020B0606030504020204" pitchFamily="34" charset="0"/>
              </a:rPr>
              <a:t>Visit: </a:t>
            </a:r>
            <a:r>
              <a:rPr lang="en-GB" sz="1100" dirty="0">
                <a:latin typeface="Open Sans" panose="020B0606030504020204" pitchFamily="34" charset="0"/>
                <a:ea typeface="Open Sans" panose="020B0606030504020204" pitchFamily="34" charset="0"/>
                <a:cs typeface="Open Sans" panose="020B0606030504020204" pitchFamily="34" charset="0"/>
                <a:hlinkClick r:id="rId11"/>
              </a:rPr>
              <a:t>www.childline.org.uk</a:t>
            </a:r>
            <a:endParaRPr lang="en-GB" sz="1100" dirty="0">
              <a:latin typeface="Open Sans" panose="020B0606030504020204" pitchFamily="34" charset="0"/>
              <a:ea typeface="Open Sans" panose="020B0606030504020204" pitchFamily="34" charset="0"/>
              <a:cs typeface="Open Sans" panose="020B0606030504020204" pitchFamily="34" charset="0"/>
            </a:endParaRPr>
          </a:p>
        </p:txBody>
      </p:sp>
      <p:pic>
        <p:nvPicPr>
          <p:cNvPr id="2072" name="Picture 24" descr="https://www.seemescotland.org/media/6800/logo-childline.png?width=215&amp;height=8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242177" y="5932265"/>
            <a:ext cx="1444624" cy="591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227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7A12D99D-FA99-44BC-BBC3-9EFBA5DF12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a:extLst>
              <a:ext uri="{FF2B5EF4-FFF2-40B4-BE49-F238E27FC236}">
                <a16:creationId xmlns:a16="http://schemas.microsoft.com/office/drawing/2014/main" id="{11AC8433-E5B9-411F-B999-8229FEEFAF6C}"/>
              </a:ext>
            </a:extLst>
          </p:cNvPr>
          <p:cNvSpPr txBox="1">
            <a:spLocks noChangeArrowheads="1"/>
          </p:cNvSpPr>
          <p:nvPr/>
        </p:nvSpPr>
        <p:spPr bwMode="auto">
          <a:xfrm>
            <a:off x="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Talking to someone</a:t>
            </a:r>
          </a:p>
        </p:txBody>
      </p:sp>
      <p:sp>
        <p:nvSpPr>
          <p:cNvPr id="27" name="TextBox 26">
            <a:extLst>
              <a:ext uri="{FF2B5EF4-FFF2-40B4-BE49-F238E27FC236}">
                <a16:creationId xmlns:a16="http://schemas.microsoft.com/office/drawing/2014/main" id="{535B1772-BD5C-49F0-969F-FF36669EC5B8}"/>
              </a:ext>
            </a:extLst>
          </p:cNvPr>
          <p:cNvSpPr txBox="1"/>
          <p:nvPr/>
        </p:nvSpPr>
        <p:spPr>
          <a:xfrm>
            <a:off x="1876245" y="2871162"/>
            <a:ext cx="6761922" cy="1673150"/>
          </a:xfrm>
          <a:prstGeom prst="rect">
            <a:avLst/>
          </a:prstGeom>
          <a:noFill/>
        </p:spPr>
        <p:txBody>
          <a:bodyPr wrap="square" anchor="t">
            <a:spAutoFit/>
          </a:bodyPr>
          <a:lstStyle/>
          <a:p>
            <a:pPr>
              <a:lnSpc>
                <a:spcPct val="107000"/>
              </a:lnSpc>
              <a:spcAft>
                <a:spcPts val="800"/>
              </a:spcAft>
            </a:pPr>
            <a:r>
              <a:rPr lang="en-GB" sz="3200" dirty="0">
                <a:effectLst/>
                <a:latin typeface="Open Sans" panose="020B0606030504020204" pitchFamily="34" charset="0"/>
                <a:ea typeface="Open Sans" panose="020B0606030504020204" pitchFamily="34" charset="0"/>
                <a:cs typeface="Open Sans" panose="020B0606030504020204" pitchFamily="34" charset="0"/>
              </a:rPr>
              <a:t>What are your concerns when talking to someone about mental health?</a:t>
            </a:r>
          </a:p>
        </p:txBody>
      </p:sp>
      <p:pic>
        <p:nvPicPr>
          <p:cNvPr id="7" name="Picture 2">
            <a:extLst>
              <a:ext uri="{FF2B5EF4-FFF2-40B4-BE49-F238E27FC236}">
                <a16:creationId xmlns:a16="http://schemas.microsoft.com/office/drawing/2014/main" id="{EAC14A8D-9F0F-43BA-AE71-BC5A976D06E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6875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7A12D99D-FA99-44BC-BBC3-9EFBA5DF12F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3">
            <a:extLst>
              <a:ext uri="{FF2B5EF4-FFF2-40B4-BE49-F238E27FC236}">
                <a16:creationId xmlns:a16="http://schemas.microsoft.com/office/drawing/2014/main" id="{11AC8433-E5B9-411F-B999-8229FEEFAF6C}"/>
              </a:ext>
            </a:extLst>
          </p:cNvPr>
          <p:cNvSpPr txBox="1">
            <a:spLocks noChangeArrowheads="1"/>
          </p:cNvSpPr>
          <p:nvPr/>
        </p:nvSpPr>
        <p:spPr bwMode="auto">
          <a:xfrm>
            <a:off x="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The LINK model</a:t>
            </a:r>
          </a:p>
        </p:txBody>
      </p:sp>
      <p:sp>
        <p:nvSpPr>
          <p:cNvPr id="27" name="TextBox 26">
            <a:extLst>
              <a:ext uri="{FF2B5EF4-FFF2-40B4-BE49-F238E27FC236}">
                <a16:creationId xmlns:a16="http://schemas.microsoft.com/office/drawing/2014/main" id="{535B1772-BD5C-49F0-969F-FF36669EC5B8}"/>
              </a:ext>
            </a:extLst>
          </p:cNvPr>
          <p:cNvSpPr txBox="1"/>
          <p:nvPr/>
        </p:nvSpPr>
        <p:spPr>
          <a:xfrm>
            <a:off x="1763713" y="1246861"/>
            <a:ext cx="6761922" cy="4401205"/>
          </a:xfrm>
          <a:prstGeom prst="rect">
            <a:avLst/>
          </a:prstGeom>
          <a:noFill/>
        </p:spPr>
        <p:txBody>
          <a:bodyPr wrap="square" anchor="t">
            <a:spAutoFit/>
          </a:bodyPr>
          <a:lstStyle/>
          <a:p>
            <a:r>
              <a:rPr lang="en-GB" sz="2800" dirty="0">
                <a:latin typeface="Open Sans" panose="020B0606030504020204" pitchFamily="34" charset="0"/>
                <a:ea typeface="Open Sans" panose="020B0606030504020204" pitchFamily="34" charset="0"/>
                <a:cs typeface="Open Sans" panose="020B0606030504020204" pitchFamily="34" charset="0"/>
              </a:rPr>
              <a:t>People report one of the biggest hurdles is not knowing what to do next or what to say/ask?</a:t>
            </a:r>
          </a:p>
          <a:p>
            <a:endParaRPr lang="en-GB" sz="2800" dirty="0">
              <a:latin typeface="Open Sans" panose="020B0606030504020204" pitchFamily="34" charset="0"/>
              <a:ea typeface="Open Sans" panose="020B0606030504020204" pitchFamily="34" charset="0"/>
              <a:cs typeface="Open Sans" panose="020B0606030504020204" pitchFamily="34" charset="0"/>
            </a:endParaRPr>
          </a:p>
          <a:p>
            <a:r>
              <a:rPr lang="en-GB" sz="2800" dirty="0">
                <a:latin typeface="Open Sans" panose="020B0606030504020204" pitchFamily="34" charset="0"/>
                <a:ea typeface="Open Sans" panose="020B0606030504020204" pitchFamily="34" charset="0"/>
                <a:cs typeface="Open Sans" panose="020B0606030504020204" pitchFamily="34" charset="0"/>
              </a:rPr>
              <a:t>Often, people are worried about messing up and making the situation worse or having a weak response.</a:t>
            </a:r>
          </a:p>
          <a:p>
            <a:endParaRPr lang="en-US" sz="2800" dirty="0">
              <a:latin typeface="Open Sans" panose="020B0606030504020204" pitchFamily="34" charset="0"/>
              <a:ea typeface="Open Sans" panose="020B0606030504020204" pitchFamily="34" charset="0"/>
              <a:cs typeface="Open Sans" panose="020B0606030504020204" pitchFamily="34" charset="0"/>
            </a:endParaRPr>
          </a:p>
          <a:p>
            <a:r>
              <a:rPr lang="en-US" sz="2800" dirty="0">
                <a:latin typeface="Open Sans" panose="020B0606030504020204" pitchFamily="34" charset="0"/>
                <a:ea typeface="Open Sans" panose="020B0606030504020204" pitchFamily="34" charset="0"/>
                <a:cs typeface="Open Sans" panose="020B0606030504020204" pitchFamily="34" charset="0"/>
              </a:rPr>
              <a:t>This can contribute to the stigma. To combat it we can LINK…</a:t>
            </a:r>
            <a:endParaRPr lang="en-GB" sz="2800" dirty="0">
              <a:latin typeface="Open Sans" panose="020B0606030504020204" pitchFamily="34" charset="0"/>
              <a:ea typeface="Open Sans" panose="020B0606030504020204" pitchFamily="34" charset="0"/>
              <a:cs typeface="Open Sans" panose="020B0606030504020204" pitchFamily="34" charset="0"/>
            </a:endParaRPr>
          </a:p>
        </p:txBody>
      </p:sp>
      <p:pic>
        <p:nvPicPr>
          <p:cNvPr id="7" name="Picture 2">
            <a:extLst>
              <a:ext uri="{FF2B5EF4-FFF2-40B4-BE49-F238E27FC236}">
                <a16:creationId xmlns:a16="http://schemas.microsoft.com/office/drawing/2014/main" id="{EAC14A8D-9F0F-43BA-AE71-BC5A976D06E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01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fade">
                                      <p:cBhvr>
                                        <p:cTn id="7" dur="1000"/>
                                        <p:tgtEl>
                                          <p:spTgt spid="27">
                                            <p:txEl>
                                              <p:pRg st="0" end="0"/>
                                            </p:txEl>
                                          </p:spTgt>
                                        </p:tgtEl>
                                      </p:cBhvr>
                                    </p:animEffect>
                                    <p:anim calcmode="lin" valueType="num">
                                      <p:cBhvr>
                                        <p:cTn id="8"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7">
                                            <p:txEl>
                                              <p:pRg st="2" end="2"/>
                                            </p:txEl>
                                          </p:spTgt>
                                        </p:tgtEl>
                                        <p:attrNameLst>
                                          <p:attrName>style.visibility</p:attrName>
                                        </p:attrNameLst>
                                      </p:cBhvr>
                                      <p:to>
                                        <p:strVal val="visible"/>
                                      </p:to>
                                    </p:set>
                                    <p:animEffect transition="in" filter="fade">
                                      <p:cBhvr>
                                        <p:cTn id="14" dur="1000"/>
                                        <p:tgtEl>
                                          <p:spTgt spid="27">
                                            <p:txEl>
                                              <p:pRg st="2" end="2"/>
                                            </p:txEl>
                                          </p:spTgt>
                                        </p:tgtEl>
                                      </p:cBhvr>
                                    </p:animEffect>
                                    <p:anim calcmode="lin" valueType="num">
                                      <p:cBhvr>
                                        <p:cTn id="15"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7">
                                            <p:txEl>
                                              <p:pRg st="4" end="4"/>
                                            </p:txEl>
                                          </p:spTgt>
                                        </p:tgtEl>
                                        <p:attrNameLst>
                                          <p:attrName>style.visibility</p:attrName>
                                        </p:attrNameLst>
                                      </p:cBhvr>
                                      <p:to>
                                        <p:strVal val="visible"/>
                                      </p:to>
                                    </p:set>
                                    <p:animEffect transition="in" filter="fade">
                                      <p:cBhvr>
                                        <p:cTn id="21" dur="1000"/>
                                        <p:tgtEl>
                                          <p:spTgt spid="27">
                                            <p:txEl>
                                              <p:pRg st="4" end="4"/>
                                            </p:txEl>
                                          </p:spTgt>
                                        </p:tgtEl>
                                      </p:cBhvr>
                                    </p:animEffect>
                                    <p:anim calcmode="lin" valueType="num">
                                      <p:cBhvr>
                                        <p:cTn id="22" dur="1000" fill="hold"/>
                                        <p:tgtEl>
                                          <p:spTgt spid="2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3C6D61-66CC-4DF6-A5E1-F5E4600EF58C}"/>
              </a:ext>
            </a:extLst>
          </p:cNvPr>
          <p:cNvSpPr>
            <a:spLocks noGrp="1"/>
          </p:cNvSpPr>
          <p:nvPr>
            <p:ph idx="1"/>
          </p:nvPr>
        </p:nvSpPr>
        <p:spPr>
          <a:xfrm>
            <a:off x="1763713" y="930348"/>
            <a:ext cx="7160831" cy="4997302"/>
          </a:xfrm>
        </p:spPr>
        <p:txBody>
          <a:bodyPr vert="horz" lIns="91440" tIns="45720" rIns="91440" bIns="45720" rtlCol="0" anchor="t">
            <a:noAutofit/>
          </a:bodyPr>
          <a:lstStyle/>
          <a:p>
            <a:pPr marL="0" indent="0">
              <a:buNone/>
            </a:pPr>
            <a:r>
              <a:rPr lang="en-GB" dirty="0">
                <a:latin typeface="Open Sans" panose="020B0606030504020204" pitchFamily="34" charset="0"/>
                <a:ea typeface="Open Sans" panose="020B0606030504020204" pitchFamily="34" charset="0"/>
                <a:cs typeface="Open Sans" panose="020B0606030504020204" pitchFamily="34" charset="0"/>
              </a:rPr>
              <a:t>We use the word LINK because an important step when helping someone with their mental health is forming a bond with them and signposting to help.</a:t>
            </a:r>
          </a:p>
          <a:p>
            <a:pPr marL="0" indent="0">
              <a:buNone/>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en-GB"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en-GB" dirty="0">
                <a:latin typeface="Open Sans" panose="020B0606030504020204" pitchFamily="34" charset="0"/>
                <a:ea typeface="Open Sans" panose="020B0606030504020204" pitchFamily="34" charset="0"/>
                <a:cs typeface="Open Sans" panose="020B0606030504020204" pitchFamily="34" charset="0"/>
              </a:rPr>
              <a:t>The LINK model was developed by Shah Gill – See Me Youth Worker in order to give people simple advice to follow.</a:t>
            </a:r>
          </a:p>
          <a:p>
            <a:pPr marL="0" indent="0">
              <a:buNone/>
            </a:pPr>
            <a:r>
              <a:rPr lang="en-GB" dirty="0">
                <a:latin typeface="Open Sans" panose="020B0606030504020204" pitchFamily="34" charset="0"/>
                <a:ea typeface="Open Sans" panose="020B0606030504020204" pitchFamily="34" charset="0"/>
                <a:cs typeface="Open Sans" panose="020B0606030504020204" pitchFamily="34" charset="0"/>
              </a:rPr>
              <a:t>They can help someone who is struggling with their mental health and has experienced stigma and discrimination.</a:t>
            </a:r>
          </a:p>
        </p:txBody>
      </p:sp>
      <p:sp>
        <p:nvSpPr>
          <p:cNvPr id="5" name="TextBox 3">
            <a:extLst>
              <a:ext uri="{FF2B5EF4-FFF2-40B4-BE49-F238E27FC236}">
                <a16:creationId xmlns:a16="http://schemas.microsoft.com/office/drawing/2014/main" id="{D0E18F5C-9DFE-410B-A068-AEDF0B6D1401}"/>
              </a:ext>
            </a:extLst>
          </p:cNvPr>
          <p:cNvSpPr txBox="1">
            <a:spLocks noChangeArrowheads="1"/>
          </p:cNvSpPr>
          <p:nvPr/>
        </p:nvSpPr>
        <p:spPr bwMode="auto">
          <a:xfrm>
            <a:off x="57150" y="203200"/>
            <a:ext cx="9144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9728" tIns="54864" rIns="109728" bIns="54864">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800" dirty="0">
                <a:latin typeface="Open Sans Extrabold" panose="020B0906030804020204" pitchFamily="34" charset="0"/>
                <a:cs typeface="Open Sans Extrabold" panose="020B0906030804020204" pitchFamily="34" charset="0"/>
              </a:rPr>
              <a:t>Why LINK?</a:t>
            </a:r>
          </a:p>
        </p:txBody>
      </p:sp>
      <p:pic>
        <p:nvPicPr>
          <p:cNvPr id="8" name="Picture 2">
            <a:extLst>
              <a:ext uri="{FF2B5EF4-FFF2-40B4-BE49-F238E27FC236}">
                <a16:creationId xmlns:a16="http://schemas.microsoft.com/office/drawing/2014/main" id="{3508E4E2-743E-4F43-88DC-F4B96E1CB1D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3" descr="A picture containing drawing&#10;&#10;Description automatically generated">
            <a:extLst>
              <a:ext uri="{FF2B5EF4-FFF2-40B4-BE49-F238E27FC236}">
                <a16:creationId xmlns:a16="http://schemas.microsoft.com/office/drawing/2014/main" id="{9BD7FEFE-5044-43E4-B9F8-781EC162939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5">
            <a:alphaModFix/>
          </a:blip>
          <a:srcRect/>
          <a:stretch>
            <a:fillRect/>
          </a:stretch>
        </p:blipFill>
        <p:spPr>
          <a:xfrm rot="21600000">
            <a:off x="3279666" y="2807998"/>
            <a:ext cx="2698968" cy="621001"/>
          </a:xfrm>
          <a:prstGeom prst="rect">
            <a:avLst/>
          </a:prstGeom>
        </p:spPr>
      </p:pic>
    </p:spTree>
    <p:extLst>
      <p:ext uri="{BB962C8B-B14F-4D97-AF65-F5344CB8AC3E}">
        <p14:creationId xmlns:p14="http://schemas.microsoft.com/office/powerpoint/2010/main" val="5548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3">
            <a:extLst>
              <a:ext uri="{FF2B5EF4-FFF2-40B4-BE49-F238E27FC236}">
                <a16:creationId xmlns:a16="http://schemas.microsoft.com/office/drawing/2014/main" id="{A00BBFCF-83BF-478A-A10C-51F6A6AC3668}"/>
              </a:ext>
            </a:extLst>
          </p:cNvPr>
          <p:cNvGrpSpPr>
            <a:grpSpLocks/>
          </p:cNvGrpSpPr>
          <p:nvPr/>
        </p:nvGrpSpPr>
        <p:grpSpPr bwMode="auto">
          <a:xfrm>
            <a:off x="0" y="0"/>
            <a:ext cx="9144000" cy="6858000"/>
            <a:chOff x="0" y="992605"/>
            <a:chExt cx="7620000" cy="5715000"/>
          </a:xfrm>
        </p:grpSpPr>
        <p:sp>
          <p:nvSpPr>
            <p:cNvPr id="31" name="Freeform 2">
              <a:extLst>
                <a:ext uri="{FF2B5EF4-FFF2-40B4-BE49-F238E27FC236}">
                  <a16:creationId xmlns:a16="http://schemas.microsoft.com/office/drawing/2014/main" id="{CAAA3588-C6B3-4FD9-AB7F-DA82817D8236}"/>
                </a:ext>
              </a:extLst>
            </p:cNvPr>
            <p:cNvSpPr>
              <a:spLocks/>
            </p:cNvSpPr>
            <p:nvPr/>
          </p:nvSpPr>
          <p:spPr bwMode="auto">
            <a:xfrm>
              <a:off x="0" y="992605"/>
              <a:ext cx="7620000" cy="5715000"/>
            </a:xfrm>
            <a:custGeom>
              <a:avLst/>
              <a:gdLst>
                <a:gd name="T0" fmla="*/ 0 w 304800"/>
                <a:gd name="T1" fmla="*/ 0 h 304800"/>
                <a:gd name="T2" fmla="*/ 0 w 304800"/>
                <a:gd name="T3" fmla="*/ 2147483646 h 304800"/>
                <a:gd name="T4" fmla="*/ 2147483646 w 304800"/>
                <a:gd name="T5" fmla="*/ 2147483646 h 304800"/>
                <a:gd name="T6" fmla="*/ 2147483646 w 304800"/>
                <a:gd name="T7" fmla="*/ 0 h 304800"/>
                <a:gd name="T8" fmla="*/ 0 w 304800"/>
                <a:gd name="T9" fmla="*/ 0 h 304800"/>
                <a:gd name="T10" fmla="*/ 0 60000 65536"/>
                <a:gd name="T11" fmla="*/ 0 60000 65536"/>
                <a:gd name="T12" fmla="*/ 0 60000 65536"/>
                <a:gd name="T13" fmla="*/ 0 60000 65536"/>
                <a:gd name="T14" fmla="*/ 0 60000 65536"/>
                <a:gd name="T15" fmla="*/ 0 w 304800"/>
                <a:gd name="T16" fmla="*/ 0 h 304800"/>
                <a:gd name="T17" fmla="*/ 304800 w 304800"/>
                <a:gd name="T18" fmla="*/ 304800 h 304800"/>
              </a:gdLst>
              <a:ahLst/>
              <a:cxnLst>
                <a:cxn ang="T10">
                  <a:pos x="T0" y="T1"/>
                </a:cxn>
                <a:cxn ang="T11">
                  <a:pos x="T2" y="T3"/>
                </a:cxn>
                <a:cxn ang="T12">
                  <a:pos x="T4" y="T5"/>
                </a:cxn>
                <a:cxn ang="T13">
                  <a:pos x="T6" y="T7"/>
                </a:cxn>
                <a:cxn ang="T14">
                  <a:pos x="T8" y="T9"/>
                </a:cxn>
              </a:cxnLst>
              <a:rect l="T15" t="T16" r="T17" b="T18"/>
              <a:pathLst>
                <a:path w="304800" h="304800">
                  <a:moveTo>
                    <a:pt x="0" y="0"/>
                  </a:moveTo>
                  <a:lnTo>
                    <a:pt x="0" y="304800"/>
                  </a:lnTo>
                  <a:lnTo>
                    <a:pt x="304800" y="304800"/>
                  </a:lnTo>
                  <a:lnTo>
                    <a:pt x="304800" y="0"/>
                  </a:lnTo>
                  <a:lnTo>
                    <a:pt x="0" y="0"/>
                  </a:lnTo>
                  <a:close/>
                </a:path>
              </a:pathLst>
            </a:custGeom>
            <a:solidFill>
              <a:srgbClr val="00A5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pic>
        <p:nvPicPr>
          <p:cNvPr id="2" name="Picture 2"/>
          <p:cNvPicPr>
            <a:picLocks noChangeAspect="1"/>
          </p:cNvPicPr>
          <p:nvPr/>
        </p:nvPicPr>
        <p:blipFill>
          <a:blip r:embed="rId2"/>
          <a:srcRect/>
          <a:stretch>
            <a:fillRect/>
          </a:stretch>
        </p:blipFill>
        <p:spPr>
          <a:xfrm>
            <a:off x="-231601" y="-244469"/>
            <a:ext cx="4876514" cy="7398150"/>
          </a:xfrm>
          <a:prstGeom prst="rect">
            <a:avLst/>
          </a:prstGeom>
        </p:spPr>
      </p:pic>
      <p:pic>
        <p:nvPicPr>
          <p:cNvPr id="3" name="Picture 3"/>
          <p:cNvPicPr>
            <a:picLocks noChangeAspect="1"/>
          </p:cNvPicPr>
          <p:nvPr/>
        </p:nvPicPr>
        <p:blipFill>
          <a:blip r:embed="rId2"/>
          <a:srcRect/>
          <a:stretch>
            <a:fillRect/>
          </a:stretch>
        </p:blipFill>
        <p:spPr>
          <a:xfrm>
            <a:off x="5299666" y="1055076"/>
            <a:ext cx="731124" cy="103924"/>
          </a:xfrm>
          <a:prstGeom prst="rect">
            <a:avLst/>
          </a:prstGeom>
        </p:spPr>
      </p:pic>
      <p:pic>
        <p:nvPicPr>
          <p:cNvPr id="4" name="Picture 4"/>
          <p:cNvPicPr>
            <a:picLocks noChangeAspect="1"/>
          </p:cNvPicPr>
          <p:nvPr/>
        </p:nvPicPr>
        <p:blipFill>
          <a:blip r:embed="rId3"/>
          <a:srcRect/>
          <a:stretch>
            <a:fillRect/>
          </a:stretch>
        </p:blipFill>
        <p:spPr>
          <a:xfrm>
            <a:off x="5299666" y="2070989"/>
            <a:ext cx="731124" cy="103924"/>
          </a:xfrm>
          <a:prstGeom prst="rect">
            <a:avLst/>
          </a:prstGeom>
        </p:spPr>
      </p:pic>
      <p:pic>
        <p:nvPicPr>
          <p:cNvPr id="5" name="Picture 5"/>
          <p:cNvPicPr>
            <a:picLocks noChangeAspect="1"/>
          </p:cNvPicPr>
          <p:nvPr/>
        </p:nvPicPr>
        <p:blipFill>
          <a:blip r:embed="rId2"/>
          <a:srcRect/>
          <a:stretch>
            <a:fillRect/>
          </a:stretch>
        </p:blipFill>
        <p:spPr>
          <a:xfrm>
            <a:off x="5299666" y="3029827"/>
            <a:ext cx="731124" cy="103924"/>
          </a:xfrm>
          <a:prstGeom prst="rect">
            <a:avLst/>
          </a:prstGeom>
        </p:spPr>
      </p:pic>
      <p:pic>
        <p:nvPicPr>
          <p:cNvPr id="6" name="Picture 6"/>
          <p:cNvPicPr>
            <a:picLocks noChangeAspect="1"/>
          </p:cNvPicPr>
          <p:nvPr/>
        </p:nvPicPr>
        <p:blipFill>
          <a:blip r:embed="rId4"/>
          <a:srcRect/>
          <a:stretch>
            <a:fillRect/>
          </a:stretch>
        </p:blipFill>
        <p:spPr>
          <a:xfrm>
            <a:off x="5299666" y="4011495"/>
            <a:ext cx="731124" cy="103924"/>
          </a:xfrm>
          <a:prstGeom prst="rect">
            <a:avLst/>
          </a:prstGeom>
        </p:spPr>
      </p:pic>
      <p:pic>
        <p:nvPicPr>
          <p:cNvPr id="7" name="Picture 7"/>
          <p:cNvPicPr>
            <a:picLocks noChangeAspect="1"/>
          </p:cNvPicPr>
          <p:nvPr/>
        </p:nvPicPr>
        <p:blipFill>
          <a:blip r:embed="rId2"/>
          <a:srcRect/>
          <a:stretch>
            <a:fillRect/>
          </a:stretch>
        </p:blipFill>
        <p:spPr>
          <a:xfrm>
            <a:off x="5288253" y="5027406"/>
            <a:ext cx="731125" cy="103924"/>
          </a:xfrm>
          <a:prstGeom prst="rect">
            <a:avLst/>
          </a:prstGeom>
        </p:spPr>
      </p:pic>
      <p:pic>
        <p:nvPicPr>
          <p:cNvPr id="8" name="Picture 8"/>
          <p:cNvPicPr>
            <a:picLocks noChangeAspect="1"/>
          </p:cNvPicPr>
          <p:nvPr/>
        </p:nvPicPr>
        <p:blipFill>
          <a:blip r:embed="rId5"/>
          <a:srcRect/>
          <a:stretch>
            <a:fillRect/>
          </a:stretch>
        </p:blipFill>
        <p:spPr>
          <a:xfrm>
            <a:off x="1" y="5943534"/>
            <a:ext cx="1761653" cy="1026206"/>
          </a:xfrm>
          <a:prstGeom prst="rect">
            <a:avLst/>
          </a:prstGeom>
        </p:spPr>
      </p:pic>
      <p:pic>
        <p:nvPicPr>
          <p:cNvPr id="9" name="Picture 9"/>
          <p:cNvPicPr>
            <a:picLocks noChangeAspect="1"/>
          </p:cNvPicPr>
          <p:nvPr/>
        </p:nvPicPr>
        <p:blipFill>
          <a:blip r:embed="rId6"/>
          <a:srcRect/>
          <a:stretch>
            <a:fillRect/>
          </a:stretch>
        </p:blipFill>
        <p:spPr>
          <a:xfrm>
            <a:off x="7895830" y="5408717"/>
            <a:ext cx="1085985" cy="1189412"/>
          </a:xfrm>
          <a:prstGeom prst="rect">
            <a:avLst/>
          </a:prstGeom>
        </p:spPr>
      </p:pic>
      <p:pic>
        <p:nvPicPr>
          <p:cNvPr id="10" name="Picture 10"/>
          <p:cNvPicPr>
            <a:picLocks noChangeAspect="1"/>
          </p:cNvPicPr>
          <p:nvPr/>
        </p:nvPicPr>
        <p:blipFill>
          <a:blip r:embed="rId7"/>
          <a:srcRect/>
          <a:stretch>
            <a:fillRect/>
          </a:stretch>
        </p:blipFill>
        <p:spPr>
          <a:xfrm>
            <a:off x="7895830" y="217479"/>
            <a:ext cx="981409" cy="636689"/>
          </a:xfrm>
          <a:prstGeom prst="rect">
            <a:avLst/>
          </a:prstGeom>
        </p:spPr>
      </p:pic>
      <p:grpSp>
        <p:nvGrpSpPr>
          <p:cNvPr id="11" name="Group 11"/>
          <p:cNvGrpSpPr/>
          <p:nvPr/>
        </p:nvGrpSpPr>
        <p:grpSpPr>
          <a:xfrm>
            <a:off x="398871" y="1034985"/>
            <a:ext cx="3885772" cy="5035985"/>
            <a:chOff x="0" y="-28575"/>
            <a:chExt cx="5526430" cy="7162290"/>
          </a:xfrm>
        </p:grpSpPr>
        <p:sp>
          <p:nvSpPr>
            <p:cNvPr id="12" name="TextBox 12"/>
            <p:cNvSpPr txBox="1"/>
            <p:nvPr/>
          </p:nvSpPr>
          <p:spPr>
            <a:xfrm>
              <a:off x="0" y="6750705"/>
              <a:ext cx="5526430" cy="383010"/>
            </a:xfrm>
            <a:prstGeom prst="rect">
              <a:avLst/>
            </a:prstGeom>
          </p:spPr>
          <p:txBody>
            <a:bodyPr lIns="0" tIns="0" rIns="0" bIns="0" rtlCol="0" anchor="t">
              <a:spAutoFit/>
            </a:bodyPr>
            <a:lstStyle/>
            <a:p>
              <a:pPr>
                <a:lnSpc>
                  <a:spcPts val="2112"/>
                </a:lnSpc>
              </a:pPr>
              <a:endParaRPr/>
            </a:p>
          </p:txBody>
        </p:sp>
        <p:sp>
          <p:nvSpPr>
            <p:cNvPr id="13" name="TextBox 13"/>
            <p:cNvSpPr txBox="1"/>
            <p:nvPr/>
          </p:nvSpPr>
          <p:spPr>
            <a:xfrm>
              <a:off x="0" y="1070501"/>
              <a:ext cx="5526430" cy="5252721"/>
            </a:xfrm>
            <a:prstGeom prst="rect">
              <a:avLst/>
            </a:prstGeom>
          </p:spPr>
          <p:txBody>
            <a:bodyPr lIns="0" tIns="0" rIns="0" bIns="0" rtlCol="0" anchor="t">
              <a:spAutoFit/>
            </a:bodyPr>
            <a:lstStyle/>
            <a:p>
              <a:pPr>
                <a:lnSpc>
                  <a:spcPts val="4770"/>
                </a:lnSpc>
              </a:pPr>
              <a:endParaRPr/>
            </a:p>
            <a:p>
              <a:pPr>
                <a:lnSpc>
                  <a:spcPts val="4770"/>
                </a:lnSpc>
              </a:pPr>
              <a:endParaRPr/>
            </a:p>
            <a:p>
              <a:pPr>
                <a:lnSpc>
                  <a:spcPts val="4770"/>
                </a:lnSpc>
              </a:pPr>
              <a:endParaRPr/>
            </a:p>
            <a:p>
              <a:pPr>
                <a:lnSpc>
                  <a:spcPts val="4770"/>
                </a:lnSpc>
              </a:pPr>
              <a:endParaRPr/>
            </a:p>
            <a:p>
              <a:pPr>
                <a:lnSpc>
                  <a:spcPts val="4770"/>
                </a:lnSpc>
              </a:pPr>
              <a:endParaRPr/>
            </a:p>
            <a:p>
              <a:pPr>
                <a:lnSpc>
                  <a:spcPts val="4770"/>
                </a:lnSpc>
              </a:pPr>
              <a:endParaRPr/>
            </a:p>
          </p:txBody>
        </p:sp>
        <p:sp>
          <p:nvSpPr>
            <p:cNvPr id="14" name="TextBox 14"/>
            <p:cNvSpPr txBox="1"/>
            <p:nvPr/>
          </p:nvSpPr>
          <p:spPr>
            <a:xfrm>
              <a:off x="0" y="-28575"/>
              <a:ext cx="5526430" cy="711306"/>
            </a:xfrm>
            <a:prstGeom prst="rect">
              <a:avLst/>
            </a:prstGeom>
          </p:spPr>
          <p:txBody>
            <a:bodyPr lIns="0" tIns="0" rIns="0" bIns="0" rtlCol="0" anchor="t">
              <a:spAutoFit/>
            </a:bodyPr>
            <a:lstStyle/>
            <a:p>
              <a:pPr>
                <a:lnSpc>
                  <a:spcPts val="1313"/>
                </a:lnSpc>
              </a:pPr>
              <a:r>
                <a:rPr lang="en-US" sz="900" spc="94">
                  <a:solidFill>
                    <a:srgbClr val="FFFFFF"/>
                  </a:solidFill>
                  <a:latin typeface="Open Sans"/>
                </a:rPr>
                <a:t>YOU DON’T HAVE TO BE AN EXPERT TO SPEAK ABOUT MENTAL HEALTH, JUST SHOWING YOU CARE CAN BE A POWERFUL THING. </a:t>
              </a:r>
            </a:p>
          </p:txBody>
        </p:sp>
      </p:grpSp>
      <p:pic>
        <p:nvPicPr>
          <p:cNvPr id="15" name="Picture 15"/>
          <p:cNvPicPr>
            <a:picLocks noChangeAspect="1"/>
          </p:cNvPicPr>
          <p:nvPr/>
        </p:nvPicPr>
        <p:blipFill>
          <a:blip r:embed="rId8"/>
          <a:srcRect/>
          <a:stretch>
            <a:fillRect/>
          </a:stretch>
        </p:blipFill>
        <p:spPr>
          <a:xfrm>
            <a:off x="6520168" y="5408717"/>
            <a:ext cx="1196492" cy="1189412"/>
          </a:xfrm>
          <a:prstGeom prst="rect">
            <a:avLst/>
          </a:prstGeom>
        </p:spPr>
      </p:pic>
      <p:pic>
        <p:nvPicPr>
          <p:cNvPr id="16" name="Picture 16"/>
          <p:cNvPicPr>
            <a:picLocks noChangeAspect="1"/>
          </p:cNvPicPr>
          <p:nvPr/>
        </p:nvPicPr>
        <p:blipFill>
          <a:blip r:embed="rId9"/>
          <a:srcRect/>
          <a:stretch>
            <a:fillRect/>
          </a:stretch>
        </p:blipFill>
        <p:spPr>
          <a:xfrm>
            <a:off x="273820" y="198507"/>
            <a:ext cx="607008" cy="723504"/>
          </a:xfrm>
          <a:prstGeom prst="rect">
            <a:avLst/>
          </a:prstGeom>
        </p:spPr>
      </p:pic>
      <p:sp>
        <p:nvSpPr>
          <p:cNvPr id="17" name="TextBox 17"/>
          <p:cNvSpPr txBox="1"/>
          <p:nvPr/>
        </p:nvSpPr>
        <p:spPr>
          <a:xfrm>
            <a:off x="5333911" y="1188086"/>
            <a:ext cx="651867" cy="628377"/>
          </a:xfrm>
          <a:prstGeom prst="rect">
            <a:avLst/>
          </a:prstGeom>
        </p:spPr>
        <p:txBody>
          <a:bodyPr lIns="0" tIns="0" rIns="0" bIns="0" rtlCol="0" anchor="t">
            <a:spAutoFit/>
          </a:bodyPr>
          <a:lstStyle/>
          <a:p>
            <a:pPr algn="ctr">
              <a:lnSpc>
                <a:spcPts val="4921"/>
              </a:lnSpc>
            </a:pPr>
            <a:r>
              <a:rPr lang="en-US" sz="3500">
                <a:solidFill>
                  <a:srgbClr val="FFFFFF"/>
                </a:solidFill>
                <a:latin typeface="Open Sans Extra Bold 1 Bold"/>
              </a:rPr>
              <a:t>L</a:t>
            </a:r>
          </a:p>
        </p:txBody>
      </p:sp>
      <p:sp>
        <p:nvSpPr>
          <p:cNvPr id="18" name="TextBox 18"/>
          <p:cNvSpPr txBox="1"/>
          <p:nvPr/>
        </p:nvSpPr>
        <p:spPr>
          <a:xfrm>
            <a:off x="6030791" y="1277386"/>
            <a:ext cx="2610834" cy="666849"/>
          </a:xfrm>
          <a:prstGeom prst="rect">
            <a:avLst/>
          </a:prstGeom>
        </p:spPr>
        <p:txBody>
          <a:bodyPr lIns="0" tIns="0" rIns="0" bIns="0" rtlCol="0" anchor="t">
            <a:spAutoFit/>
          </a:bodyPr>
          <a:lstStyle/>
          <a:p>
            <a:pPr marL="202406" lvl="1" indent="-101203">
              <a:lnSpc>
                <a:spcPts val="1313"/>
              </a:lnSpc>
              <a:buFont typeface="Arial"/>
              <a:buChar char="•"/>
            </a:pPr>
            <a:r>
              <a:rPr lang="en-US" sz="900" dirty="0">
                <a:solidFill>
                  <a:srgbClr val="FFFFFF"/>
                </a:solidFill>
                <a:latin typeface="Open Sans"/>
              </a:rPr>
              <a:t>Be understanding and avoid judgement.</a:t>
            </a:r>
          </a:p>
          <a:p>
            <a:pPr marL="202406" lvl="1" indent="-101203">
              <a:lnSpc>
                <a:spcPts val="1313"/>
              </a:lnSpc>
              <a:buFont typeface="Arial"/>
              <a:buChar char="•"/>
            </a:pPr>
            <a:r>
              <a:rPr lang="en-US" sz="900" dirty="0">
                <a:solidFill>
                  <a:srgbClr val="FFFFFF"/>
                </a:solidFill>
                <a:latin typeface="Open Sans"/>
              </a:rPr>
              <a:t>Ask questions to help you understand.</a:t>
            </a:r>
          </a:p>
          <a:p>
            <a:pPr marL="202406" lvl="1" indent="-101203">
              <a:lnSpc>
                <a:spcPts val="1313"/>
              </a:lnSpc>
              <a:buFont typeface="Arial"/>
              <a:buChar char="•"/>
            </a:pPr>
            <a:r>
              <a:rPr lang="en-US" sz="900" dirty="0">
                <a:solidFill>
                  <a:srgbClr val="FFFFFF"/>
                </a:solidFill>
                <a:latin typeface="Open Sans"/>
              </a:rPr>
              <a:t>Go back over things if it helps.</a:t>
            </a:r>
          </a:p>
          <a:p>
            <a:pPr>
              <a:lnSpc>
                <a:spcPts val="1313"/>
              </a:lnSpc>
            </a:pPr>
            <a:endParaRPr lang="en-US" sz="900" dirty="0">
              <a:solidFill>
                <a:srgbClr val="FFFFFF"/>
              </a:solidFill>
              <a:latin typeface="Open Sans"/>
            </a:endParaRPr>
          </a:p>
        </p:txBody>
      </p:sp>
      <p:sp>
        <p:nvSpPr>
          <p:cNvPr id="19" name="TextBox 19"/>
          <p:cNvSpPr txBox="1"/>
          <p:nvPr/>
        </p:nvSpPr>
        <p:spPr>
          <a:xfrm>
            <a:off x="6030790" y="2302733"/>
            <a:ext cx="2214563" cy="1000274"/>
          </a:xfrm>
          <a:prstGeom prst="rect">
            <a:avLst/>
          </a:prstGeom>
        </p:spPr>
        <p:txBody>
          <a:bodyPr lIns="0" tIns="0" rIns="0" bIns="0" rtlCol="0" anchor="t">
            <a:spAutoFit/>
          </a:bodyPr>
          <a:lstStyle/>
          <a:p>
            <a:pPr marL="202406" lvl="1" indent="-101203">
              <a:lnSpc>
                <a:spcPts val="1313"/>
              </a:lnSpc>
              <a:buFont typeface="Arial"/>
              <a:buChar char="•"/>
            </a:pPr>
            <a:r>
              <a:rPr lang="en-US" sz="900">
                <a:solidFill>
                  <a:srgbClr val="FFFFFF"/>
                </a:solidFill>
                <a:latin typeface="Open Sans"/>
              </a:rPr>
              <a:t>Let people tell their own story.</a:t>
            </a:r>
          </a:p>
          <a:p>
            <a:pPr marL="202406" lvl="1" indent="-101203">
              <a:lnSpc>
                <a:spcPts val="1313"/>
              </a:lnSpc>
              <a:buFont typeface="Arial"/>
              <a:buChar char="•"/>
            </a:pPr>
            <a:r>
              <a:rPr lang="en-US" sz="900">
                <a:solidFill>
                  <a:srgbClr val="FFFFFF"/>
                </a:solidFill>
                <a:latin typeface="Open Sans"/>
              </a:rPr>
              <a:t>Avoid stereotyping or stigmatising language. </a:t>
            </a:r>
          </a:p>
          <a:p>
            <a:pPr>
              <a:lnSpc>
                <a:spcPts val="1313"/>
              </a:lnSpc>
            </a:pPr>
            <a:endParaRPr lang="en-US" sz="900">
              <a:solidFill>
                <a:srgbClr val="FFFFFF"/>
              </a:solidFill>
              <a:latin typeface="Open Sans"/>
            </a:endParaRPr>
          </a:p>
          <a:p>
            <a:pPr>
              <a:lnSpc>
                <a:spcPts val="1313"/>
              </a:lnSpc>
            </a:pPr>
            <a:endParaRPr lang="en-US" sz="900">
              <a:solidFill>
                <a:srgbClr val="FFFFFF"/>
              </a:solidFill>
              <a:latin typeface="Open Sans"/>
            </a:endParaRPr>
          </a:p>
          <a:p>
            <a:pPr>
              <a:lnSpc>
                <a:spcPts val="1313"/>
              </a:lnSpc>
            </a:pPr>
            <a:endParaRPr lang="en-US" sz="900">
              <a:solidFill>
                <a:srgbClr val="FFFFFF"/>
              </a:solidFill>
              <a:latin typeface="Open Sans"/>
            </a:endParaRPr>
          </a:p>
        </p:txBody>
      </p:sp>
      <p:sp>
        <p:nvSpPr>
          <p:cNvPr id="20" name="TextBox 20"/>
          <p:cNvSpPr txBox="1"/>
          <p:nvPr/>
        </p:nvSpPr>
        <p:spPr>
          <a:xfrm>
            <a:off x="5333911" y="2192584"/>
            <a:ext cx="651867" cy="628377"/>
          </a:xfrm>
          <a:prstGeom prst="rect">
            <a:avLst/>
          </a:prstGeom>
        </p:spPr>
        <p:txBody>
          <a:bodyPr lIns="0" tIns="0" rIns="0" bIns="0" rtlCol="0" anchor="t">
            <a:spAutoFit/>
          </a:bodyPr>
          <a:lstStyle/>
          <a:p>
            <a:pPr algn="ctr">
              <a:lnSpc>
                <a:spcPts val="4921"/>
              </a:lnSpc>
            </a:pPr>
            <a:r>
              <a:rPr lang="en-US" sz="3500">
                <a:solidFill>
                  <a:srgbClr val="FFFFFF"/>
                </a:solidFill>
                <a:latin typeface="Open Sans Extra Bold 1 Bold"/>
              </a:rPr>
              <a:t>I</a:t>
            </a:r>
          </a:p>
        </p:txBody>
      </p:sp>
      <p:sp>
        <p:nvSpPr>
          <p:cNvPr id="21" name="TextBox 21"/>
          <p:cNvSpPr txBox="1"/>
          <p:nvPr/>
        </p:nvSpPr>
        <p:spPr>
          <a:xfrm>
            <a:off x="5333911" y="3151421"/>
            <a:ext cx="651867" cy="628377"/>
          </a:xfrm>
          <a:prstGeom prst="rect">
            <a:avLst/>
          </a:prstGeom>
        </p:spPr>
        <p:txBody>
          <a:bodyPr lIns="0" tIns="0" rIns="0" bIns="0" rtlCol="0" anchor="t">
            <a:spAutoFit/>
          </a:bodyPr>
          <a:lstStyle/>
          <a:p>
            <a:pPr algn="ctr">
              <a:lnSpc>
                <a:spcPts val="4921"/>
              </a:lnSpc>
            </a:pPr>
            <a:r>
              <a:rPr lang="en-US" sz="3500">
                <a:solidFill>
                  <a:srgbClr val="FFFFFF"/>
                </a:solidFill>
                <a:latin typeface="Open Sans Extra Bold 1 Bold"/>
              </a:rPr>
              <a:t>N</a:t>
            </a:r>
          </a:p>
        </p:txBody>
      </p:sp>
      <p:sp>
        <p:nvSpPr>
          <p:cNvPr id="22" name="TextBox 22"/>
          <p:cNvSpPr txBox="1"/>
          <p:nvPr/>
        </p:nvSpPr>
        <p:spPr>
          <a:xfrm>
            <a:off x="5333911" y="4144504"/>
            <a:ext cx="651867" cy="628377"/>
          </a:xfrm>
          <a:prstGeom prst="rect">
            <a:avLst/>
          </a:prstGeom>
        </p:spPr>
        <p:txBody>
          <a:bodyPr lIns="0" tIns="0" rIns="0" bIns="0" rtlCol="0" anchor="t">
            <a:spAutoFit/>
          </a:bodyPr>
          <a:lstStyle/>
          <a:p>
            <a:pPr algn="ctr">
              <a:lnSpc>
                <a:spcPts val="4921"/>
              </a:lnSpc>
            </a:pPr>
            <a:r>
              <a:rPr lang="en-US" sz="3500">
                <a:solidFill>
                  <a:srgbClr val="FFFFFF"/>
                </a:solidFill>
                <a:latin typeface="Open Sans Extra Bold 1 Bold"/>
              </a:rPr>
              <a:t>K</a:t>
            </a:r>
          </a:p>
        </p:txBody>
      </p:sp>
      <p:sp>
        <p:nvSpPr>
          <p:cNvPr id="23" name="TextBox 23"/>
          <p:cNvSpPr txBox="1"/>
          <p:nvPr/>
        </p:nvSpPr>
        <p:spPr>
          <a:xfrm>
            <a:off x="398871" y="1411337"/>
            <a:ext cx="1134045" cy="4308872"/>
          </a:xfrm>
          <a:prstGeom prst="rect">
            <a:avLst/>
          </a:prstGeom>
        </p:spPr>
        <p:txBody>
          <a:bodyPr lIns="0" tIns="0" rIns="0" bIns="0" rtlCol="0" anchor="t">
            <a:spAutoFit/>
          </a:bodyPr>
          <a:lstStyle/>
          <a:p>
            <a:pPr>
              <a:lnSpc>
                <a:spcPts val="8400"/>
              </a:lnSpc>
            </a:pPr>
            <a:r>
              <a:rPr lang="en-US" sz="6000">
                <a:solidFill>
                  <a:srgbClr val="FFFFFF"/>
                </a:solidFill>
                <a:latin typeface="Open Sans Extra Bold 2"/>
              </a:rPr>
              <a:t>L</a:t>
            </a:r>
          </a:p>
          <a:p>
            <a:pPr>
              <a:lnSpc>
                <a:spcPts val="8400"/>
              </a:lnSpc>
            </a:pPr>
            <a:r>
              <a:rPr lang="en-US" sz="6000">
                <a:solidFill>
                  <a:srgbClr val="FFFFFF"/>
                </a:solidFill>
                <a:latin typeface="Open Sans Extra Bold 2"/>
              </a:rPr>
              <a:t>I</a:t>
            </a:r>
          </a:p>
          <a:p>
            <a:pPr>
              <a:lnSpc>
                <a:spcPts val="8400"/>
              </a:lnSpc>
            </a:pPr>
            <a:r>
              <a:rPr lang="en-US" sz="6000">
                <a:solidFill>
                  <a:srgbClr val="FFFFFF"/>
                </a:solidFill>
                <a:latin typeface="Open Sans Extra Bold 2"/>
              </a:rPr>
              <a:t>N</a:t>
            </a:r>
          </a:p>
          <a:p>
            <a:pPr>
              <a:lnSpc>
                <a:spcPts val="8400"/>
              </a:lnSpc>
            </a:pPr>
            <a:r>
              <a:rPr lang="en-US" sz="6000">
                <a:solidFill>
                  <a:srgbClr val="FFFFFF"/>
                </a:solidFill>
                <a:latin typeface="Open Sans Extra Bold 2"/>
              </a:rPr>
              <a:t>K</a:t>
            </a:r>
          </a:p>
        </p:txBody>
      </p:sp>
      <p:sp>
        <p:nvSpPr>
          <p:cNvPr id="24" name="TextBox 24"/>
          <p:cNvSpPr txBox="1"/>
          <p:nvPr/>
        </p:nvSpPr>
        <p:spPr>
          <a:xfrm>
            <a:off x="965893" y="1768533"/>
            <a:ext cx="4025992" cy="307777"/>
          </a:xfrm>
          <a:prstGeom prst="rect">
            <a:avLst/>
          </a:prstGeom>
        </p:spPr>
        <p:txBody>
          <a:bodyPr lIns="0" tIns="0" rIns="0" bIns="0" rtlCol="0" anchor="t">
            <a:spAutoFit/>
          </a:bodyPr>
          <a:lstStyle/>
          <a:p>
            <a:pPr>
              <a:lnSpc>
                <a:spcPts val="2363"/>
              </a:lnSpc>
            </a:pPr>
            <a:r>
              <a:rPr lang="en-US" sz="1700">
                <a:solidFill>
                  <a:srgbClr val="FFFFFF"/>
                </a:solidFill>
                <a:latin typeface="Open Sans"/>
              </a:rPr>
              <a:t>LISTEN EFFECTIVELY</a:t>
            </a:r>
          </a:p>
        </p:txBody>
      </p:sp>
      <p:sp>
        <p:nvSpPr>
          <p:cNvPr id="25" name="TextBox 25"/>
          <p:cNvSpPr txBox="1"/>
          <p:nvPr/>
        </p:nvSpPr>
        <p:spPr>
          <a:xfrm>
            <a:off x="965893" y="2773030"/>
            <a:ext cx="4025992" cy="615553"/>
          </a:xfrm>
          <a:prstGeom prst="rect">
            <a:avLst/>
          </a:prstGeom>
        </p:spPr>
        <p:txBody>
          <a:bodyPr lIns="0" tIns="0" rIns="0" bIns="0" rtlCol="0" anchor="t">
            <a:spAutoFit/>
          </a:bodyPr>
          <a:lstStyle/>
          <a:p>
            <a:pPr>
              <a:lnSpc>
                <a:spcPts val="2363"/>
              </a:lnSpc>
            </a:pPr>
            <a:r>
              <a:rPr lang="en-US" sz="1700">
                <a:solidFill>
                  <a:srgbClr val="FFFFFF"/>
                </a:solidFill>
                <a:latin typeface="Open Sans"/>
              </a:rPr>
              <a:t>INTRODUCE NON-STIGMATISING LANGUAGE</a:t>
            </a:r>
          </a:p>
        </p:txBody>
      </p:sp>
      <p:sp>
        <p:nvSpPr>
          <p:cNvPr id="26" name="TextBox 26"/>
          <p:cNvSpPr txBox="1"/>
          <p:nvPr/>
        </p:nvSpPr>
        <p:spPr>
          <a:xfrm>
            <a:off x="1198031" y="3772335"/>
            <a:ext cx="3446881" cy="615553"/>
          </a:xfrm>
          <a:prstGeom prst="rect">
            <a:avLst/>
          </a:prstGeom>
        </p:spPr>
        <p:txBody>
          <a:bodyPr lIns="0" tIns="0" rIns="0" bIns="0" rtlCol="0" anchor="t">
            <a:spAutoFit/>
          </a:bodyPr>
          <a:lstStyle/>
          <a:p>
            <a:pPr>
              <a:lnSpc>
                <a:spcPts val="2363"/>
              </a:lnSpc>
            </a:pPr>
            <a:r>
              <a:rPr lang="en-US" sz="1700">
                <a:solidFill>
                  <a:srgbClr val="FFFFFF"/>
                </a:solidFill>
                <a:latin typeface="Open Sans"/>
              </a:rPr>
              <a:t>NOTICE HOW SOMEONE IS FEELING</a:t>
            </a:r>
          </a:p>
        </p:txBody>
      </p:sp>
      <p:sp>
        <p:nvSpPr>
          <p:cNvPr id="27" name="TextBox 27"/>
          <p:cNvSpPr txBox="1"/>
          <p:nvPr/>
        </p:nvSpPr>
        <p:spPr>
          <a:xfrm>
            <a:off x="1198031" y="4827156"/>
            <a:ext cx="3446881" cy="615553"/>
          </a:xfrm>
          <a:prstGeom prst="rect">
            <a:avLst/>
          </a:prstGeom>
        </p:spPr>
        <p:txBody>
          <a:bodyPr lIns="0" tIns="0" rIns="0" bIns="0" rtlCol="0" anchor="t">
            <a:spAutoFit/>
          </a:bodyPr>
          <a:lstStyle/>
          <a:p>
            <a:pPr>
              <a:lnSpc>
                <a:spcPts val="2363"/>
              </a:lnSpc>
            </a:pPr>
            <a:r>
              <a:rPr lang="en-US" sz="1700">
                <a:solidFill>
                  <a:srgbClr val="FFFFFF"/>
                </a:solidFill>
                <a:latin typeface="Open Sans"/>
              </a:rPr>
              <a:t>KEEP YOURSELF SAFE AND ASK FOR HELP IF YOU NEED TO</a:t>
            </a:r>
          </a:p>
        </p:txBody>
      </p:sp>
      <p:sp>
        <p:nvSpPr>
          <p:cNvPr id="28" name="TextBox 28"/>
          <p:cNvSpPr txBox="1"/>
          <p:nvPr/>
        </p:nvSpPr>
        <p:spPr>
          <a:xfrm>
            <a:off x="6030790" y="3243327"/>
            <a:ext cx="2214563" cy="1333698"/>
          </a:xfrm>
          <a:prstGeom prst="rect">
            <a:avLst/>
          </a:prstGeom>
        </p:spPr>
        <p:txBody>
          <a:bodyPr lIns="0" tIns="0" rIns="0" bIns="0" rtlCol="0" anchor="t">
            <a:spAutoFit/>
          </a:bodyPr>
          <a:lstStyle/>
          <a:p>
            <a:pPr marL="202406" lvl="1" indent="-101203">
              <a:lnSpc>
                <a:spcPts val="1313"/>
              </a:lnSpc>
              <a:buFont typeface="Arial"/>
              <a:buChar char="•"/>
            </a:pPr>
            <a:r>
              <a:rPr lang="en-US" sz="900">
                <a:solidFill>
                  <a:srgbClr val="FFFFFF"/>
                </a:solidFill>
                <a:latin typeface="Open Sans"/>
              </a:rPr>
              <a:t>Notice how that person is feeling and what they might need.</a:t>
            </a:r>
          </a:p>
          <a:p>
            <a:pPr marL="202406" lvl="1" indent="-101203">
              <a:lnSpc>
                <a:spcPts val="1313"/>
              </a:lnSpc>
              <a:buFont typeface="Arial"/>
              <a:buChar char="•"/>
            </a:pPr>
            <a:r>
              <a:rPr lang="en-US" sz="900">
                <a:solidFill>
                  <a:srgbClr val="FFFFFF"/>
                </a:solidFill>
                <a:latin typeface="Open Sans"/>
              </a:rPr>
              <a:t>Ask 'are you okay?' really listen to what they have to say and show you care.</a:t>
            </a:r>
          </a:p>
          <a:p>
            <a:pPr>
              <a:lnSpc>
                <a:spcPts val="1313"/>
              </a:lnSpc>
            </a:pPr>
            <a:endParaRPr lang="en-US" sz="900">
              <a:solidFill>
                <a:srgbClr val="FFFFFF"/>
              </a:solidFill>
              <a:latin typeface="Open Sans"/>
            </a:endParaRPr>
          </a:p>
          <a:p>
            <a:pPr>
              <a:lnSpc>
                <a:spcPts val="1313"/>
              </a:lnSpc>
            </a:pPr>
            <a:endParaRPr lang="en-US" sz="900">
              <a:solidFill>
                <a:srgbClr val="FFFFFF"/>
              </a:solidFill>
              <a:latin typeface="Open Sans"/>
            </a:endParaRPr>
          </a:p>
          <a:p>
            <a:pPr>
              <a:lnSpc>
                <a:spcPts val="1313"/>
              </a:lnSpc>
            </a:pPr>
            <a:endParaRPr lang="en-US" sz="900">
              <a:solidFill>
                <a:srgbClr val="FFFFFF"/>
              </a:solidFill>
              <a:latin typeface="Open Sans"/>
            </a:endParaRPr>
          </a:p>
        </p:txBody>
      </p:sp>
      <p:sp>
        <p:nvSpPr>
          <p:cNvPr id="29" name="TextBox 29"/>
          <p:cNvSpPr txBox="1"/>
          <p:nvPr/>
        </p:nvSpPr>
        <p:spPr>
          <a:xfrm>
            <a:off x="6030790" y="4254654"/>
            <a:ext cx="2214563" cy="1000274"/>
          </a:xfrm>
          <a:prstGeom prst="rect">
            <a:avLst/>
          </a:prstGeom>
        </p:spPr>
        <p:txBody>
          <a:bodyPr lIns="0" tIns="0" rIns="0" bIns="0" rtlCol="0" anchor="t">
            <a:spAutoFit/>
          </a:bodyPr>
          <a:lstStyle/>
          <a:p>
            <a:pPr marL="202406" lvl="1" indent="-101203">
              <a:lnSpc>
                <a:spcPts val="1313"/>
              </a:lnSpc>
              <a:buFont typeface="Arial"/>
              <a:buChar char="•"/>
            </a:pPr>
            <a:r>
              <a:rPr lang="en-US" sz="900" dirty="0">
                <a:solidFill>
                  <a:srgbClr val="FFFFFF"/>
                </a:solidFill>
                <a:latin typeface="Open Sans"/>
              </a:rPr>
              <a:t>Keep yourself safe.</a:t>
            </a:r>
          </a:p>
          <a:p>
            <a:pPr marL="202406" lvl="1" indent="-101203">
              <a:lnSpc>
                <a:spcPts val="1313"/>
              </a:lnSpc>
              <a:buFont typeface="Arial"/>
              <a:buChar char="•"/>
            </a:pPr>
            <a:r>
              <a:rPr lang="en-US" sz="900" dirty="0" err="1">
                <a:solidFill>
                  <a:srgbClr val="FFFFFF"/>
                </a:solidFill>
                <a:latin typeface="Open Sans"/>
              </a:rPr>
              <a:t>Prioritise</a:t>
            </a:r>
            <a:r>
              <a:rPr lang="en-US" sz="900" dirty="0">
                <a:solidFill>
                  <a:srgbClr val="FFFFFF"/>
                </a:solidFill>
                <a:latin typeface="Open Sans"/>
              </a:rPr>
              <a:t> self-care.</a:t>
            </a:r>
          </a:p>
          <a:p>
            <a:pPr marL="202406" lvl="1" indent="-101203">
              <a:lnSpc>
                <a:spcPts val="1313"/>
              </a:lnSpc>
              <a:buFont typeface="Arial"/>
              <a:buChar char="•"/>
            </a:pPr>
            <a:r>
              <a:rPr lang="en-US" sz="900" dirty="0">
                <a:solidFill>
                  <a:srgbClr val="FFFFFF"/>
                </a:solidFill>
                <a:latin typeface="Open Sans"/>
              </a:rPr>
              <a:t>Remember, it's okay to ask for help if you need to. </a:t>
            </a:r>
          </a:p>
          <a:p>
            <a:pPr>
              <a:lnSpc>
                <a:spcPts val="1313"/>
              </a:lnSpc>
            </a:pPr>
            <a:endParaRPr lang="en-US" sz="900" dirty="0">
              <a:solidFill>
                <a:srgbClr val="FFFFFF"/>
              </a:solidFill>
              <a:latin typeface="Open Sans"/>
            </a:endParaRPr>
          </a:p>
          <a:p>
            <a:pPr>
              <a:lnSpc>
                <a:spcPts val="1313"/>
              </a:lnSpc>
            </a:pPr>
            <a:endParaRPr lang="en-US" sz="900" dirty="0">
              <a:solidFill>
                <a:srgbClr val="FFFFFF"/>
              </a:solidFill>
              <a:latin typeface="Open Sans"/>
            </a:endParaRPr>
          </a:p>
        </p:txBody>
      </p:sp>
    </p:spTree>
    <p:extLst>
      <p:ext uri="{BB962C8B-B14F-4D97-AF65-F5344CB8AC3E}">
        <p14:creationId xmlns:p14="http://schemas.microsoft.com/office/powerpoint/2010/main" val="1325590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D8F2A-F041-4383-91DE-DBB3B3765F21}"/>
              </a:ext>
            </a:extLst>
          </p:cNvPr>
          <p:cNvSpPr>
            <a:spLocks noGrp="1"/>
          </p:cNvSpPr>
          <p:nvPr>
            <p:ph idx="1"/>
          </p:nvPr>
        </p:nvSpPr>
        <p:spPr>
          <a:xfrm>
            <a:off x="1981200" y="2030186"/>
            <a:ext cx="6497782" cy="3705596"/>
          </a:xfrm>
        </p:spPr>
        <p:txBody>
          <a:bodyPr>
            <a:normAutofit/>
          </a:bodyPr>
          <a:lstStyle/>
          <a:p>
            <a:r>
              <a:rPr lang="en-GB" sz="3200" dirty="0">
                <a:latin typeface="Open Sans" panose="020B0606030504020204" pitchFamily="34" charset="0"/>
                <a:ea typeface="Open Sans" panose="020B0606030504020204" pitchFamily="34" charset="0"/>
                <a:cs typeface="Open Sans" panose="020B0606030504020204" pitchFamily="34" charset="0"/>
              </a:rPr>
              <a:t>Read Case studies in groups</a:t>
            </a:r>
          </a:p>
          <a:p>
            <a:r>
              <a:rPr lang="en-GB" sz="3200" dirty="0">
                <a:latin typeface="Open Sans" panose="020B0606030504020204" pitchFamily="34" charset="0"/>
                <a:ea typeface="Open Sans" panose="020B0606030504020204" pitchFamily="34" charset="0"/>
                <a:cs typeface="Open Sans" panose="020B0606030504020204" pitchFamily="34" charset="0"/>
              </a:rPr>
              <a:t>Consider the reflective questions</a:t>
            </a:r>
          </a:p>
          <a:p>
            <a:r>
              <a:rPr lang="en-GB" sz="3200" dirty="0">
                <a:latin typeface="Open Sans" panose="020B0606030504020204" pitchFamily="34" charset="0"/>
                <a:ea typeface="Open Sans" panose="020B0606030504020204" pitchFamily="34" charset="0"/>
                <a:cs typeface="Open Sans" panose="020B0606030504020204" pitchFamily="34" charset="0"/>
              </a:rPr>
              <a:t>Come up with 3 next actions</a:t>
            </a:r>
          </a:p>
          <a:p>
            <a:r>
              <a:rPr lang="en-GB" sz="3200" dirty="0">
                <a:latin typeface="Open Sans" panose="020B0606030504020204" pitchFamily="34" charset="0"/>
                <a:ea typeface="Open Sans" panose="020B0606030504020204" pitchFamily="34" charset="0"/>
                <a:cs typeface="Open Sans" panose="020B0606030504020204" pitchFamily="34" charset="0"/>
              </a:rPr>
              <a:t>Share them with the group and discuss.</a:t>
            </a:r>
          </a:p>
        </p:txBody>
      </p:sp>
      <p:sp>
        <p:nvSpPr>
          <p:cNvPr id="7" name="TextBox 6">
            <a:extLst>
              <a:ext uri="{FF2B5EF4-FFF2-40B4-BE49-F238E27FC236}">
                <a16:creationId xmlns:a16="http://schemas.microsoft.com/office/drawing/2014/main" id="{5F3A89DB-155F-46FC-9B3E-BFC6D133EBDC}"/>
              </a:ext>
            </a:extLst>
          </p:cNvPr>
          <p:cNvSpPr txBox="1"/>
          <p:nvPr/>
        </p:nvSpPr>
        <p:spPr>
          <a:xfrm>
            <a:off x="0" y="187325"/>
            <a:ext cx="9144000" cy="695325"/>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Case Studies</a:t>
            </a:r>
          </a:p>
        </p:txBody>
      </p:sp>
      <p:pic>
        <p:nvPicPr>
          <p:cNvPr id="10" name="Picture 3">
            <a:extLst>
              <a:ext uri="{FF2B5EF4-FFF2-40B4-BE49-F238E27FC236}">
                <a16:creationId xmlns:a16="http://schemas.microsoft.com/office/drawing/2014/main" id="{832163CC-E608-46B2-AA04-D271D8F155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A8F5711E-4E81-4EFD-B379-E5A7F9FA07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318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DD8F2A-F041-4383-91DE-DBB3B3765F21}"/>
              </a:ext>
            </a:extLst>
          </p:cNvPr>
          <p:cNvSpPr>
            <a:spLocks noGrp="1"/>
          </p:cNvSpPr>
          <p:nvPr>
            <p:ph idx="1"/>
          </p:nvPr>
        </p:nvSpPr>
        <p:spPr>
          <a:xfrm>
            <a:off x="1981200" y="2030186"/>
            <a:ext cx="6497782" cy="3705596"/>
          </a:xfrm>
        </p:spPr>
        <p:txBody>
          <a:bodyPr>
            <a:normAutofit fontScale="92500" lnSpcReduction="20000"/>
          </a:bodyPr>
          <a:lstStyle/>
          <a:p>
            <a:r>
              <a:rPr lang="en-GB" sz="3200" dirty="0">
                <a:latin typeface="Open Sans" panose="020B0606030504020204" pitchFamily="34" charset="0"/>
                <a:ea typeface="Open Sans" panose="020B0606030504020204" pitchFamily="34" charset="0"/>
                <a:cs typeface="Open Sans" panose="020B0606030504020204" pitchFamily="34" charset="0"/>
              </a:rPr>
              <a:t>What are your concerns for the person? </a:t>
            </a:r>
          </a:p>
          <a:p>
            <a:r>
              <a:rPr lang="en-GB" sz="3200" dirty="0">
                <a:latin typeface="Open Sans" panose="020B0606030504020204" pitchFamily="34" charset="0"/>
                <a:ea typeface="Open Sans" panose="020B0606030504020204" pitchFamily="34" charset="0"/>
                <a:cs typeface="Open Sans" panose="020B0606030504020204" pitchFamily="34" charset="0"/>
              </a:rPr>
              <a:t>How might they be experiencing stigma and discrimination?</a:t>
            </a:r>
          </a:p>
          <a:p>
            <a:r>
              <a:rPr lang="en-GB" sz="3200" dirty="0">
                <a:latin typeface="Open Sans" panose="020B0606030504020204" pitchFamily="34" charset="0"/>
                <a:ea typeface="Open Sans" panose="020B0606030504020204" pitchFamily="34" charset="0"/>
                <a:cs typeface="Open Sans" panose="020B0606030504020204" pitchFamily="34" charset="0"/>
              </a:rPr>
              <a:t>How would you start a conversation with them?</a:t>
            </a:r>
          </a:p>
          <a:p>
            <a:r>
              <a:rPr lang="en-GB" sz="3200" dirty="0">
                <a:latin typeface="Open Sans" panose="020B0606030504020204" pitchFamily="34" charset="0"/>
                <a:ea typeface="Open Sans" panose="020B0606030504020204" pitchFamily="34" charset="0"/>
                <a:cs typeface="Open Sans" panose="020B0606030504020204" pitchFamily="34" charset="0"/>
              </a:rPr>
              <a:t>What help might you suggest to them?</a:t>
            </a:r>
          </a:p>
          <a:p>
            <a:r>
              <a:rPr lang="en-GB" sz="3200" dirty="0">
                <a:latin typeface="Open Sans" panose="020B0606030504020204" pitchFamily="34" charset="0"/>
                <a:ea typeface="Open Sans" panose="020B0606030504020204" pitchFamily="34" charset="0"/>
                <a:cs typeface="Open Sans" panose="020B0606030504020204" pitchFamily="34" charset="0"/>
              </a:rPr>
              <a:t>Remember to use LINK</a:t>
            </a:r>
          </a:p>
        </p:txBody>
      </p:sp>
      <p:sp>
        <p:nvSpPr>
          <p:cNvPr id="7" name="TextBox 6">
            <a:extLst>
              <a:ext uri="{FF2B5EF4-FFF2-40B4-BE49-F238E27FC236}">
                <a16:creationId xmlns:a16="http://schemas.microsoft.com/office/drawing/2014/main" id="{5F3A89DB-155F-46FC-9B3E-BFC6D133EBDC}"/>
              </a:ext>
            </a:extLst>
          </p:cNvPr>
          <p:cNvSpPr txBox="1"/>
          <p:nvPr/>
        </p:nvSpPr>
        <p:spPr>
          <a:xfrm>
            <a:off x="0" y="187325"/>
            <a:ext cx="9144000" cy="1280351"/>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Case Studies</a:t>
            </a:r>
          </a:p>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Reflective Questions:</a:t>
            </a:r>
          </a:p>
        </p:txBody>
      </p:sp>
      <p:pic>
        <p:nvPicPr>
          <p:cNvPr id="10" name="Picture 3">
            <a:extLst>
              <a:ext uri="{FF2B5EF4-FFF2-40B4-BE49-F238E27FC236}">
                <a16:creationId xmlns:a16="http://schemas.microsoft.com/office/drawing/2014/main" id="{832163CC-E608-46B2-AA04-D271D8F155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a:extLst>
              <a:ext uri="{FF2B5EF4-FFF2-40B4-BE49-F238E27FC236}">
                <a16:creationId xmlns:a16="http://schemas.microsoft.com/office/drawing/2014/main" id="{A8F5711E-4E81-4EFD-B379-E5A7F9FA07E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04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F6D99-6CDD-43DF-8063-C74F425974A8}"/>
              </a:ext>
            </a:extLst>
          </p:cNvPr>
          <p:cNvSpPr>
            <a:spLocks noGrp="1"/>
          </p:cNvSpPr>
          <p:nvPr>
            <p:ph idx="1"/>
          </p:nvPr>
        </p:nvSpPr>
        <p:spPr>
          <a:xfrm>
            <a:off x="1755475" y="1496217"/>
            <a:ext cx="6362700" cy="4362450"/>
          </a:xfrm>
        </p:spPr>
        <p:txBody>
          <a:bodyPr vert="horz" lIns="91440" tIns="45720" rIns="91440" bIns="45720" rtlCol="0" anchor="t">
            <a:normAutofit fontScale="92500"/>
          </a:bodyPr>
          <a:lstStyle/>
          <a:p>
            <a:pPr marL="0" indent="0">
              <a:buNone/>
            </a:pPr>
            <a:r>
              <a:rPr lang="en-GB" b="1" dirty="0">
                <a:latin typeface="Open Sans" panose="020B0606030504020204" pitchFamily="34" charset="0"/>
                <a:ea typeface="Open Sans" panose="020B0606030504020204" pitchFamily="34" charset="0"/>
                <a:cs typeface="Open Sans" panose="020B0606030504020204" pitchFamily="34" charset="0"/>
              </a:rPr>
              <a:t>Action 1: </a:t>
            </a:r>
            <a:r>
              <a:rPr lang="en-GB" dirty="0">
                <a:latin typeface="Open Sans" panose="020B0606030504020204" pitchFamily="34" charset="0"/>
                <a:ea typeface="Open Sans" panose="020B0606030504020204" pitchFamily="34" charset="0"/>
                <a:cs typeface="Open Sans" panose="020B0606030504020204" pitchFamily="34" charset="0"/>
              </a:rPr>
              <a:t>Read the tips on good conversations from the Communities Can Pack (See Me Resources) to help me start the conversation.</a:t>
            </a:r>
          </a:p>
          <a:p>
            <a:pPr marL="0" indent="0">
              <a:buNone/>
            </a:pPr>
            <a:r>
              <a:rPr lang="en-GB" b="1" dirty="0">
                <a:latin typeface="Open Sans" panose="020B0606030504020204" pitchFamily="34" charset="0"/>
                <a:ea typeface="Open Sans" panose="020B0606030504020204" pitchFamily="34" charset="0"/>
                <a:cs typeface="Open Sans" panose="020B0606030504020204" pitchFamily="34" charset="0"/>
              </a:rPr>
              <a:t>Action 2: </a:t>
            </a:r>
            <a:r>
              <a:rPr lang="en-GB" dirty="0">
                <a:latin typeface="Open Sans" panose="020B0606030504020204" pitchFamily="34" charset="0"/>
                <a:ea typeface="Open Sans" panose="020B0606030504020204" pitchFamily="34" charset="0"/>
                <a:cs typeface="Open Sans" panose="020B0606030504020204" pitchFamily="34" charset="0"/>
              </a:rPr>
              <a:t>Offer a cup of tea (over a video call) and get chatting. Be an empathetic listener.</a:t>
            </a:r>
          </a:p>
          <a:p>
            <a:pPr marL="0" indent="0">
              <a:buNone/>
            </a:pPr>
            <a:r>
              <a:rPr lang="en-GB" b="1" dirty="0">
                <a:latin typeface="Open Sans" panose="020B0606030504020204" pitchFamily="34" charset="0"/>
                <a:ea typeface="Open Sans" panose="020B0606030504020204" pitchFamily="34" charset="0"/>
                <a:cs typeface="Open Sans" panose="020B0606030504020204" pitchFamily="34" charset="0"/>
              </a:rPr>
              <a:t>Action 3: </a:t>
            </a:r>
            <a:r>
              <a:rPr lang="en-GB" dirty="0">
                <a:latin typeface="Open Sans" panose="020B0606030504020204" pitchFamily="34" charset="0"/>
                <a:ea typeface="Open Sans" panose="020B0606030504020204" pitchFamily="34" charset="0"/>
                <a:cs typeface="Open Sans" panose="020B0606030504020204" pitchFamily="34" charset="0"/>
              </a:rPr>
              <a:t>Ask the person if they have been feeling low at the moment. Try and offer advice like going to visit a doctor or a mental health professional.</a:t>
            </a:r>
          </a:p>
          <a:p>
            <a:pPr marL="0" indent="0">
              <a:buNone/>
            </a:pPr>
            <a:endParaRPr lang="en-GB" dirty="0">
              <a:latin typeface="Open Sans" panose="020B0606030504020204" pitchFamily="34" charset="0"/>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C027C217-6AAB-45B7-B6EB-198CC11EAE80}"/>
              </a:ext>
            </a:extLst>
          </p:cNvPr>
          <p:cNvSpPr txBox="1"/>
          <p:nvPr/>
        </p:nvSpPr>
        <p:spPr>
          <a:xfrm>
            <a:off x="0" y="187325"/>
            <a:ext cx="9144000" cy="1865126"/>
          </a:xfrm>
          <a:prstGeom prst="rect">
            <a:avLst/>
          </a:prstGeom>
          <a:noFill/>
        </p:spPr>
        <p:txBody>
          <a:bodyPr lIns="109728" tIns="54864" rIns="109728" bIns="54864">
            <a:spAutoFit/>
          </a:bodyPr>
          <a:lstStyle/>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Activity: Case Studies</a:t>
            </a:r>
          </a:p>
          <a:p>
            <a:pPr algn="ctr" eaLnBrk="1" fontAlgn="auto" hangingPunct="1">
              <a:spcBef>
                <a:spcPts val="0"/>
              </a:spcBef>
              <a:spcAft>
                <a:spcPts val="0"/>
              </a:spcAft>
              <a:defRPr/>
            </a:pPr>
            <a:r>
              <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rPr>
              <a:t>Example actions: </a:t>
            </a:r>
          </a:p>
          <a:p>
            <a:pPr algn="ctr" eaLnBrk="1" fontAlgn="auto" hangingPunct="1">
              <a:spcBef>
                <a:spcPts val="0"/>
              </a:spcBef>
              <a:spcAft>
                <a:spcPts val="0"/>
              </a:spcAft>
              <a:defRPr/>
            </a:pPr>
            <a:endParaRPr lang="en-GB" sz="3800" dirty="0">
              <a:solidFill>
                <a:schemeClr val="tx1">
                  <a:lumMod val="75000"/>
                  <a:lumOff val="25000"/>
                </a:schemeClr>
              </a:solidFill>
              <a:latin typeface="Open Sans Extrabold" panose="020B0906030804020204" pitchFamily="34" charset="0"/>
              <a:ea typeface="Open Sans Extrabold" panose="020B0906030804020204" pitchFamily="34" charset="0"/>
              <a:cs typeface="Open Sans Extrabold" panose="020B0906030804020204" pitchFamily="34" charset="0"/>
            </a:endParaRPr>
          </a:p>
        </p:txBody>
      </p:sp>
      <p:pic>
        <p:nvPicPr>
          <p:cNvPr id="7" name="Picture 3">
            <a:extLst>
              <a:ext uri="{FF2B5EF4-FFF2-40B4-BE49-F238E27FC236}">
                <a16:creationId xmlns:a16="http://schemas.microsoft.com/office/drawing/2014/main" id="{95FF7A85-7D0B-4DC1-8398-35E859F172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1628775"/>
            <a:ext cx="3600451"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a:extLst>
              <a:ext uri="{FF2B5EF4-FFF2-40B4-BE49-F238E27FC236}">
                <a16:creationId xmlns:a16="http://schemas.microsoft.com/office/drawing/2014/main" id="{C0D55598-73AC-4B28-B4B7-4AEBEC556E5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250" y="57150"/>
            <a:ext cx="1223963" cy="79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5">
            <a:alphaModFix/>
          </a:blip>
          <a:srcRect/>
          <a:stretch>
            <a:fillRect/>
          </a:stretch>
        </p:blipFill>
        <p:spPr>
          <a:xfrm>
            <a:off x="7375425" y="2634390"/>
            <a:ext cx="1175457" cy="1589219"/>
          </a:xfrm>
          <a:prstGeom prst="rect">
            <a:avLst/>
          </a:prstGeom>
        </p:spPr>
      </p:pic>
    </p:spTree>
    <p:extLst>
      <p:ext uri="{BB962C8B-B14F-4D97-AF65-F5344CB8AC3E}">
        <p14:creationId xmlns:p14="http://schemas.microsoft.com/office/powerpoint/2010/main" val="33184985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31abe549-7fe0-477f-9005-6c781c1263b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2A056E89CE76409F966DE2980C542D" ma:contentTypeVersion="15" ma:contentTypeDescription="Create a new document." ma:contentTypeScope="" ma:versionID="6934ccc949344ae4e80042a3c4eae59b">
  <xsd:schema xmlns:xsd="http://www.w3.org/2001/XMLSchema" xmlns:xs="http://www.w3.org/2001/XMLSchema" xmlns:p="http://schemas.microsoft.com/office/2006/metadata/properties" xmlns:ns3="31abe549-7fe0-477f-9005-6c781c1263bb" xmlns:ns4="0d71df0d-acc8-48e4-8c7d-8ebbcac9d8d6" targetNamespace="http://schemas.microsoft.com/office/2006/metadata/properties" ma:root="true" ma:fieldsID="2cb2dd8476b1e4c2b76d384c4486ebcc" ns3:_="" ns4:_="">
    <xsd:import namespace="31abe549-7fe0-477f-9005-6c781c1263bb"/>
    <xsd:import namespace="0d71df0d-acc8-48e4-8c7d-8ebbcac9d8d6"/>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abe549-7fe0-477f-9005-6c781c1263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d71df0d-acc8-48e4-8c7d-8ebbcac9d8d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FBCE6C-D4F6-4B13-84D7-8725A7CDB1C9}">
  <ds:schemaRefs>
    <ds:schemaRef ds:uri="http://schemas.microsoft.com/sharepoint/v3/contenttype/forms"/>
  </ds:schemaRefs>
</ds:datastoreItem>
</file>

<file path=customXml/itemProps2.xml><?xml version="1.0" encoding="utf-8"?>
<ds:datastoreItem xmlns:ds="http://schemas.openxmlformats.org/officeDocument/2006/customXml" ds:itemID="{28118354-F95D-488F-9BEE-B47419364A5F}">
  <ds:schemaRefs>
    <ds:schemaRef ds:uri="http://purl.org/dc/terms/"/>
    <ds:schemaRef ds:uri="http://purl.org/dc/elements/1.1/"/>
    <ds:schemaRef ds:uri="0d71df0d-acc8-48e4-8c7d-8ebbcac9d8d6"/>
    <ds:schemaRef ds:uri="http://purl.org/dc/dcmitype/"/>
    <ds:schemaRef ds:uri="http://schemas.microsoft.com/office/2006/documentManagement/types"/>
    <ds:schemaRef ds:uri="http://schemas.microsoft.com/office/2006/metadata/properties"/>
    <ds:schemaRef ds:uri="31abe549-7fe0-477f-9005-6c781c1263bb"/>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4D3A0E2-2BB3-4D3C-B2C2-B11E98E9CC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abe549-7fe0-477f-9005-6c781c1263bb"/>
    <ds:schemaRef ds:uri="0d71df0d-acc8-48e4-8c7d-8ebbcac9d8d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445</TotalTime>
  <Words>3142</Words>
  <Application>Microsoft Office PowerPoint</Application>
  <PresentationFormat>On-screen Show (4:3)</PresentationFormat>
  <Paragraphs>158</Paragraphs>
  <Slides>21</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Bree Rg</vt:lpstr>
      <vt:lpstr>Calibri</vt:lpstr>
      <vt:lpstr>Calibri Light</vt:lpstr>
      <vt:lpstr>Open Sans</vt:lpstr>
      <vt:lpstr>Open Sans Extra Bold 1 Bold</vt:lpstr>
      <vt:lpstr>Open Sans Extra Bold 2</vt:lpstr>
      <vt:lpstr>Open Sans Extrabold</vt:lpstr>
      <vt:lpstr>Open Sans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Vignettes and Next Actions</dc:title>
  <dc:creator>Shahrukh Gill</dc:creator>
  <cp:lastModifiedBy>Alice Pelan</cp:lastModifiedBy>
  <cp:revision>29</cp:revision>
  <dcterms:created xsi:type="dcterms:W3CDTF">2020-06-10T12:06:52Z</dcterms:created>
  <dcterms:modified xsi:type="dcterms:W3CDTF">2023-03-24T13:44:35Z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0x010100172A056E89CE76409F966DE2980C542D</vt:lpwstr>
  </property>
</Properties>
</file>