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2"/>
    <p:sldMasterId id="2147483672" r:id="rId3"/>
  </p:sldMasterIdLst>
  <p:notesMasterIdLst>
    <p:notesMasterId r:id="rId38"/>
  </p:notesMasterIdLst>
  <p:sldIdLst>
    <p:sldId id="484" r:id="rId4"/>
    <p:sldId id="466" r:id="rId5"/>
    <p:sldId id="491" r:id="rId6"/>
    <p:sldId id="497" r:id="rId7"/>
    <p:sldId id="498" r:id="rId8"/>
    <p:sldId id="471" r:id="rId9"/>
    <p:sldId id="505" r:id="rId10"/>
    <p:sldId id="509" r:id="rId11"/>
    <p:sldId id="492" r:id="rId12"/>
    <p:sldId id="494" r:id="rId13"/>
    <p:sldId id="472" r:id="rId14"/>
    <p:sldId id="501" r:id="rId15"/>
    <p:sldId id="496" r:id="rId16"/>
    <p:sldId id="510" r:id="rId17"/>
    <p:sldId id="500" r:id="rId18"/>
    <p:sldId id="475" r:id="rId19"/>
    <p:sldId id="476" r:id="rId20"/>
    <p:sldId id="493" r:id="rId21"/>
    <p:sldId id="470" r:id="rId22"/>
    <p:sldId id="488" r:id="rId23"/>
    <p:sldId id="504" r:id="rId24"/>
    <p:sldId id="490" r:id="rId25"/>
    <p:sldId id="474" r:id="rId26"/>
    <p:sldId id="507" r:id="rId27"/>
    <p:sldId id="506" r:id="rId28"/>
    <p:sldId id="489" r:id="rId29"/>
    <p:sldId id="508" r:id="rId30"/>
    <p:sldId id="495" r:id="rId31"/>
    <p:sldId id="468" r:id="rId32"/>
    <p:sldId id="469" r:id="rId33"/>
    <p:sldId id="511" r:id="rId34"/>
    <p:sldId id="482" r:id="rId35"/>
    <p:sldId id="503" r:id="rId36"/>
    <p:sldId id="47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D5720F-A5AA-64F2-386C-DE230A77110E}" name="Rannoch Graham" initials="RG" userId="S::Rannoch.Graham@gov.scot::51eb04b7-2d05-4564-8767-e82246781dce" providerId="AD"/>
  <p188:author id="{FDEE6C12-9E32-71DC-CD2D-05E87C2FE977}" name="Dan Young" initials="DY" userId="S::dan.young@gov.scot::20140a06-9790-429b-a71b-533da99c524a" providerId="AD"/>
  <p188:author id="{E9868823-CE83-B1B4-9756-585A35647062}" name="Debbie Paynter" initials="DP" userId="S::debbie.paynter@gov.scot::9af2bfa9-439b-4161-990e-7bfb0bf9518e" providerId="AD"/>
  <p188:author id="{7428542C-B3A2-D2BD-64C0-D6622884CAA8}" name="Abbie Mcintosh" initials="AM" userId="S::abbie.mcintosh@gov.scot::22ef1918-6bdd-4f65-af15-e4d45db55b4c" providerId="AD"/>
  <p188:author id="{96181D30-09B9-1DF8-82BD-F8DBB599C3F8}" name="Karen Fonstad" initials="KF" userId="S::Karen.Fonstad@gov.scot::34c539ad-6fae-409e-b096-caf5249d2ed2" providerId="AD"/>
  <p188:author id="{DA9D5D38-437E-5A76-8E49-321CE5EE15AE}" name="John Stephen" initials="JS" userId="S::john.stephen@gov.scot::d8dedf17-39a9-467a-91c5-d478b3a50344" providerId="AD"/>
  <p188:author id="{DFDAED5D-8183-F5AA-1D51-69A2BECC4C23}" name="Stuart Matheson" initials="SM" userId="S::stuart.matheson@gov.scot::b970a560-2186-4eb6-b8c0-16b8c578050b" providerId="AD"/>
  <p188:author id="{EA46CD95-3566-3D8C-8E61-D1227DC5C77C}" name="Iain Thom" initials="" userId="S::Iain.Thom@gov.scot::41a50b35-b2af-4bb8-a37f-6ce4306eaa72" providerId="AD"/>
  <p188:author id="{372D2C9C-B1D7-B8C6-B31A-D8F2CBA9280C}" name="Abbie Mcintosh" initials="AM" userId="S::Abbie.Mcintosh@gov.scot::22ef1918-6bdd-4f65-af15-e4d45db55b4c" providerId="AD"/>
  <p188:author id="{F92577A2-8D1E-B4CD-98B9-2BE49E026534}" name="Helen Rule" initials="HER" userId="Helen Rule" providerId="None"/>
  <p188:author id="{D4C9F3BF-453D-BA48-481B-9C07FB5E8B3A}" name="Mhairi Mckenna" initials="MM" userId="S::mhairi.mckenna@gov.scot::cada39d5-8297-412e-95d0-019bf00582a2" providerId="AD"/>
  <p188:author id="{B99702CF-1EFE-D944-0612-FFBEB416692F}" name="Iain Thom" initials="IT" userId="S::iain.thom@gov.scot::41a50b35-b2af-4bb8-a37f-6ce4306eaa7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41E2A-F190-49C1-9EED-68B347CA5FF1}" v="1" dt="2025-10-17T10:49:11.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93" autoAdjust="0"/>
  </p:normalViewPr>
  <p:slideViewPr>
    <p:cSldViewPr snapToGrid="0">
      <p:cViewPr varScale="1">
        <p:scale>
          <a:sx n="62" d="100"/>
          <a:sy n="62" d="100"/>
        </p:scale>
        <p:origin x="80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Campbell" userId="df2f2279-25fe-43d9-b6dc-76266d867daa" providerId="ADAL" clId="{0B341E2A-F190-49C1-9EED-68B347CA5FF1}"/>
    <pc:docChg chg="modSld">
      <pc:chgData name="William Campbell" userId="df2f2279-25fe-43d9-b6dc-76266d867daa" providerId="ADAL" clId="{0B341E2A-F190-49C1-9EED-68B347CA5FF1}" dt="2025-10-17T10:49:11.426" v="0"/>
      <pc:docMkLst>
        <pc:docMk/>
      </pc:docMkLst>
      <pc:sldChg chg="modSp">
        <pc:chgData name="William Campbell" userId="df2f2279-25fe-43d9-b6dc-76266d867daa" providerId="ADAL" clId="{0B341E2A-F190-49C1-9EED-68B347CA5FF1}" dt="2025-10-17T10:49:11.426" v="0"/>
        <pc:sldMkLst>
          <pc:docMk/>
          <pc:sldMk cId="2013866866" sldId="476"/>
        </pc:sldMkLst>
        <pc:graphicFrameChg chg="mod">
          <ac:chgData name="William Campbell" userId="df2f2279-25fe-43d9-b6dc-76266d867daa" providerId="ADAL" clId="{0B341E2A-F190-49C1-9EED-68B347CA5FF1}" dt="2025-10-17T10:49:11.426" v="0"/>
          <ac:graphicFrameMkLst>
            <pc:docMk/>
            <pc:sldMk cId="2013866866" sldId="476"/>
            <ac:graphicFrameMk id="5"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D8DF0-D33A-4F9F-8E56-D4FA1F4A93A2}" type="datetimeFigureOut">
              <a:rPr lang="en-GB" smtClean="0"/>
              <a:t>17/10/2025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BEE573-F318-466A-9C3B-C00B7A61FF0F}" type="slidenum">
              <a:rPr lang="en-GB" smtClean="0"/>
              <a:t>‹#›</a:t>
            </a:fld>
            <a:endParaRPr lang="en-GB"/>
          </a:p>
        </p:txBody>
      </p:sp>
    </p:spTree>
    <p:extLst>
      <p:ext uri="{BB962C8B-B14F-4D97-AF65-F5344CB8AC3E}">
        <p14:creationId xmlns:p14="http://schemas.microsoft.com/office/powerpoint/2010/main" val="3837882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D3A06-976F-4A85-9C68-400177916E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477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93DAE-07EC-4320-B1B0-5E2E67021C0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1607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93DAE-07EC-4320-B1B0-5E2E67021C0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9154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93DAE-07EC-4320-B1B0-5E2E67021C0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2154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93DAE-07EC-4320-B1B0-5E2E67021C0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2122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93DAE-07EC-4320-B1B0-5E2E67021C0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1481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BEE573-F318-466A-9C3B-C00B7A61FF0F}" type="slidenum">
              <a:rPr lang="en-GB" smtClean="0"/>
              <a:t>17</a:t>
            </a:fld>
            <a:endParaRPr lang="en-GB"/>
          </a:p>
        </p:txBody>
      </p:sp>
    </p:spTree>
    <p:extLst>
      <p:ext uri="{BB962C8B-B14F-4D97-AF65-F5344CB8AC3E}">
        <p14:creationId xmlns:p14="http://schemas.microsoft.com/office/powerpoint/2010/main" val="4179567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D3A06-976F-4A85-9C68-400177916E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332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93DAE-07EC-4320-B1B0-5E2E67021C0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8376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93DAE-07EC-4320-B1B0-5E2E67021C0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9580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9BBEE573-F318-466A-9C3B-C00B7A61FF0F}" type="slidenum">
              <a:rPr lang="en-GB" smtClean="0"/>
              <a:t>21</a:t>
            </a:fld>
            <a:endParaRPr lang="en-GB"/>
          </a:p>
        </p:txBody>
      </p:sp>
    </p:spTree>
    <p:extLst>
      <p:ext uri="{BB962C8B-B14F-4D97-AF65-F5344CB8AC3E}">
        <p14:creationId xmlns:p14="http://schemas.microsoft.com/office/powerpoint/2010/main" val="260928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93DAE-07EC-4320-B1B0-5E2E67021C0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8282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93DAE-07EC-4320-B1B0-5E2E67021C0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4101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93DAE-07EC-4320-B1B0-5E2E67021C0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8880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EE573-F318-466A-9C3B-C00B7A61FF0F}" type="slidenum">
              <a:rPr lang="en-GB" smtClean="0"/>
              <a:t>25</a:t>
            </a:fld>
            <a:endParaRPr lang="en-GB"/>
          </a:p>
        </p:txBody>
      </p:sp>
    </p:spTree>
    <p:extLst>
      <p:ext uri="{BB962C8B-B14F-4D97-AF65-F5344CB8AC3E}">
        <p14:creationId xmlns:p14="http://schemas.microsoft.com/office/powerpoint/2010/main" val="2382411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D3A06-976F-4A85-9C68-400177916E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173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93DAE-07EC-4320-B1B0-5E2E67021C0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4853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93DAE-07EC-4320-B1B0-5E2E67021C0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569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200"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93DAE-07EC-4320-B1B0-5E2E67021C0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0683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D3A06-976F-4A85-9C68-400177916E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200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D3A06-976F-4A85-9C68-400177916E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908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0"/>
              </a:spcAft>
              <a:buFont typeface="Symbol" panose="05050102010706020507" pitchFamily="18" charset="2"/>
              <a:buNone/>
            </a:pP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spcAft>
                <a:spcPts val="0"/>
              </a:spcAft>
              <a:buFont typeface="Symbol" panose="05050102010706020507" pitchFamily="18" charset="2"/>
              <a:buNone/>
            </a:pP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93DAE-07EC-4320-B1B0-5E2E67021C0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2220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93DAE-07EC-4320-B1B0-5E2E67021C0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0697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93DAE-07EC-4320-B1B0-5E2E67021C0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182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EE573-F318-466A-9C3B-C00B7A61FF0F}" type="slidenum">
              <a:rPr lang="en-GB" smtClean="0"/>
              <a:t>7</a:t>
            </a:fld>
            <a:endParaRPr lang="en-GB"/>
          </a:p>
        </p:txBody>
      </p:sp>
    </p:spTree>
    <p:extLst>
      <p:ext uri="{BB962C8B-B14F-4D97-AF65-F5344CB8AC3E}">
        <p14:creationId xmlns:p14="http://schemas.microsoft.com/office/powerpoint/2010/main" val="702311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D3A06-976F-4A85-9C68-400177916E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19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a:solidFill>
                <a:schemeClr val="tx1"/>
              </a:solidFill>
              <a:effectLst/>
              <a:latin typeface="+mn-lt"/>
              <a:ea typeface="+mn-ea"/>
              <a:cs typeface="+mn-cs"/>
            </a:endParaRPr>
          </a:p>
          <a:p>
            <a:pPr marL="171450" indent="-171450">
              <a:buFont typeface="Arial" panose="020B0604020202020204" pitchFamily="34" charset="0"/>
              <a:buChar char="•"/>
            </a:pPr>
            <a:endParaRPr lang="en-GB" sz="1200" b="0" i="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93DAE-07EC-4320-B1B0-5E2E67021C0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5470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22042"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ClimateChangeEngagement@gov.scot</a:t>
            </a:r>
          </a:p>
        </p:txBody>
      </p:sp>
      <p:sp>
        <p:nvSpPr>
          <p:cNvPr id="6" name="Slide Number Placeholder 5"/>
          <p:cNvSpPr>
            <a:spLocks noGrp="1"/>
          </p:cNvSpPr>
          <p:nvPr>
            <p:ph type="sldNum" sz="quarter" idx="12"/>
          </p:nvPr>
        </p:nvSpPr>
        <p:spPr/>
        <p:txBody>
          <a:bodyPr/>
          <a:lstStyle/>
          <a:p>
            <a:fld id="{29108315-10EC-4198-B963-630165A6DC90}" type="slidenum">
              <a:rPr lang="en-GB" smtClean="0"/>
              <a:t>‹#›</a:t>
            </a:fld>
            <a:endParaRPr lang="en-GB"/>
          </a:p>
        </p:txBody>
      </p:sp>
    </p:spTree>
    <p:extLst>
      <p:ext uri="{BB962C8B-B14F-4D97-AF65-F5344CB8AC3E}">
        <p14:creationId xmlns:p14="http://schemas.microsoft.com/office/powerpoint/2010/main" val="3161434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ClimateChangeEngagement@gov.scot</a:t>
            </a:r>
          </a:p>
        </p:txBody>
      </p:sp>
      <p:sp>
        <p:nvSpPr>
          <p:cNvPr id="6" name="Slide Number Placeholder 5"/>
          <p:cNvSpPr>
            <a:spLocks noGrp="1"/>
          </p:cNvSpPr>
          <p:nvPr>
            <p:ph type="sldNum" sz="quarter" idx="12"/>
          </p:nvPr>
        </p:nvSpPr>
        <p:spPr/>
        <p:txBody>
          <a:bodyPr/>
          <a:lstStyle/>
          <a:p>
            <a:fld id="{0262A601-1B5D-456A-ACD0-17AED2D87BCB}" type="slidenum">
              <a:rPr lang="en-GB" smtClean="0"/>
              <a:pPr/>
              <a:t>‹#›</a:t>
            </a:fld>
            <a:endParaRPr lang="en-GB"/>
          </a:p>
        </p:txBody>
      </p:sp>
    </p:spTree>
    <p:extLst>
      <p:ext uri="{BB962C8B-B14F-4D97-AF65-F5344CB8AC3E}">
        <p14:creationId xmlns:p14="http://schemas.microsoft.com/office/powerpoint/2010/main" val="325087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ClimateChangeEngagement@gov.scot</a:t>
            </a:r>
          </a:p>
        </p:txBody>
      </p:sp>
      <p:sp>
        <p:nvSpPr>
          <p:cNvPr id="6" name="Slide Number Placeholder 5"/>
          <p:cNvSpPr>
            <a:spLocks noGrp="1"/>
          </p:cNvSpPr>
          <p:nvPr>
            <p:ph type="sldNum" sz="quarter" idx="12"/>
          </p:nvPr>
        </p:nvSpPr>
        <p:spPr/>
        <p:txBody>
          <a:bodyPr/>
          <a:lstStyle/>
          <a:p>
            <a:fld id="{EDC6A560-DDE0-49A9-BFB9-04AE613DF5C0}" type="slidenum">
              <a:rPr lang="en-GB" smtClean="0"/>
              <a:pPr/>
              <a:t>‹#›</a:t>
            </a:fld>
            <a:endParaRPr lang="en-GB"/>
          </a:p>
        </p:txBody>
      </p:sp>
    </p:spTree>
    <p:extLst>
      <p:ext uri="{BB962C8B-B14F-4D97-AF65-F5344CB8AC3E}">
        <p14:creationId xmlns:p14="http://schemas.microsoft.com/office/powerpoint/2010/main" val="3392034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707" y="2130659"/>
            <a:ext cx="10362596" cy="1469571"/>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3930843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27582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90" y="4406448"/>
            <a:ext cx="10362596" cy="1362982"/>
          </a:xfrm>
        </p:spPr>
        <p:txBody>
          <a:bodyPr anchor="t"/>
          <a:lstStyle>
            <a:lvl1pPr algn="l">
              <a:defRPr sz="30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963090" y="2906259"/>
            <a:ext cx="10362596" cy="1500187"/>
          </a:xfrm>
        </p:spPr>
        <p:txBody>
          <a:bodyPr anchor="b"/>
          <a:lstStyle>
            <a:lvl1pPr marL="0" indent="0">
              <a:buNone/>
              <a:defRPr sz="1500">
                <a:solidFill>
                  <a:schemeClr val="tx1"/>
                </a:solidFill>
              </a:defRPr>
            </a:lvl1pPr>
            <a:lvl2pPr marL="342015" indent="0">
              <a:buNone/>
              <a:defRPr sz="1300"/>
            </a:lvl2pPr>
            <a:lvl3pPr marL="684031" indent="0">
              <a:buNone/>
              <a:defRPr sz="1200"/>
            </a:lvl3pPr>
            <a:lvl4pPr marL="1026046" indent="0">
              <a:buNone/>
              <a:defRPr sz="1000"/>
            </a:lvl4pPr>
            <a:lvl5pPr marL="1368061" indent="0">
              <a:buNone/>
              <a:defRPr sz="1000"/>
            </a:lvl5pPr>
            <a:lvl6pPr marL="1710076" indent="0">
              <a:buNone/>
              <a:defRPr sz="1000"/>
            </a:lvl6pPr>
            <a:lvl7pPr marL="2052092" indent="0">
              <a:buNone/>
              <a:defRPr sz="1000"/>
            </a:lvl7pPr>
            <a:lvl8pPr marL="2394107" indent="0">
              <a:buNone/>
              <a:defRPr sz="1000"/>
            </a:lvl8pPr>
            <a:lvl9pPr marL="2736123" indent="0">
              <a:buNone/>
              <a:defRPr sz="1000"/>
            </a:lvl9pPr>
          </a:lstStyle>
          <a:p>
            <a:pPr lvl="0"/>
            <a:r>
              <a:rPr lang="en-US"/>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18863" y="6361131"/>
            <a:ext cx="2330053" cy="344811"/>
          </a:xfrm>
          <a:prstGeom prst="rect">
            <a:avLst/>
          </a:prstGeom>
        </p:spPr>
      </p:pic>
    </p:spTree>
    <p:extLst>
      <p:ext uri="{BB962C8B-B14F-4D97-AF65-F5344CB8AC3E}">
        <p14:creationId xmlns:p14="http://schemas.microsoft.com/office/powerpoint/2010/main" val="1483857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8669" y="765402"/>
            <a:ext cx="5687785" cy="561634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1597" y="765402"/>
            <a:ext cx="5687785" cy="561634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0"/>
          </p:nvPr>
        </p:nvSpPr>
        <p:spPr>
          <a:xfrm>
            <a:off x="238881" y="6525759"/>
            <a:ext cx="2846917" cy="216580"/>
          </a:xfrm>
          <a:prstGeom prst="rect">
            <a:avLst/>
          </a:prstGeom>
          <a:ln/>
        </p:spPr>
        <p:txBody>
          <a:bodyPr/>
          <a:lstStyle>
            <a:lvl1pPr>
              <a:defRPr/>
            </a:lvl1pPr>
          </a:lstStyle>
          <a:p>
            <a:pPr algn="ctr" fontAlgn="base">
              <a:spcBef>
                <a:spcPct val="0"/>
              </a:spcBef>
              <a:spcAft>
                <a:spcPct val="0"/>
              </a:spcAft>
            </a:pPr>
            <a:fld id="{BB5804E2-238F-4BF5-AEE1-C2BB8D90B2C1}" type="slidenum">
              <a:rPr lang="en-GB" sz="1000">
                <a:solidFill>
                  <a:srgbClr val="003366"/>
                </a:solidFill>
                <a:latin typeface="Calibri" pitchFamily="34" charset="0"/>
                <a:ea typeface="ＭＳ Ｐゴシック" charset="-128"/>
              </a:rPr>
              <a:pPr algn="ctr" fontAlgn="base">
                <a:spcBef>
                  <a:spcPct val="0"/>
                </a:spcBef>
                <a:spcAft>
                  <a:spcPct val="0"/>
                </a:spcAft>
              </a:pPr>
              <a:t>‹#›</a:t>
            </a:fld>
            <a:endParaRPr lang="en-GB" sz="1000">
              <a:solidFill>
                <a:srgbClr val="003366"/>
              </a:solidFill>
              <a:latin typeface="Calibri" pitchFamily="34" charset="0"/>
              <a:ea typeface="ＭＳ Ｐゴシック" charset="-128"/>
            </a:endParaRPr>
          </a:p>
        </p:txBody>
      </p:sp>
    </p:spTree>
    <p:extLst>
      <p:ext uri="{BB962C8B-B14F-4D97-AF65-F5344CB8AC3E}">
        <p14:creationId xmlns:p14="http://schemas.microsoft.com/office/powerpoint/2010/main" val="724490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303" y="274411"/>
            <a:ext cx="1097340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303" y="1535339"/>
            <a:ext cx="5386916" cy="639536"/>
          </a:xfrm>
        </p:spPr>
        <p:txBody>
          <a:bodyPr anchor="b"/>
          <a:lstStyle>
            <a:lvl1pPr marL="0" indent="0">
              <a:buNone/>
              <a:defRPr sz="1800" b="1"/>
            </a:lvl1pPr>
            <a:lvl2pPr marL="342015" indent="0">
              <a:buNone/>
              <a:defRPr sz="1500" b="1"/>
            </a:lvl2pPr>
            <a:lvl3pPr marL="684031" indent="0">
              <a:buNone/>
              <a:defRPr sz="1300" b="1"/>
            </a:lvl3pPr>
            <a:lvl4pPr marL="1026046" indent="0">
              <a:buNone/>
              <a:defRPr sz="1200" b="1"/>
            </a:lvl4pPr>
            <a:lvl5pPr marL="1368061" indent="0">
              <a:buNone/>
              <a:defRPr sz="1200" b="1"/>
            </a:lvl5pPr>
            <a:lvl6pPr marL="1710076" indent="0">
              <a:buNone/>
              <a:defRPr sz="1200" b="1"/>
            </a:lvl6pPr>
            <a:lvl7pPr marL="2052092" indent="0">
              <a:buNone/>
              <a:defRPr sz="1200" b="1"/>
            </a:lvl7pPr>
            <a:lvl8pPr marL="2394107" indent="0">
              <a:buNone/>
              <a:defRPr sz="1200" b="1"/>
            </a:lvl8pPr>
            <a:lvl9pPr marL="2736123" indent="0">
              <a:buNone/>
              <a:defRPr sz="1200" b="1"/>
            </a:lvl9pPr>
          </a:lstStyle>
          <a:p>
            <a:pPr lvl="0"/>
            <a:r>
              <a:rPr lang="en-US"/>
              <a:t>Click to edit Master text styles</a:t>
            </a:r>
          </a:p>
        </p:txBody>
      </p:sp>
      <p:sp>
        <p:nvSpPr>
          <p:cNvPr id="4" name="Content Placeholder 3"/>
          <p:cNvSpPr>
            <a:spLocks noGrp="1"/>
          </p:cNvSpPr>
          <p:nvPr>
            <p:ph sz="half" idx="2"/>
          </p:nvPr>
        </p:nvSpPr>
        <p:spPr>
          <a:xfrm>
            <a:off x="609303" y="2174882"/>
            <a:ext cx="5386916" cy="395174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766" y="1535339"/>
            <a:ext cx="5389941" cy="639536"/>
          </a:xfrm>
        </p:spPr>
        <p:txBody>
          <a:bodyPr anchor="b"/>
          <a:lstStyle>
            <a:lvl1pPr marL="0" indent="0">
              <a:buNone/>
              <a:defRPr sz="1800" b="1"/>
            </a:lvl1pPr>
            <a:lvl2pPr marL="342015" indent="0">
              <a:buNone/>
              <a:defRPr sz="1500" b="1"/>
            </a:lvl2pPr>
            <a:lvl3pPr marL="684031" indent="0">
              <a:buNone/>
              <a:defRPr sz="1300" b="1"/>
            </a:lvl3pPr>
            <a:lvl4pPr marL="1026046" indent="0">
              <a:buNone/>
              <a:defRPr sz="1200" b="1"/>
            </a:lvl4pPr>
            <a:lvl5pPr marL="1368061" indent="0">
              <a:buNone/>
              <a:defRPr sz="1200" b="1"/>
            </a:lvl5pPr>
            <a:lvl6pPr marL="1710076" indent="0">
              <a:buNone/>
              <a:defRPr sz="1200" b="1"/>
            </a:lvl6pPr>
            <a:lvl7pPr marL="2052092" indent="0">
              <a:buNone/>
              <a:defRPr sz="1200" b="1"/>
            </a:lvl7pPr>
            <a:lvl8pPr marL="2394107" indent="0">
              <a:buNone/>
              <a:defRPr sz="1200" b="1"/>
            </a:lvl8pPr>
            <a:lvl9pPr marL="273612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2766" y="2174882"/>
            <a:ext cx="5389941" cy="395174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sz="quarter" idx="10"/>
          </p:nvPr>
        </p:nvSpPr>
        <p:spPr>
          <a:xfrm>
            <a:off x="238881" y="6525759"/>
            <a:ext cx="2846917" cy="216580"/>
          </a:xfrm>
          <a:prstGeom prst="rect">
            <a:avLst/>
          </a:prstGeom>
          <a:ln/>
        </p:spPr>
        <p:txBody>
          <a:bodyPr/>
          <a:lstStyle>
            <a:lvl1pPr>
              <a:defRPr/>
            </a:lvl1pPr>
          </a:lstStyle>
          <a:p>
            <a:pPr algn="ctr" fontAlgn="base">
              <a:spcBef>
                <a:spcPct val="0"/>
              </a:spcBef>
              <a:spcAft>
                <a:spcPct val="0"/>
              </a:spcAft>
            </a:pPr>
            <a:fld id="{A5E37EB5-0835-4657-AF59-3C54E3EC5A6E}" type="slidenum">
              <a:rPr lang="en-GB" sz="1000">
                <a:solidFill>
                  <a:srgbClr val="003366"/>
                </a:solidFill>
                <a:latin typeface="Calibri" pitchFamily="34" charset="0"/>
                <a:ea typeface="ＭＳ Ｐゴシック" charset="-128"/>
              </a:rPr>
              <a:pPr algn="ctr" fontAlgn="base">
                <a:spcBef>
                  <a:spcPct val="0"/>
                </a:spcBef>
                <a:spcAft>
                  <a:spcPct val="0"/>
                </a:spcAft>
              </a:pPr>
              <a:t>‹#›</a:t>
            </a:fld>
            <a:endParaRPr lang="en-GB" sz="1000">
              <a:solidFill>
                <a:srgbClr val="003366"/>
              </a:solidFill>
              <a:latin typeface="Calibri" pitchFamily="34" charset="0"/>
              <a:ea typeface="ＭＳ Ｐゴシック" charset="-128"/>
            </a:endParaRPr>
          </a:p>
        </p:txBody>
      </p:sp>
    </p:spTree>
    <p:extLst>
      <p:ext uri="{BB962C8B-B14F-4D97-AF65-F5344CB8AC3E}">
        <p14:creationId xmlns:p14="http://schemas.microsoft.com/office/powerpoint/2010/main" val="657134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sldNum" sz="quarter" idx="10"/>
          </p:nvPr>
        </p:nvSpPr>
        <p:spPr>
          <a:xfrm>
            <a:off x="238881" y="6525759"/>
            <a:ext cx="2846917" cy="216580"/>
          </a:xfrm>
          <a:prstGeom prst="rect">
            <a:avLst/>
          </a:prstGeom>
          <a:ln/>
        </p:spPr>
        <p:txBody>
          <a:bodyPr/>
          <a:lstStyle>
            <a:lvl1pPr>
              <a:defRPr/>
            </a:lvl1pPr>
          </a:lstStyle>
          <a:p>
            <a:pPr algn="ctr" fontAlgn="base">
              <a:spcBef>
                <a:spcPct val="0"/>
              </a:spcBef>
              <a:spcAft>
                <a:spcPct val="0"/>
              </a:spcAft>
            </a:pPr>
            <a:fld id="{5BAD4D67-5006-4EB0-AB26-7B8F2142310B}" type="slidenum">
              <a:rPr lang="en-GB" sz="1000">
                <a:solidFill>
                  <a:srgbClr val="003366"/>
                </a:solidFill>
                <a:latin typeface="Calibri" pitchFamily="34" charset="0"/>
                <a:ea typeface="ＭＳ Ｐゴシック" charset="-128"/>
              </a:rPr>
              <a:pPr algn="ctr" fontAlgn="base">
                <a:spcBef>
                  <a:spcPct val="0"/>
                </a:spcBef>
                <a:spcAft>
                  <a:spcPct val="0"/>
                </a:spcAft>
              </a:pPr>
              <a:t>‹#›</a:t>
            </a:fld>
            <a:endParaRPr lang="en-GB" sz="1000">
              <a:solidFill>
                <a:srgbClr val="003366"/>
              </a:solidFill>
              <a:latin typeface="Calibri" pitchFamily="34" charset="0"/>
              <a:ea typeface="ＭＳ Ｐゴシック" charset="-128"/>
            </a:endParaRPr>
          </a:p>
        </p:txBody>
      </p:sp>
    </p:spTree>
    <p:extLst>
      <p:ext uri="{BB962C8B-B14F-4D97-AF65-F5344CB8AC3E}">
        <p14:creationId xmlns:p14="http://schemas.microsoft.com/office/powerpoint/2010/main" val="2648617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xfrm>
            <a:off x="238881" y="6525759"/>
            <a:ext cx="2846917" cy="216580"/>
          </a:xfrm>
          <a:prstGeom prst="rect">
            <a:avLst/>
          </a:prstGeom>
          <a:ln/>
        </p:spPr>
        <p:txBody>
          <a:bodyPr/>
          <a:lstStyle>
            <a:lvl1pPr>
              <a:defRPr/>
            </a:lvl1pPr>
          </a:lstStyle>
          <a:p>
            <a:pPr algn="ctr" fontAlgn="base">
              <a:spcBef>
                <a:spcPct val="0"/>
              </a:spcBef>
              <a:spcAft>
                <a:spcPct val="0"/>
              </a:spcAft>
            </a:pPr>
            <a:fld id="{5865ABCF-DDEA-45C3-A8ED-1D371386A072}" type="slidenum">
              <a:rPr lang="en-GB" sz="1000">
                <a:solidFill>
                  <a:srgbClr val="003366"/>
                </a:solidFill>
                <a:latin typeface="Calibri" pitchFamily="34" charset="0"/>
                <a:ea typeface="ＭＳ Ｐゴシック" charset="-128"/>
              </a:rPr>
              <a:pPr algn="ctr" fontAlgn="base">
                <a:spcBef>
                  <a:spcPct val="0"/>
                </a:spcBef>
                <a:spcAft>
                  <a:spcPct val="0"/>
                </a:spcAft>
              </a:pPr>
              <a:t>‹#›</a:t>
            </a:fld>
            <a:endParaRPr lang="en-GB" sz="1000">
              <a:solidFill>
                <a:srgbClr val="003366"/>
              </a:solidFill>
              <a:latin typeface="Calibri" pitchFamily="34" charset="0"/>
              <a:ea typeface="ＭＳ Ｐゴシック" charset="-128"/>
            </a:endParaRPr>
          </a:p>
        </p:txBody>
      </p:sp>
    </p:spTree>
    <p:extLst>
      <p:ext uri="{BB962C8B-B14F-4D97-AF65-F5344CB8AC3E}">
        <p14:creationId xmlns:p14="http://schemas.microsoft.com/office/powerpoint/2010/main" val="222878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300" y="273278"/>
            <a:ext cx="4011083" cy="1162276"/>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7039" y="273285"/>
            <a:ext cx="6815667" cy="585333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300" y="1435556"/>
            <a:ext cx="4011083" cy="4691063"/>
          </a:xfrm>
        </p:spPr>
        <p:txBody>
          <a:bodyPr/>
          <a:lstStyle>
            <a:lvl1pPr marL="0" indent="0">
              <a:buNone/>
              <a:defRPr sz="1000"/>
            </a:lvl1pPr>
            <a:lvl2pPr marL="342015" indent="0">
              <a:buNone/>
              <a:defRPr sz="900"/>
            </a:lvl2pPr>
            <a:lvl3pPr marL="684031" indent="0">
              <a:buNone/>
              <a:defRPr sz="700"/>
            </a:lvl3pPr>
            <a:lvl4pPr marL="1026046" indent="0">
              <a:buNone/>
              <a:defRPr sz="700"/>
            </a:lvl4pPr>
            <a:lvl5pPr marL="1368061" indent="0">
              <a:buNone/>
              <a:defRPr sz="700"/>
            </a:lvl5pPr>
            <a:lvl6pPr marL="1710076" indent="0">
              <a:buNone/>
              <a:defRPr sz="700"/>
            </a:lvl6pPr>
            <a:lvl7pPr marL="2052092" indent="0">
              <a:buNone/>
              <a:defRPr sz="700"/>
            </a:lvl7pPr>
            <a:lvl8pPr marL="2394107" indent="0">
              <a:buNone/>
              <a:defRPr sz="700"/>
            </a:lvl8pPr>
            <a:lvl9pPr marL="2736123" indent="0">
              <a:buNone/>
              <a:defRPr sz="700"/>
            </a:lvl9pPr>
          </a:lstStyle>
          <a:p>
            <a:pPr lvl="0"/>
            <a:r>
              <a:rPr lang="en-US"/>
              <a:t>Click to edit Master text styles</a:t>
            </a:r>
          </a:p>
        </p:txBody>
      </p:sp>
      <p:sp>
        <p:nvSpPr>
          <p:cNvPr id="5" name="Rectangle 8"/>
          <p:cNvSpPr>
            <a:spLocks noGrp="1" noChangeArrowheads="1"/>
          </p:cNvSpPr>
          <p:nvPr>
            <p:ph type="sldNum" sz="quarter" idx="10"/>
          </p:nvPr>
        </p:nvSpPr>
        <p:spPr>
          <a:xfrm>
            <a:off x="238881" y="6525759"/>
            <a:ext cx="2846917" cy="216580"/>
          </a:xfrm>
          <a:prstGeom prst="rect">
            <a:avLst/>
          </a:prstGeom>
          <a:ln/>
        </p:spPr>
        <p:txBody>
          <a:bodyPr/>
          <a:lstStyle>
            <a:lvl1pPr>
              <a:defRPr/>
            </a:lvl1pPr>
          </a:lstStyle>
          <a:p>
            <a:pPr algn="ctr" fontAlgn="base">
              <a:spcBef>
                <a:spcPct val="0"/>
              </a:spcBef>
              <a:spcAft>
                <a:spcPct val="0"/>
              </a:spcAft>
            </a:pPr>
            <a:fld id="{C05F6CE9-5CED-4763-B229-EF8B111A8DD7}" type="slidenum">
              <a:rPr lang="en-GB" sz="1000">
                <a:solidFill>
                  <a:srgbClr val="003366"/>
                </a:solidFill>
                <a:latin typeface="Calibri" pitchFamily="34" charset="0"/>
                <a:ea typeface="ＭＳ Ｐゴシック" charset="-128"/>
              </a:rPr>
              <a:pPr algn="ctr" fontAlgn="base">
                <a:spcBef>
                  <a:spcPct val="0"/>
                </a:spcBef>
                <a:spcAft>
                  <a:spcPct val="0"/>
                </a:spcAft>
              </a:pPr>
              <a:t>‹#›</a:t>
            </a:fld>
            <a:endParaRPr lang="en-GB" sz="1000">
              <a:solidFill>
                <a:srgbClr val="003366"/>
              </a:solidFill>
              <a:latin typeface="Calibri" pitchFamily="34" charset="0"/>
              <a:ea typeface="ＭＳ Ｐゴシック" charset="-128"/>
            </a:endParaRPr>
          </a:p>
        </p:txBody>
      </p:sp>
    </p:spTree>
    <p:extLst>
      <p:ext uri="{BB962C8B-B14F-4D97-AF65-F5344CB8AC3E}">
        <p14:creationId xmlns:p14="http://schemas.microsoft.com/office/powerpoint/2010/main" val="116235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ClimateChangeEngagement@gov.scot</a:t>
            </a:r>
          </a:p>
        </p:txBody>
      </p:sp>
      <p:sp>
        <p:nvSpPr>
          <p:cNvPr id="6" name="Slide Number Placeholder 5"/>
          <p:cNvSpPr>
            <a:spLocks noGrp="1"/>
          </p:cNvSpPr>
          <p:nvPr>
            <p:ph type="sldNum" sz="quarter" idx="12"/>
          </p:nvPr>
        </p:nvSpPr>
        <p:spPr/>
        <p:txBody>
          <a:bodyPr/>
          <a:lstStyle/>
          <a:p>
            <a:fld id="{29108315-10EC-4198-B963-630165A6DC90}" type="slidenum">
              <a:rPr lang="en-GB" smtClean="0"/>
              <a:t>‹#›</a:t>
            </a:fld>
            <a:endParaRPr lang="en-GB"/>
          </a:p>
        </p:txBody>
      </p:sp>
    </p:spTree>
    <p:extLst>
      <p:ext uri="{BB962C8B-B14F-4D97-AF65-F5344CB8AC3E}">
        <p14:creationId xmlns:p14="http://schemas.microsoft.com/office/powerpoint/2010/main" val="1626389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327" y="4801061"/>
            <a:ext cx="7314596" cy="565831"/>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90327" y="612328"/>
            <a:ext cx="7314596" cy="4115027"/>
          </a:xfrm>
        </p:spPr>
        <p:txBody>
          <a:bodyPr/>
          <a:lstStyle>
            <a:lvl1pPr marL="0" indent="0">
              <a:buNone/>
              <a:defRPr sz="2400"/>
            </a:lvl1pPr>
            <a:lvl2pPr marL="342015" indent="0">
              <a:buNone/>
              <a:defRPr sz="2100"/>
            </a:lvl2pPr>
            <a:lvl3pPr marL="684031" indent="0">
              <a:buNone/>
              <a:defRPr sz="1800"/>
            </a:lvl3pPr>
            <a:lvl4pPr marL="1026046" indent="0">
              <a:buNone/>
              <a:defRPr sz="1500"/>
            </a:lvl4pPr>
            <a:lvl5pPr marL="1368061" indent="0">
              <a:buNone/>
              <a:defRPr sz="1500"/>
            </a:lvl5pPr>
            <a:lvl6pPr marL="1710076" indent="0">
              <a:buNone/>
              <a:defRPr sz="1500"/>
            </a:lvl6pPr>
            <a:lvl7pPr marL="2052092" indent="0">
              <a:buNone/>
              <a:defRPr sz="1500"/>
            </a:lvl7pPr>
            <a:lvl8pPr marL="2394107" indent="0">
              <a:buNone/>
              <a:defRPr sz="1500"/>
            </a:lvl8pPr>
            <a:lvl9pPr marL="2736123"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90327" y="5366892"/>
            <a:ext cx="7314596" cy="805089"/>
          </a:xfrm>
        </p:spPr>
        <p:txBody>
          <a:bodyPr/>
          <a:lstStyle>
            <a:lvl1pPr marL="0" indent="0">
              <a:buNone/>
              <a:defRPr sz="1000"/>
            </a:lvl1pPr>
            <a:lvl2pPr marL="342015" indent="0">
              <a:buNone/>
              <a:defRPr sz="900"/>
            </a:lvl2pPr>
            <a:lvl3pPr marL="684031" indent="0">
              <a:buNone/>
              <a:defRPr sz="700"/>
            </a:lvl3pPr>
            <a:lvl4pPr marL="1026046" indent="0">
              <a:buNone/>
              <a:defRPr sz="700"/>
            </a:lvl4pPr>
            <a:lvl5pPr marL="1368061" indent="0">
              <a:buNone/>
              <a:defRPr sz="700"/>
            </a:lvl5pPr>
            <a:lvl6pPr marL="1710076" indent="0">
              <a:buNone/>
              <a:defRPr sz="700"/>
            </a:lvl6pPr>
            <a:lvl7pPr marL="2052092" indent="0">
              <a:buNone/>
              <a:defRPr sz="700"/>
            </a:lvl7pPr>
            <a:lvl8pPr marL="2394107" indent="0">
              <a:buNone/>
              <a:defRPr sz="700"/>
            </a:lvl8pPr>
            <a:lvl9pPr marL="2736123" indent="0">
              <a:buNone/>
              <a:defRPr sz="700"/>
            </a:lvl9pPr>
          </a:lstStyle>
          <a:p>
            <a:pPr lvl="0"/>
            <a:r>
              <a:rPr lang="en-US"/>
              <a:t>Click to edit Master text styles</a:t>
            </a:r>
          </a:p>
        </p:txBody>
      </p:sp>
      <p:sp>
        <p:nvSpPr>
          <p:cNvPr id="5" name="Rectangle 8"/>
          <p:cNvSpPr>
            <a:spLocks noGrp="1" noChangeArrowheads="1"/>
          </p:cNvSpPr>
          <p:nvPr>
            <p:ph type="sldNum" sz="quarter" idx="10"/>
          </p:nvPr>
        </p:nvSpPr>
        <p:spPr>
          <a:xfrm>
            <a:off x="238881" y="6525759"/>
            <a:ext cx="2846917" cy="216580"/>
          </a:xfrm>
          <a:prstGeom prst="rect">
            <a:avLst/>
          </a:prstGeom>
          <a:ln/>
        </p:spPr>
        <p:txBody>
          <a:bodyPr/>
          <a:lstStyle>
            <a:lvl1pPr>
              <a:defRPr/>
            </a:lvl1pPr>
          </a:lstStyle>
          <a:p>
            <a:pPr algn="ctr" fontAlgn="base">
              <a:spcBef>
                <a:spcPct val="0"/>
              </a:spcBef>
              <a:spcAft>
                <a:spcPct val="0"/>
              </a:spcAft>
            </a:pPr>
            <a:fld id="{79343AA1-1938-4E14-A6CB-106C22FA66A5}" type="slidenum">
              <a:rPr lang="en-GB" sz="1000">
                <a:solidFill>
                  <a:srgbClr val="003366"/>
                </a:solidFill>
                <a:latin typeface="Calibri" pitchFamily="34" charset="0"/>
                <a:ea typeface="ＭＳ Ｐゴシック" charset="-128"/>
              </a:rPr>
              <a:pPr algn="ctr" fontAlgn="base">
                <a:spcBef>
                  <a:spcPct val="0"/>
                </a:spcBef>
                <a:spcAft>
                  <a:spcPct val="0"/>
                </a:spcAft>
              </a:pPr>
              <a:t>‹#›</a:t>
            </a:fld>
            <a:endParaRPr lang="en-GB" sz="1000">
              <a:solidFill>
                <a:srgbClr val="003366"/>
              </a:solidFill>
              <a:latin typeface="Calibri" pitchFamily="34" charset="0"/>
              <a:ea typeface="ＭＳ Ｐゴシック" charset="-128"/>
            </a:endParaRPr>
          </a:p>
        </p:txBody>
      </p:sp>
    </p:spTree>
    <p:extLst>
      <p:ext uri="{BB962C8B-B14F-4D97-AF65-F5344CB8AC3E}">
        <p14:creationId xmlns:p14="http://schemas.microsoft.com/office/powerpoint/2010/main" val="609372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xfrm>
            <a:off x="238881" y="6525759"/>
            <a:ext cx="2846917" cy="216580"/>
          </a:xfrm>
          <a:prstGeom prst="rect">
            <a:avLst/>
          </a:prstGeom>
          <a:ln/>
        </p:spPr>
        <p:txBody>
          <a:bodyPr/>
          <a:lstStyle>
            <a:lvl1pPr>
              <a:defRPr/>
            </a:lvl1pPr>
          </a:lstStyle>
          <a:p>
            <a:pPr algn="ctr" fontAlgn="base">
              <a:spcBef>
                <a:spcPct val="0"/>
              </a:spcBef>
              <a:spcAft>
                <a:spcPct val="0"/>
              </a:spcAft>
            </a:pPr>
            <a:fld id="{0262A601-1B5D-456A-ACD0-17AED2D87BCB}" type="slidenum">
              <a:rPr lang="en-GB" sz="1000">
                <a:solidFill>
                  <a:srgbClr val="003366"/>
                </a:solidFill>
                <a:latin typeface="Calibri" pitchFamily="34" charset="0"/>
                <a:ea typeface="ＭＳ Ｐゴシック" charset="-128"/>
              </a:rPr>
              <a:pPr algn="ctr" fontAlgn="base">
                <a:spcBef>
                  <a:spcPct val="0"/>
                </a:spcBef>
                <a:spcAft>
                  <a:spcPct val="0"/>
                </a:spcAft>
              </a:pPr>
              <a:t>‹#›</a:t>
            </a:fld>
            <a:endParaRPr lang="en-GB" sz="1000">
              <a:solidFill>
                <a:srgbClr val="003366"/>
              </a:solidFill>
              <a:latin typeface="Calibri" pitchFamily="34" charset="0"/>
              <a:ea typeface="ＭＳ Ｐゴシック" charset="-128"/>
            </a:endParaRPr>
          </a:p>
        </p:txBody>
      </p:sp>
    </p:spTree>
    <p:extLst>
      <p:ext uri="{BB962C8B-B14F-4D97-AF65-F5344CB8AC3E}">
        <p14:creationId xmlns:p14="http://schemas.microsoft.com/office/powerpoint/2010/main" val="4245759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9205" y="44224"/>
            <a:ext cx="2880179" cy="6337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8673" y="44224"/>
            <a:ext cx="8495393" cy="6337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xfrm>
            <a:off x="238881" y="6525759"/>
            <a:ext cx="2846917" cy="216580"/>
          </a:xfrm>
          <a:prstGeom prst="rect">
            <a:avLst/>
          </a:prstGeom>
          <a:ln/>
        </p:spPr>
        <p:txBody>
          <a:bodyPr/>
          <a:lstStyle>
            <a:lvl1pPr>
              <a:defRPr/>
            </a:lvl1pPr>
          </a:lstStyle>
          <a:p>
            <a:pPr algn="ctr" fontAlgn="base">
              <a:spcBef>
                <a:spcPct val="0"/>
              </a:spcBef>
              <a:spcAft>
                <a:spcPct val="0"/>
              </a:spcAft>
            </a:pPr>
            <a:fld id="{EDC6A560-DDE0-49A9-BFB9-04AE613DF5C0}" type="slidenum">
              <a:rPr lang="en-GB" sz="1000">
                <a:solidFill>
                  <a:srgbClr val="003366"/>
                </a:solidFill>
                <a:latin typeface="Calibri" pitchFamily="34" charset="0"/>
                <a:ea typeface="ＭＳ Ｐゴシック" charset="-128"/>
              </a:rPr>
              <a:pPr algn="ctr" fontAlgn="base">
                <a:spcBef>
                  <a:spcPct val="0"/>
                </a:spcBef>
                <a:spcAft>
                  <a:spcPct val="0"/>
                </a:spcAft>
              </a:pPr>
              <a:t>‹#›</a:t>
            </a:fld>
            <a:endParaRPr lang="en-GB" sz="1000">
              <a:solidFill>
                <a:srgbClr val="003366"/>
              </a:solidFill>
              <a:latin typeface="Calibri" pitchFamily="34" charset="0"/>
              <a:ea typeface="ＭＳ Ｐゴシック" charset="-128"/>
            </a:endParaRPr>
          </a:p>
        </p:txBody>
      </p:sp>
    </p:spTree>
    <p:extLst>
      <p:ext uri="{BB962C8B-B14F-4D97-AF65-F5344CB8AC3E}">
        <p14:creationId xmlns:p14="http://schemas.microsoft.com/office/powerpoint/2010/main" val="2243715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692"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847">
                <a:solidFill>
                  <a:schemeClr val="tx1">
                    <a:tint val="75000"/>
                  </a:schemeClr>
                </a:solidFill>
              </a:defRPr>
            </a:lvl1pPr>
            <a:lvl2pPr marL="422042" indent="0">
              <a:buNone/>
              <a:defRPr sz="1661">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ClimateChangeEngagement@gov.scot</a:t>
            </a:r>
          </a:p>
        </p:txBody>
      </p:sp>
      <p:sp>
        <p:nvSpPr>
          <p:cNvPr id="6" name="Slide Number Placeholder 5"/>
          <p:cNvSpPr>
            <a:spLocks noGrp="1"/>
          </p:cNvSpPr>
          <p:nvPr>
            <p:ph type="sldNum" sz="quarter" idx="12"/>
          </p:nvPr>
        </p:nvSpPr>
        <p:spPr/>
        <p:txBody>
          <a:bodyPr/>
          <a:lstStyle/>
          <a:p>
            <a:fld id="{29108315-10EC-4198-B963-630165A6DC90}"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18864" y="6361128"/>
            <a:ext cx="2330053" cy="344811"/>
          </a:xfrm>
          <a:prstGeom prst="rect">
            <a:avLst/>
          </a:prstGeom>
        </p:spPr>
      </p:pic>
    </p:spTree>
    <p:extLst>
      <p:ext uri="{BB962C8B-B14F-4D97-AF65-F5344CB8AC3E}">
        <p14:creationId xmlns:p14="http://schemas.microsoft.com/office/powerpoint/2010/main" val="344136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585"/>
            </a:lvl1pPr>
            <a:lvl2pPr>
              <a:defRPr sz="2216"/>
            </a:lvl2pPr>
            <a:lvl3pPr>
              <a:defRPr sz="1847"/>
            </a:lvl3pPr>
            <a:lvl4pPr>
              <a:defRPr sz="1661"/>
            </a:lvl4pPr>
            <a:lvl5pPr>
              <a:defRPr sz="1661"/>
            </a:lvl5pPr>
            <a:lvl6pPr>
              <a:defRPr sz="1661"/>
            </a:lvl6pPr>
            <a:lvl7pPr>
              <a:defRPr sz="1661"/>
            </a:lvl7pPr>
            <a:lvl8pPr>
              <a:defRPr sz="1661"/>
            </a:lvl8pPr>
            <a:lvl9pPr>
              <a:defRPr sz="16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585"/>
            </a:lvl1pPr>
            <a:lvl2pPr>
              <a:defRPr sz="2216"/>
            </a:lvl2pPr>
            <a:lvl3pPr>
              <a:defRPr sz="1847"/>
            </a:lvl3pPr>
            <a:lvl4pPr>
              <a:defRPr sz="1661"/>
            </a:lvl4pPr>
            <a:lvl5pPr>
              <a:defRPr sz="1661"/>
            </a:lvl5pPr>
            <a:lvl6pPr>
              <a:defRPr sz="1661"/>
            </a:lvl6pPr>
            <a:lvl7pPr>
              <a:defRPr sz="1661"/>
            </a:lvl7pPr>
            <a:lvl8pPr>
              <a:defRPr sz="1661"/>
            </a:lvl8pPr>
            <a:lvl9pPr>
              <a:defRPr sz="16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ClimateChangeEngagement@gov.scot</a:t>
            </a:r>
          </a:p>
        </p:txBody>
      </p:sp>
      <p:sp>
        <p:nvSpPr>
          <p:cNvPr id="7" name="Slide Number Placeholder 6"/>
          <p:cNvSpPr>
            <a:spLocks noGrp="1"/>
          </p:cNvSpPr>
          <p:nvPr>
            <p:ph type="sldNum" sz="quarter" idx="12"/>
          </p:nvPr>
        </p:nvSpPr>
        <p:spPr/>
        <p:txBody>
          <a:bodyPr/>
          <a:lstStyle/>
          <a:p>
            <a:fld id="{BB5804E2-238F-4BF5-AEE1-C2BB8D90B2C1}" type="slidenum">
              <a:rPr lang="en-GB" smtClean="0"/>
              <a:pPr/>
              <a:t>‹#›</a:t>
            </a:fld>
            <a:endParaRPr lang="en-GB"/>
          </a:p>
        </p:txBody>
      </p:sp>
    </p:spTree>
    <p:extLst>
      <p:ext uri="{BB962C8B-B14F-4D97-AF65-F5344CB8AC3E}">
        <p14:creationId xmlns:p14="http://schemas.microsoft.com/office/powerpoint/2010/main" val="1693541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216" b="1"/>
            </a:lvl1pPr>
            <a:lvl2pPr marL="422042" indent="0">
              <a:buNone/>
              <a:defRPr sz="1847" b="1"/>
            </a:lvl2pPr>
            <a:lvl3pPr marL="844083" indent="0">
              <a:buNone/>
              <a:defRPr sz="1661"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16"/>
            </a:lvl1pPr>
            <a:lvl2pPr>
              <a:defRPr sz="1847"/>
            </a:lvl2pPr>
            <a:lvl3pPr>
              <a:defRPr sz="1661"/>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7" y="1535113"/>
            <a:ext cx="5389035" cy="639762"/>
          </a:xfrm>
        </p:spPr>
        <p:txBody>
          <a:bodyPr anchor="b"/>
          <a:lstStyle>
            <a:lvl1pPr marL="0" indent="0">
              <a:buNone/>
              <a:defRPr sz="2216" b="1"/>
            </a:lvl1pPr>
            <a:lvl2pPr marL="422042" indent="0">
              <a:buNone/>
              <a:defRPr sz="1847" b="1"/>
            </a:lvl2pPr>
            <a:lvl3pPr marL="844083" indent="0">
              <a:buNone/>
              <a:defRPr sz="1661"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6193367" y="2174875"/>
            <a:ext cx="5389035" cy="3951288"/>
          </a:xfrm>
        </p:spPr>
        <p:txBody>
          <a:bodyPr/>
          <a:lstStyle>
            <a:lvl1pPr>
              <a:defRPr sz="2216"/>
            </a:lvl1pPr>
            <a:lvl2pPr>
              <a:defRPr sz="1847"/>
            </a:lvl2pPr>
            <a:lvl3pPr>
              <a:defRPr sz="1661"/>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ClimateChangeEngagement@gov.scot</a:t>
            </a:r>
          </a:p>
        </p:txBody>
      </p:sp>
      <p:sp>
        <p:nvSpPr>
          <p:cNvPr id="9" name="Slide Number Placeholder 8"/>
          <p:cNvSpPr>
            <a:spLocks noGrp="1"/>
          </p:cNvSpPr>
          <p:nvPr>
            <p:ph type="sldNum" sz="quarter" idx="12"/>
          </p:nvPr>
        </p:nvSpPr>
        <p:spPr/>
        <p:txBody>
          <a:bodyPr/>
          <a:lstStyle/>
          <a:p>
            <a:fld id="{A5E37EB5-0835-4657-AF59-3C54E3EC5A6E}" type="slidenum">
              <a:rPr lang="en-GB" smtClean="0"/>
              <a:pPr/>
              <a:t>‹#›</a:t>
            </a:fld>
            <a:endParaRPr lang="en-GB"/>
          </a:p>
        </p:txBody>
      </p:sp>
    </p:spTree>
    <p:extLst>
      <p:ext uri="{BB962C8B-B14F-4D97-AF65-F5344CB8AC3E}">
        <p14:creationId xmlns:p14="http://schemas.microsoft.com/office/powerpoint/2010/main" val="1609281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ClimateChangeEngagement@gov.scot</a:t>
            </a:r>
          </a:p>
        </p:txBody>
      </p:sp>
      <p:sp>
        <p:nvSpPr>
          <p:cNvPr id="5" name="Slide Number Placeholder 4"/>
          <p:cNvSpPr>
            <a:spLocks noGrp="1"/>
          </p:cNvSpPr>
          <p:nvPr>
            <p:ph type="sldNum" sz="quarter" idx="12"/>
          </p:nvPr>
        </p:nvSpPr>
        <p:spPr/>
        <p:txBody>
          <a:bodyPr/>
          <a:lstStyle/>
          <a:p>
            <a:fld id="{5BAD4D67-5006-4EB0-AB26-7B8F2142310B}" type="slidenum">
              <a:rPr lang="en-GB" smtClean="0"/>
              <a:pPr/>
              <a:t>‹#›</a:t>
            </a:fld>
            <a:endParaRPr lang="en-GB"/>
          </a:p>
        </p:txBody>
      </p:sp>
    </p:spTree>
    <p:extLst>
      <p:ext uri="{BB962C8B-B14F-4D97-AF65-F5344CB8AC3E}">
        <p14:creationId xmlns:p14="http://schemas.microsoft.com/office/powerpoint/2010/main" val="275506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ClimateChangeEngagement@gov.scot</a:t>
            </a:r>
          </a:p>
        </p:txBody>
      </p:sp>
      <p:sp>
        <p:nvSpPr>
          <p:cNvPr id="4" name="Slide Number Placeholder 3"/>
          <p:cNvSpPr>
            <a:spLocks noGrp="1"/>
          </p:cNvSpPr>
          <p:nvPr>
            <p:ph type="sldNum" sz="quarter" idx="12"/>
          </p:nvPr>
        </p:nvSpPr>
        <p:spPr/>
        <p:txBody>
          <a:bodyPr/>
          <a:lstStyle/>
          <a:p>
            <a:fld id="{5865ABCF-DDEA-45C3-A8ED-1D371386A072}" type="slidenum">
              <a:rPr lang="en-GB" smtClean="0"/>
              <a:pPr/>
              <a:t>‹#›</a:t>
            </a:fld>
            <a:endParaRPr lang="en-GB"/>
          </a:p>
        </p:txBody>
      </p:sp>
    </p:spTree>
    <p:extLst>
      <p:ext uri="{BB962C8B-B14F-4D97-AF65-F5344CB8AC3E}">
        <p14:creationId xmlns:p14="http://schemas.microsoft.com/office/powerpoint/2010/main" val="1391643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1847" b="1"/>
            </a:lvl1pPr>
          </a:lstStyle>
          <a:p>
            <a:r>
              <a:rPr lang="en-US"/>
              <a:t>Click to edit Master title style</a:t>
            </a:r>
            <a:endParaRPr lang="en-GB"/>
          </a:p>
        </p:txBody>
      </p:sp>
      <p:sp>
        <p:nvSpPr>
          <p:cNvPr id="3" name="Content Placeholder 2"/>
          <p:cNvSpPr>
            <a:spLocks noGrp="1"/>
          </p:cNvSpPr>
          <p:nvPr>
            <p:ph idx="1"/>
          </p:nvPr>
        </p:nvSpPr>
        <p:spPr>
          <a:xfrm>
            <a:off x="4766733" y="273054"/>
            <a:ext cx="6815667" cy="5853113"/>
          </a:xfrm>
        </p:spPr>
        <p:txBody>
          <a:bodyPr/>
          <a:lstStyle>
            <a:lvl1pPr>
              <a:defRPr sz="2954"/>
            </a:lvl1pPr>
            <a:lvl2pPr>
              <a:defRPr sz="2585"/>
            </a:lvl2pPr>
            <a:lvl3pPr>
              <a:defRPr sz="2216"/>
            </a:lvl3pPr>
            <a:lvl4pPr>
              <a:defRPr sz="1847"/>
            </a:lvl4pPr>
            <a:lvl5pPr>
              <a:defRPr sz="1847"/>
            </a:lvl5pPr>
            <a:lvl6pPr>
              <a:defRPr sz="1847"/>
            </a:lvl6pPr>
            <a:lvl7pPr>
              <a:defRPr sz="1847"/>
            </a:lvl7pPr>
            <a:lvl8pPr>
              <a:defRPr sz="1847"/>
            </a:lvl8pPr>
            <a:lvl9pPr>
              <a:defRPr sz="18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292"/>
            </a:lvl1pPr>
            <a:lvl2pPr marL="422042"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ClimateChangeEngagement@gov.scot</a:t>
            </a:r>
          </a:p>
        </p:txBody>
      </p:sp>
      <p:sp>
        <p:nvSpPr>
          <p:cNvPr id="7" name="Slide Number Placeholder 6"/>
          <p:cNvSpPr>
            <a:spLocks noGrp="1"/>
          </p:cNvSpPr>
          <p:nvPr>
            <p:ph type="sldNum" sz="quarter" idx="12"/>
          </p:nvPr>
        </p:nvSpPr>
        <p:spPr/>
        <p:txBody>
          <a:bodyPr/>
          <a:lstStyle/>
          <a:p>
            <a:fld id="{C05F6CE9-5CED-4763-B229-EF8B111A8DD7}" type="slidenum">
              <a:rPr lang="en-GB" smtClean="0"/>
              <a:pPr/>
              <a:t>‹#›</a:t>
            </a:fld>
            <a:endParaRPr lang="en-GB"/>
          </a:p>
        </p:txBody>
      </p:sp>
    </p:spTree>
    <p:extLst>
      <p:ext uri="{BB962C8B-B14F-4D97-AF65-F5344CB8AC3E}">
        <p14:creationId xmlns:p14="http://schemas.microsoft.com/office/powerpoint/2010/main" val="3758327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84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954"/>
            </a:lvl1pPr>
            <a:lvl2pPr marL="422042" indent="0">
              <a:buNone/>
              <a:defRPr sz="2585"/>
            </a:lvl2pPr>
            <a:lvl3pPr marL="844083" indent="0">
              <a:buNone/>
              <a:defRPr sz="2216"/>
            </a:lvl3pPr>
            <a:lvl4pPr marL="1266124" indent="0">
              <a:buNone/>
              <a:defRPr sz="1847"/>
            </a:lvl4pPr>
            <a:lvl5pPr marL="1688165" indent="0">
              <a:buNone/>
              <a:defRPr sz="1847"/>
            </a:lvl5pPr>
            <a:lvl6pPr marL="2110207" indent="0">
              <a:buNone/>
              <a:defRPr sz="1847"/>
            </a:lvl6pPr>
            <a:lvl7pPr marL="2532248" indent="0">
              <a:buNone/>
              <a:defRPr sz="1847"/>
            </a:lvl7pPr>
            <a:lvl8pPr marL="2954289" indent="0">
              <a:buNone/>
              <a:defRPr sz="1847"/>
            </a:lvl8pPr>
            <a:lvl9pPr marL="3376331" indent="0">
              <a:buNone/>
              <a:defRPr sz="1847"/>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292"/>
            </a:lvl1pPr>
            <a:lvl2pPr marL="422042"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ClimateChangeEngagement@gov.scot</a:t>
            </a:r>
          </a:p>
        </p:txBody>
      </p:sp>
      <p:sp>
        <p:nvSpPr>
          <p:cNvPr id="7" name="Slide Number Placeholder 6"/>
          <p:cNvSpPr>
            <a:spLocks noGrp="1"/>
          </p:cNvSpPr>
          <p:nvPr>
            <p:ph type="sldNum" sz="quarter" idx="12"/>
          </p:nvPr>
        </p:nvSpPr>
        <p:spPr/>
        <p:txBody>
          <a:bodyPr/>
          <a:lstStyle/>
          <a:p>
            <a:fld id="{79343AA1-1938-4E14-A6CB-106C22FA66A5}" type="slidenum">
              <a:rPr lang="en-GB" smtClean="0"/>
              <a:pPr/>
              <a:t>‹#›</a:t>
            </a:fld>
            <a:endParaRPr lang="en-GB"/>
          </a:p>
        </p:txBody>
      </p:sp>
    </p:spTree>
    <p:extLst>
      <p:ext uri="{BB962C8B-B14F-4D97-AF65-F5344CB8AC3E}">
        <p14:creationId xmlns:p14="http://schemas.microsoft.com/office/powerpoint/2010/main" val="478005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r>
              <a:rPr lang="en-GB"/>
              <a:t>ClimateChangeEngagement@gov.scot</a:t>
            </a:r>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29108315-10EC-4198-B963-630165A6DC90}" type="slidenum">
              <a:rPr lang="en-GB" smtClean="0"/>
              <a:t>‹#›</a:t>
            </a:fld>
            <a:endParaRPr lang="en-GB"/>
          </a:p>
        </p:txBody>
      </p:sp>
      <p:pic>
        <p:nvPicPr>
          <p:cNvPr id="7"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 y="6237312"/>
            <a:ext cx="12172859" cy="621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18864" y="6361128"/>
            <a:ext cx="2330053" cy="344811"/>
          </a:xfrm>
          <a:prstGeom prst="rect">
            <a:avLst/>
          </a:prstGeom>
        </p:spPr>
      </p:pic>
      <p:sp>
        <p:nvSpPr>
          <p:cNvPr id="9" name="Flowchart: Document 8"/>
          <p:cNvSpPr/>
          <p:nvPr/>
        </p:nvSpPr>
        <p:spPr bwMode="auto">
          <a:xfrm>
            <a:off x="1" y="0"/>
            <a:ext cx="12172859" cy="692696"/>
          </a:xfrm>
          <a:prstGeom prst="flowChartDocumen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84407" tIns="42203" rIns="84407" bIns="42203" numCol="1" rtlCol="0" anchor="t" anchorCtr="0" compatLnSpc="1">
            <a:prstTxWarp prst="textNoShape">
              <a:avLst/>
            </a:prstTxWarp>
          </a:bodyPr>
          <a:lstStyle/>
          <a:p>
            <a:pPr marL="0" marR="0" indent="0" algn="ctr" defTabSz="1181129"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a:ln>
                <a:noFill/>
              </a:ln>
              <a:solidFill>
                <a:srgbClr val="003366"/>
              </a:solidFill>
              <a:effectLst/>
              <a:latin typeface="Arial" charset="0"/>
            </a:endParaRPr>
          </a:p>
        </p:txBody>
      </p:sp>
    </p:spTree>
    <p:extLst>
      <p:ext uri="{BB962C8B-B14F-4D97-AF65-F5344CB8AC3E}">
        <p14:creationId xmlns:p14="http://schemas.microsoft.com/office/powerpoint/2010/main" val="384360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844083" rtl="0" eaLnBrk="1" latinLnBrk="0" hangingPunct="1">
        <a:spcBef>
          <a:spcPct val="0"/>
        </a:spcBef>
        <a:buNone/>
        <a:defRPr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anose="020B0604020202020204" pitchFamily="34" charset="0"/>
        <a:buChar char="•"/>
        <a:defRPr sz="2954"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sz="2585" kern="120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sz="2216" kern="120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sz="1847" kern="120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sz="1847" kern="1200">
          <a:solidFill>
            <a:schemeClr val="tx1"/>
          </a:solidFill>
          <a:latin typeface="+mn-lt"/>
          <a:ea typeface="+mn-ea"/>
          <a:cs typeface="+mn-cs"/>
        </a:defRPr>
      </a:lvl5pPr>
      <a:lvl6pPr marL="2321228" indent="-211021" algn="l" defTabSz="844083" rtl="0" eaLnBrk="1" latinLnBrk="0" hangingPunct="1">
        <a:spcBef>
          <a:spcPct val="20000"/>
        </a:spcBef>
        <a:buFont typeface="Arial" panose="020B0604020202020204" pitchFamily="34" charset="0"/>
        <a:buChar char="•"/>
        <a:defRPr sz="1847" kern="1200">
          <a:solidFill>
            <a:schemeClr val="tx1"/>
          </a:solidFill>
          <a:latin typeface="+mn-lt"/>
          <a:ea typeface="+mn-ea"/>
          <a:cs typeface="+mn-cs"/>
        </a:defRPr>
      </a:lvl6pPr>
      <a:lvl7pPr marL="2743268" indent="-211021" algn="l" defTabSz="844083" rtl="0" eaLnBrk="1" latinLnBrk="0" hangingPunct="1">
        <a:spcBef>
          <a:spcPct val="20000"/>
        </a:spcBef>
        <a:buFont typeface="Arial" panose="020B0604020202020204" pitchFamily="34" charset="0"/>
        <a:buChar char="•"/>
        <a:defRPr sz="1847"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sz="1847"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sz="1847" kern="1200">
          <a:solidFill>
            <a:schemeClr val="tx1"/>
          </a:solidFill>
          <a:latin typeface="+mn-lt"/>
          <a:ea typeface="+mn-ea"/>
          <a:cs typeface="+mn-cs"/>
        </a:defRPr>
      </a:lvl9pPr>
    </p:bodyStyle>
    <p:otherStyle>
      <a:defPPr>
        <a:defRPr lang="en-US"/>
      </a:defPPr>
      <a:lvl1pPr marL="0" algn="l" defTabSz="844083" rtl="0" eaLnBrk="1" latinLnBrk="0" hangingPunct="1">
        <a:defRPr sz="1661" kern="1200">
          <a:solidFill>
            <a:schemeClr val="tx1"/>
          </a:solidFill>
          <a:latin typeface="+mn-lt"/>
          <a:ea typeface="+mn-ea"/>
          <a:cs typeface="+mn-cs"/>
        </a:defRPr>
      </a:lvl1pPr>
      <a:lvl2pPr marL="422042" algn="l" defTabSz="844083" rtl="0" eaLnBrk="1" latinLnBrk="0" hangingPunct="1">
        <a:defRPr sz="1661" kern="1200">
          <a:solidFill>
            <a:schemeClr val="tx1"/>
          </a:solidFill>
          <a:latin typeface="+mn-lt"/>
          <a:ea typeface="+mn-ea"/>
          <a:cs typeface="+mn-cs"/>
        </a:defRPr>
      </a:lvl2pPr>
      <a:lvl3pPr marL="844083" algn="l" defTabSz="844083" rtl="0" eaLnBrk="1" latinLnBrk="0" hangingPunct="1">
        <a:defRPr sz="1661" kern="1200">
          <a:solidFill>
            <a:schemeClr val="tx1"/>
          </a:solidFill>
          <a:latin typeface="+mn-lt"/>
          <a:ea typeface="+mn-ea"/>
          <a:cs typeface="+mn-cs"/>
        </a:defRPr>
      </a:lvl3pPr>
      <a:lvl4pPr marL="1266124" algn="l" defTabSz="844083" rtl="0" eaLnBrk="1" latinLnBrk="0" hangingPunct="1">
        <a:defRPr sz="1661" kern="1200">
          <a:solidFill>
            <a:schemeClr val="tx1"/>
          </a:solidFill>
          <a:latin typeface="+mn-lt"/>
          <a:ea typeface="+mn-ea"/>
          <a:cs typeface="+mn-cs"/>
        </a:defRPr>
      </a:lvl4pPr>
      <a:lvl5pPr marL="1688165" algn="l" defTabSz="844083" rtl="0" eaLnBrk="1" latinLnBrk="0" hangingPunct="1">
        <a:defRPr sz="1661" kern="1200">
          <a:solidFill>
            <a:schemeClr val="tx1"/>
          </a:solidFill>
          <a:latin typeface="+mn-lt"/>
          <a:ea typeface="+mn-ea"/>
          <a:cs typeface="+mn-cs"/>
        </a:defRPr>
      </a:lvl5pPr>
      <a:lvl6pPr marL="2110207" algn="l" defTabSz="844083" rtl="0" eaLnBrk="1" latinLnBrk="0" hangingPunct="1">
        <a:defRPr sz="1661" kern="1200">
          <a:solidFill>
            <a:schemeClr val="tx1"/>
          </a:solidFill>
          <a:latin typeface="+mn-lt"/>
          <a:ea typeface="+mn-ea"/>
          <a:cs typeface="+mn-cs"/>
        </a:defRPr>
      </a:lvl6pPr>
      <a:lvl7pPr marL="2532248" algn="l" defTabSz="844083" rtl="0" eaLnBrk="1" latinLnBrk="0" hangingPunct="1">
        <a:defRPr sz="1661" kern="1200">
          <a:solidFill>
            <a:schemeClr val="tx1"/>
          </a:solidFill>
          <a:latin typeface="+mn-lt"/>
          <a:ea typeface="+mn-ea"/>
          <a:cs typeface="+mn-cs"/>
        </a:defRPr>
      </a:lvl7pPr>
      <a:lvl8pPr marL="2954289" algn="l" defTabSz="844083" rtl="0" eaLnBrk="1" latinLnBrk="0" hangingPunct="1">
        <a:defRPr sz="1661" kern="1200">
          <a:solidFill>
            <a:schemeClr val="tx1"/>
          </a:solidFill>
          <a:latin typeface="+mn-lt"/>
          <a:ea typeface="+mn-ea"/>
          <a:cs typeface="+mn-cs"/>
        </a:defRPr>
      </a:lvl8pPr>
      <a:lvl9pPr marL="3376331" algn="l" defTabSz="844083" rtl="0" eaLnBrk="1" latinLnBrk="0" hangingPunct="1">
        <a:defRPr sz="166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 y="6237312"/>
            <a:ext cx="12172857" cy="621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7" name="Rectangle 3"/>
          <p:cNvSpPr>
            <a:spLocks noGrp="1" noChangeArrowheads="1"/>
          </p:cNvSpPr>
          <p:nvPr>
            <p:ph type="title"/>
          </p:nvPr>
        </p:nvSpPr>
        <p:spPr bwMode="auto">
          <a:xfrm>
            <a:off x="338669" y="44231"/>
            <a:ext cx="11520713" cy="49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8" tIns="47865" rIns="95728" bIns="47865" numCol="1" anchor="ctr" anchorCtr="0" compatLnSpc="1">
            <a:prstTxWarp prst="textNoShape">
              <a:avLst/>
            </a:prstTxWarp>
          </a:bodyPr>
          <a:lstStyle/>
          <a:p>
            <a:pPr lvl="0"/>
            <a:r>
              <a:rPr lang="en-US"/>
              <a:t>Click to edit Master title style</a:t>
            </a:r>
            <a:endParaRPr lang="en-GB"/>
          </a:p>
        </p:txBody>
      </p:sp>
      <p:sp>
        <p:nvSpPr>
          <p:cNvPr id="1028" name="Rectangle 4"/>
          <p:cNvSpPr>
            <a:spLocks noGrp="1" noChangeArrowheads="1"/>
          </p:cNvSpPr>
          <p:nvPr>
            <p:ph type="body" idx="1"/>
          </p:nvPr>
        </p:nvSpPr>
        <p:spPr bwMode="auto">
          <a:xfrm>
            <a:off x="338669" y="692696"/>
            <a:ext cx="11520713" cy="547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8" tIns="47865" rIns="95728" bIns="47865"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318863" y="6361131"/>
            <a:ext cx="2330053" cy="344811"/>
          </a:xfrm>
          <a:prstGeom prst="rect">
            <a:avLst/>
          </a:prstGeom>
        </p:spPr>
      </p:pic>
      <p:sp>
        <p:nvSpPr>
          <p:cNvPr id="6" name="Flowchart: Document 5"/>
          <p:cNvSpPr/>
          <p:nvPr userDrawn="1"/>
        </p:nvSpPr>
        <p:spPr bwMode="auto">
          <a:xfrm>
            <a:off x="5" y="0"/>
            <a:ext cx="12172857" cy="692696"/>
          </a:xfrm>
          <a:prstGeom prst="flowChartDocumen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279525" fontAlgn="base">
              <a:spcBef>
                <a:spcPct val="0"/>
              </a:spcBef>
              <a:spcAft>
                <a:spcPct val="0"/>
              </a:spcAft>
            </a:pPr>
            <a:endParaRPr lang="en-GB" sz="1300" b="1">
              <a:solidFill>
                <a:srgbClr val="003366"/>
              </a:solidFill>
              <a:latin typeface="Arial" charset="0"/>
              <a:ea typeface="ＭＳ Ｐゴシック" charset="-128"/>
            </a:endParaRPr>
          </a:p>
        </p:txBody>
      </p:sp>
    </p:spTree>
    <p:extLst>
      <p:ext uri="{BB962C8B-B14F-4D97-AF65-F5344CB8AC3E}">
        <p14:creationId xmlns:p14="http://schemas.microsoft.com/office/powerpoint/2010/main" val="35071882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57169" rtl="0" eaLnBrk="1" fontAlgn="base" hangingPunct="1">
        <a:spcBef>
          <a:spcPct val="0"/>
        </a:spcBef>
        <a:spcAft>
          <a:spcPct val="0"/>
        </a:spcAft>
        <a:defRPr sz="1900" b="1">
          <a:solidFill>
            <a:schemeClr val="bg1"/>
          </a:solidFill>
          <a:latin typeface="+mj-lt"/>
          <a:ea typeface="ＭＳ Ｐゴシック" charset="-128"/>
          <a:cs typeface="ＭＳ Ｐゴシック" charset="-128"/>
        </a:defRPr>
      </a:lvl1pPr>
      <a:lvl2pPr algn="l" defTabSz="957169" rtl="0" eaLnBrk="1" fontAlgn="base" hangingPunct="1">
        <a:spcBef>
          <a:spcPct val="0"/>
        </a:spcBef>
        <a:spcAft>
          <a:spcPct val="0"/>
        </a:spcAft>
        <a:defRPr sz="1900" b="1">
          <a:solidFill>
            <a:schemeClr val="bg1"/>
          </a:solidFill>
          <a:latin typeface="Calibri" charset="0"/>
          <a:ea typeface="ＭＳ Ｐゴシック" charset="-128"/>
          <a:cs typeface="ＭＳ Ｐゴシック" charset="-128"/>
        </a:defRPr>
      </a:lvl2pPr>
      <a:lvl3pPr algn="l" defTabSz="957169" rtl="0" eaLnBrk="1" fontAlgn="base" hangingPunct="1">
        <a:spcBef>
          <a:spcPct val="0"/>
        </a:spcBef>
        <a:spcAft>
          <a:spcPct val="0"/>
        </a:spcAft>
        <a:defRPr sz="1900" b="1">
          <a:solidFill>
            <a:schemeClr val="bg1"/>
          </a:solidFill>
          <a:latin typeface="Calibri" charset="0"/>
          <a:ea typeface="ＭＳ Ｐゴシック" charset="-128"/>
          <a:cs typeface="ＭＳ Ｐゴシック" charset="-128"/>
        </a:defRPr>
      </a:lvl3pPr>
      <a:lvl4pPr algn="l" defTabSz="957169" rtl="0" eaLnBrk="1" fontAlgn="base" hangingPunct="1">
        <a:spcBef>
          <a:spcPct val="0"/>
        </a:spcBef>
        <a:spcAft>
          <a:spcPct val="0"/>
        </a:spcAft>
        <a:defRPr sz="1900" b="1">
          <a:solidFill>
            <a:schemeClr val="bg1"/>
          </a:solidFill>
          <a:latin typeface="Calibri" charset="0"/>
          <a:ea typeface="ＭＳ Ｐゴシック" charset="-128"/>
          <a:cs typeface="ＭＳ Ｐゴシック" charset="-128"/>
        </a:defRPr>
      </a:lvl4pPr>
      <a:lvl5pPr algn="l" defTabSz="957169" rtl="0" eaLnBrk="1" fontAlgn="base" hangingPunct="1">
        <a:spcBef>
          <a:spcPct val="0"/>
        </a:spcBef>
        <a:spcAft>
          <a:spcPct val="0"/>
        </a:spcAft>
        <a:defRPr sz="1900" b="1">
          <a:solidFill>
            <a:schemeClr val="bg1"/>
          </a:solidFill>
          <a:latin typeface="Calibri" charset="0"/>
          <a:ea typeface="ＭＳ Ｐゴシック" charset="-128"/>
          <a:cs typeface="ＭＳ Ｐゴシック" charset="-128"/>
        </a:defRPr>
      </a:lvl5pPr>
      <a:lvl6pPr marL="342015" algn="l" defTabSz="957169" rtl="0" eaLnBrk="1" fontAlgn="base" hangingPunct="1">
        <a:spcBef>
          <a:spcPct val="0"/>
        </a:spcBef>
        <a:spcAft>
          <a:spcPct val="0"/>
        </a:spcAft>
        <a:defRPr sz="1900" b="1">
          <a:solidFill>
            <a:schemeClr val="bg1"/>
          </a:solidFill>
          <a:latin typeface="Calibri" charset="0"/>
        </a:defRPr>
      </a:lvl6pPr>
      <a:lvl7pPr marL="684031" algn="l" defTabSz="957169" rtl="0" eaLnBrk="1" fontAlgn="base" hangingPunct="1">
        <a:spcBef>
          <a:spcPct val="0"/>
        </a:spcBef>
        <a:spcAft>
          <a:spcPct val="0"/>
        </a:spcAft>
        <a:defRPr sz="1900" b="1">
          <a:solidFill>
            <a:schemeClr val="bg1"/>
          </a:solidFill>
          <a:latin typeface="Calibri" charset="0"/>
        </a:defRPr>
      </a:lvl7pPr>
      <a:lvl8pPr marL="1026046" algn="l" defTabSz="957169" rtl="0" eaLnBrk="1" fontAlgn="base" hangingPunct="1">
        <a:spcBef>
          <a:spcPct val="0"/>
        </a:spcBef>
        <a:spcAft>
          <a:spcPct val="0"/>
        </a:spcAft>
        <a:defRPr sz="1900" b="1">
          <a:solidFill>
            <a:schemeClr val="bg1"/>
          </a:solidFill>
          <a:latin typeface="Calibri" charset="0"/>
        </a:defRPr>
      </a:lvl8pPr>
      <a:lvl9pPr marL="1368061" algn="l" defTabSz="957169" rtl="0" eaLnBrk="1" fontAlgn="base" hangingPunct="1">
        <a:spcBef>
          <a:spcPct val="0"/>
        </a:spcBef>
        <a:spcAft>
          <a:spcPct val="0"/>
        </a:spcAft>
        <a:defRPr sz="1900" b="1">
          <a:solidFill>
            <a:schemeClr val="bg1"/>
          </a:solidFill>
          <a:latin typeface="Calibri" charset="0"/>
        </a:defRPr>
      </a:lvl9pPr>
    </p:titleStyle>
    <p:bodyStyle>
      <a:lvl1pPr marL="187633" indent="-187633" algn="l" defTabSz="957169" rtl="0" eaLnBrk="1" fontAlgn="base" hangingPunct="1">
        <a:spcBef>
          <a:spcPct val="20000"/>
        </a:spcBef>
        <a:spcAft>
          <a:spcPct val="0"/>
        </a:spcAft>
        <a:buChar char="•"/>
        <a:defRPr sz="1900">
          <a:solidFill>
            <a:schemeClr val="tx1"/>
          </a:solidFill>
          <a:latin typeface="+mn-lt"/>
          <a:ea typeface="ＭＳ Ｐゴシック" charset="-128"/>
          <a:cs typeface="ＭＳ Ｐゴシック" charset="-128"/>
        </a:defRPr>
      </a:lvl1pPr>
      <a:lvl2pPr marL="562901" indent="-188821" algn="l" defTabSz="957169" rtl="0" eaLnBrk="1" fontAlgn="base" hangingPunct="1">
        <a:spcBef>
          <a:spcPct val="20000"/>
        </a:spcBef>
        <a:spcAft>
          <a:spcPct val="0"/>
        </a:spcAft>
        <a:buChar char="•"/>
        <a:defRPr sz="1900">
          <a:solidFill>
            <a:schemeClr val="tx1"/>
          </a:solidFill>
          <a:latin typeface="+mn-lt"/>
          <a:ea typeface="ＭＳ Ｐゴシック" charset="-128"/>
        </a:defRPr>
      </a:lvl2pPr>
      <a:lvl3pPr marL="939355" indent="-187633" algn="l" defTabSz="957169" rtl="0" eaLnBrk="1" fontAlgn="base" hangingPunct="1">
        <a:spcBef>
          <a:spcPct val="20000"/>
        </a:spcBef>
        <a:spcAft>
          <a:spcPct val="0"/>
        </a:spcAft>
        <a:buChar char="•"/>
        <a:defRPr sz="1900">
          <a:solidFill>
            <a:schemeClr val="tx1"/>
          </a:solidFill>
          <a:latin typeface="+mn-lt"/>
          <a:ea typeface="ＭＳ Ｐゴシック" charset="-128"/>
        </a:defRPr>
      </a:lvl3pPr>
      <a:lvl4pPr marL="1675638" indent="-239886"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4pPr>
      <a:lvl5pPr marL="2151847"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5pPr>
      <a:lvl6pPr marL="2493862"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6pPr>
      <a:lvl7pPr marL="2835878"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7pPr>
      <a:lvl8pPr marL="3177893"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8pPr>
      <a:lvl9pPr marL="3519908"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9pPr>
    </p:bodyStyle>
    <p:otherStyle>
      <a:defPPr>
        <a:defRPr lang="en-US"/>
      </a:defPPr>
      <a:lvl1pPr marL="0" algn="l" defTabSz="342015" rtl="0" eaLnBrk="1" latinLnBrk="0" hangingPunct="1">
        <a:defRPr sz="1300" kern="1200">
          <a:solidFill>
            <a:schemeClr val="tx1"/>
          </a:solidFill>
          <a:latin typeface="+mn-lt"/>
          <a:ea typeface="+mn-ea"/>
          <a:cs typeface="+mn-cs"/>
        </a:defRPr>
      </a:lvl1pPr>
      <a:lvl2pPr marL="342015" algn="l" defTabSz="342015" rtl="0" eaLnBrk="1" latinLnBrk="0" hangingPunct="1">
        <a:defRPr sz="1300" kern="1200">
          <a:solidFill>
            <a:schemeClr val="tx1"/>
          </a:solidFill>
          <a:latin typeface="+mn-lt"/>
          <a:ea typeface="+mn-ea"/>
          <a:cs typeface="+mn-cs"/>
        </a:defRPr>
      </a:lvl2pPr>
      <a:lvl3pPr marL="684031" algn="l" defTabSz="342015" rtl="0" eaLnBrk="1" latinLnBrk="0" hangingPunct="1">
        <a:defRPr sz="1300" kern="1200">
          <a:solidFill>
            <a:schemeClr val="tx1"/>
          </a:solidFill>
          <a:latin typeface="+mn-lt"/>
          <a:ea typeface="+mn-ea"/>
          <a:cs typeface="+mn-cs"/>
        </a:defRPr>
      </a:lvl3pPr>
      <a:lvl4pPr marL="1026046" algn="l" defTabSz="342015" rtl="0" eaLnBrk="1" latinLnBrk="0" hangingPunct="1">
        <a:defRPr sz="1300" kern="1200">
          <a:solidFill>
            <a:schemeClr val="tx1"/>
          </a:solidFill>
          <a:latin typeface="+mn-lt"/>
          <a:ea typeface="+mn-ea"/>
          <a:cs typeface="+mn-cs"/>
        </a:defRPr>
      </a:lvl4pPr>
      <a:lvl5pPr marL="1368061" algn="l" defTabSz="342015" rtl="0" eaLnBrk="1" latinLnBrk="0" hangingPunct="1">
        <a:defRPr sz="1300" kern="1200">
          <a:solidFill>
            <a:schemeClr val="tx1"/>
          </a:solidFill>
          <a:latin typeface="+mn-lt"/>
          <a:ea typeface="+mn-ea"/>
          <a:cs typeface="+mn-cs"/>
        </a:defRPr>
      </a:lvl5pPr>
      <a:lvl6pPr marL="1710076" algn="l" defTabSz="342015" rtl="0" eaLnBrk="1" latinLnBrk="0" hangingPunct="1">
        <a:defRPr sz="1300" kern="1200">
          <a:solidFill>
            <a:schemeClr val="tx1"/>
          </a:solidFill>
          <a:latin typeface="+mn-lt"/>
          <a:ea typeface="+mn-ea"/>
          <a:cs typeface="+mn-cs"/>
        </a:defRPr>
      </a:lvl6pPr>
      <a:lvl7pPr marL="2052092" algn="l" defTabSz="342015" rtl="0" eaLnBrk="1" latinLnBrk="0" hangingPunct="1">
        <a:defRPr sz="1300" kern="1200">
          <a:solidFill>
            <a:schemeClr val="tx1"/>
          </a:solidFill>
          <a:latin typeface="+mn-lt"/>
          <a:ea typeface="+mn-ea"/>
          <a:cs typeface="+mn-cs"/>
        </a:defRPr>
      </a:lvl7pPr>
      <a:lvl8pPr marL="2394107" algn="l" defTabSz="342015" rtl="0" eaLnBrk="1" latinLnBrk="0" hangingPunct="1">
        <a:defRPr sz="1300" kern="1200">
          <a:solidFill>
            <a:schemeClr val="tx1"/>
          </a:solidFill>
          <a:latin typeface="+mn-lt"/>
          <a:ea typeface="+mn-ea"/>
          <a:cs typeface="+mn-cs"/>
        </a:defRPr>
      </a:lvl8pPr>
      <a:lvl9pPr marL="2736123" algn="l" defTabSz="34201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seedsforchange.org.uk/facilitationmeeting"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s://www.scdc.org.uk/training" TargetMode="External"/><Relationship Id="rId5" Type="http://schemas.openxmlformats.org/officeDocument/2006/relationships/hyperlink" Target="https://www.scottishcommunitiescan.org.uk/training/" TargetMode="External"/><Relationship Id="rId4" Type="http://schemas.openxmlformats.org/officeDocument/2006/relationships/hyperlink" Target="https://www.peoplepowered.org/digital-guide-hom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hyperlink" Target="https://www.childline.org.uk/toolbox/" TargetMode="External"/><Relationship Id="rId3" Type="http://schemas.openxmlformats.org/officeDocument/2006/relationships/hyperlink" Target="https://www.youtube.com/watch?v=NZHnrjgdxqI&amp;t=23s" TargetMode="External"/><Relationship Id="rId7" Type="http://schemas.openxmlformats.org/officeDocument/2006/relationships/hyperlink" Target="https://issuetoaction-climateanxiety.my.canva.site/"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www.climatepsychologyalliance.org/index.php/component/content/article/youth-support-programme?catid=14&amp;Itemid=101" TargetMode="External"/><Relationship Id="rId11" Type="http://schemas.openxmlformats.org/officeDocument/2006/relationships/hyperlink" Target="https://www.goodgriefnetwork.org/podcastandresources/" TargetMode="External"/><Relationship Id="rId5" Type="http://schemas.openxmlformats.org/officeDocument/2006/relationships/hyperlink" Target="https://www.climatepsychologyalliance.org/index.php/component/content/article/useful-links?catid=13&amp;Itemid=101" TargetMode="External"/><Relationship Id="rId10" Type="http://schemas.openxmlformats.org/officeDocument/2006/relationships/hyperlink" Target="https://young.scot/get-informed/climate-anxiety/" TargetMode="External"/><Relationship Id="rId4" Type="http://schemas.openxmlformats.org/officeDocument/2006/relationships/hyperlink" Target="https://www.youtube.com/watch?v=4CB7Nd5QaxI&amp;t=11s" TargetMode="External"/><Relationship Id="rId9" Type="http://schemas.openxmlformats.org/officeDocument/2006/relationships/hyperlink" Target="https://young.scot/campaigns/ayefee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thedecisionlab.com/reference-guide/organizational-behavior/the-com-b-model-for-behavior-change"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hyperlink" Target="https://scvo.scot/events" TargetMode="External"/><Relationship Id="rId3" Type="http://schemas.openxmlformats.org/officeDocument/2006/relationships/hyperlink" Target="https://carbonliteracy.com/" TargetMode="External"/><Relationship Id="rId7" Type="http://schemas.openxmlformats.org/officeDocument/2006/relationships/hyperlink" Target="https://hiclimatehub.co.uk/training"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sccan.scot/support/training/climate-knowledge-into-action/#:~:text=SCCAN%20Knowledge%20into%20Action%20facilitators%20are%20trained%20to,together%20to%20define%20and%20carry%20out%20new%20actions." TargetMode="External"/><Relationship Id="rId11" Type="http://schemas.openxmlformats.org/officeDocument/2006/relationships/hyperlink" Target="https://www.youtube.com/watch?v=iCoxWJN2wJ4&amp;list=PLh2wA32--fZvDbtWmXHSYKusR_sQ2-SdW&amp;index=45" TargetMode="External"/><Relationship Id="rId5" Type="http://schemas.openxmlformats.org/officeDocument/2006/relationships/hyperlink" Target="https://www.rsgs.org/climate-action" TargetMode="External"/><Relationship Id="rId10" Type="http://schemas.openxmlformats.org/officeDocument/2006/relationships/hyperlink" Target="https://www.youtube.com/watch?v=TCOzaRl_XEg&amp;list=PLh2wA32--fZvDbtWmXHSYKusR_sQ2-SdW&amp;index=44" TargetMode="External"/><Relationship Id="rId4" Type="http://schemas.openxmlformats.org/officeDocument/2006/relationships/hyperlink" Target="https://www.keepscotlandbeautiful.org/climate-change/climate-change/climate-emergency-training/" TargetMode="External"/><Relationship Id="rId9" Type="http://schemas.openxmlformats.org/officeDocument/2006/relationships/hyperlink" Target="https://www.ourplace.scot/Place-Standard-Climate"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climatechangemakers.childrensparliament.org.uk/" TargetMode="External"/><Relationship Id="rId3" Type="http://schemas.openxmlformats.org/officeDocument/2006/relationships/hyperlink" Target="https://young.scot/campaigns/climate-and-nature/" TargetMode="External"/><Relationship Id="rId7" Type="http://schemas.openxmlformats.org/officeDocument/2006/relationships/hyperlink" Target="https://www.gov.scot/publications/scottish-national-adaptation-plan-2024-2029-childrens-version/"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www.keepscotlandbeautiful.org/cop26-scottish-youth-climate-programme/" TargetMode="External"/><Relationship Id="rId5" Type="http://schemas.openxmlformats.org/officeDocument/2006/relationships/hyperlink" Target="https://www.keepscotlandbeautiful.org/climate-action-schools/climate-action-schools-resources/" TargetMode="External"/><Relationship Id="rId4" Type="http://schemas.openxmlformats.org/officeDocument/2006/relationships/hyperlink" Target="https://www.parentclub.scot/articles/talking-your-children-about-climate-chang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netzeronation.scot/resources/climate-conversation-pack"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8.wmf"/><Relationship Id="rId4" Type="http://schemas.openxmlformats.org/officeDocument/2006/relationships/package" Target="../embeddings/Microsoft_Word_Document.docx"/></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netzeronation.scot/whats-happening/scotlands-climate-week"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mailto:ClimateChangeEngagement@gov.scot"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34.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slide" Target="slide28.xml"/><Relationship Id="rId5" Type="http://schemas.openxmlformats.org/officeDocument/2006/relationships/slide" Target="slide18.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8" Type="http://schemas.openxmlformats.org/officeDocument/2006/relationships/hyperlink" Target="https://www.facebook.com/ScotGovNetZero" TargetMode="External"/><Relationship Id="rId3" Type="http://schemas.openxmlformats.org/officeDocument/2006/relationships/hyperlink" Target="https://www.netzeronation.scot/" TargetMode="External"/><Relationship Id="rId7" Type="http://schemas.openxmlformats.org/officeDocument/2006/relationships/hyperlink" Target="https://www.linkedin.com/showcase/scotgovnetzero/"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s://www.netzeronation.scot/resources/climate-conversation-pack" TargetMode="External"/><Relationship Id="rId5" Type="http://schemas.openxmlformats.org/officeDocument/2006/relationships/hyperlink" Target="https://www.netzeronation.scot/community-resources" TargetMode="External"/><Relationship Id="rId4" Type="http://schemas.openxmlformats.org/officeDocument/2006/relationships/hyperlink" Target="https://www.netzeronation.scot/take-action/businesses" TargetMode="External"/><Relationship Id="rId9" Type="http://schemas.openxmlformats.org/officeDocument/2006/relationships/hyperlink" Target="https://www.bing.com/ck/a?!&amp;&amp;p=28d0c3ec8805814294a6290591ee82f7e10294c5f2502ca85a6c351bf9718e06JmltdHM9MTY1Nzc5NjE1MSZpZ3VpZD05MjYwMDk0MS00MzRkLTQ2MzItODIzNS0zYWU0YjI2MTkyYTkmaW5zaWQ9NTE2OA&amp;ptn=3&amp;fclid=864e28ce-0363-11ed-bb0e-ae74ad973e26&amp;u=a1aHR0cHM6Ly93d3cuaW5zdGFncmFtLmNvbS9TY290R292TmV0WmVyby8&amp;ntb=1"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gov.scot/publications/climate-engagement-fun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gov.scot/policies/community-empowerment/" TargetMode="External"/><Relationship Id="rId3" Type="http://schemas.openxmlformats.org/officeDocument/2006/relationships/hyperlink" Target="https://www.inspiringscotland.org.uk/what-we-do/our-funds/island-communities-fund/" TargetMode="External"/><Relationship Id="rId7" Type="http://schemas.openxmlformats.org/officeDocument/2006/relationships/hyperlink" Target="https://takeclimateaction.uk/resources/apply-funding"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https://www.tnlcommunityfund.org.uk/funding/programmes/national-lottery-awards-for-all-scotland" TargetMode="External"/><Relationship Id="rId5" Type="http://schemas.openxmlformats.org/officeDocument/2006/relationships/hyperlink" Target="https://scottishcommunityalliance.org.uk/community-learning-exchange/" TargetMode="External"/><Relationship Id="rId10" Type="http://schemas.openxmlformats.org/officeDocument/2006/relationships/hyperlink" Target="https://sustainablescotlandnetwork.org/ssn-manual/funding" TargetMode="External"/><Relationship Id="rId4" Type="http://schemas.openxmlformats.org/officeDocument/2006/relationships/hyperlink" Target="https://www.gov.scot/publications/climate-engagement-fund/pages/overview/" TargetMode="External"/><Relationship Id="rId9" Type="http://schemas.openxmlformats.org/officeDocument/2006/relationships/hyperlink" Target="https://funding.sco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gov.scot/publications/community-climate-action-hubs-contact-details/"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www.netzeronation.scot/community-resources"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keepscotlandbeautiful.org/climate-action-school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adaptation.scot/"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s://adaptation.scot/our-work/regional-partnerships/" TargetMode="External"/><Relationship Id="rId5" Type="http://schemas.openxmlformats.org/officeDocument/2006/relationships/hyperlink" Target="https://adaptation.scot/take-action/adaptation-capability-framework/" TargetMode="External"/><Relationship Id="rId4" Type="http://schemas.openxmlformats.org/officeDocument/2006/relationships/hyperlink" Target="https://adaptation.scot/take-action/community-climate-adaptation-routemap/"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ClimateChangeEngagement@gov.scot" TargetMode="External"/><Relationship Id="rId2" Type="http://schemas.openxmlformats.org/officeDocument/2006/relationships/hyperlink" Target="https://www.gov.scot/publications/scotlands-open-government-action-plan-2021-25/"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scot/publications/scottish-greenhouse-gas-statistics-2022/"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hyperlink" Target="https://www.gov.scot/policies/climate-change/" TargetMode="External"/><Relationship Id="rId4" Type="http://schemas.openxmlformats.org/officeDocument/2006/relationships/hyperlink" Target="https://www.gov.scot/publications/scottish-national-adaptation-plan-2024-2029-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v.scot/publications/securing-green-recovery-path-net-zero-update-climate-change-plan-20182032/"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s://www.gov.scot/news/new-climate-targets-se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gov.scot/publications/transition-fairer-greener-scotland/pages/5/" TargetMode="External"/><Relationship Id="rId2" Type="http://schemas.openxmlformats.org/officeDocument/2006/relationships/hyperlink" Target="https://www.gov.scot/publications/scottish-national-adaptation-plan-2024-2029-2/pages/1/"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hyperlink" Target="https://www.gov.scot/policies/climate-change/" TargetMode="External"/><Relationship Id="rId3" Type="http://schemas.openxmlformats.org/officeDocument/2006/relationships/hyperlink" Target="https://www.gov.scot/policies/climate-change/reducing-emissions/" TargetMode="External"/><Relationship Id="rId7" Type="http://schemas.openxmlformats.org/officeDocument/2006/relationships/hyperlink" Target="https://www.gov.scot/policies/climate-change/just-transition/"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hyperlink" Target="https://www.gov.scot/policies/climate-change/emissions-trading-scheme/" TargetMode="External"/><Relationship Id="rId5" Type="http://schemas.openxmlformats.org/officeDocument/2006/relationships/hyperlink" Target="https://www.gov.scot/policies/climate-change/engagement-with-business-and-industry-on-decarbonisation/" TargetMode="External"/><Relationship Id="rId4" Type="http://schemas.openxmlformats.org/officeDocument/2006/relationships/hyperlink" Target="https://www.gov.scot/policies/climate-change/decarbonisation-in-the-public-sector/" TargetMode="External"/><Relationship Id="rId9" Type="http://schemas.openxmlformats.org/officeDocument/2006/relationships/hyperlink" Target="https://netzeronation.scot/scotlands-pla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mailto:ClimateChangeEngagement@gov.scot"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scot/publications/net-zero-nation-public-engagement-strategy-climate-change/"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mailto:ClimateChangeEngagement@gov.sco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gov.scot/publications/net-zero-nation-public-engagement-strategy-climate-change/"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scot/publications/public-engagement-strategy-climate-change-mid-point-review/"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www.climatexchange.org.uk/projects/effective-public-engagement-on-climate-and-implications-for-scotland/"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gov.scot/publications/scottish-climate-survey-main-findings/"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8081" y="1551413"/>
            <a:ext cx="2885635" cy="3849014"/>
          </a:xfrm>
          <a:prstGeom prst="rect">
            <a:avLst/>
          </a:prstGeom>
        </p:spPr>
      </p:pic>
      <p:sp>
        <p:nvSpPr>
          <p:cNvPr id="2" name="Title 1"/>
          <p:cNvSpPr>
            <a:spLocks noGrp="1"/>
          </p:cNvSpPr>
          <p:nvPr>
            <p:ph type="ctrTitle"/>
          </p:nvPr>
        </p:nvSpPr>
        <p:spPr>
          <a:xfrm>
            <a:off x="4422834" y="1551414"/>
            <a:ext cx="6352480" cy="2897245"/>
          </a:xfrm>
        </p:spPr>
        <p:txBody>
          <a:bodyPr>
            <a:normAutofit/>
          </a:bodyPr>
          <a:lstStyle/>
          <a:p>
            <a:r>
              <a:rPr lang="en-GB" sz="3600" b="1" dirty="0">
                <a:latin typeface="Arial" panose="020B0604020202020204" pitchFamily="34" charset="0"/>
                <a:cs typeface="Arial" panose="020B0604020202020204" pitchFamily="34" charset="0"/>
              </a:rPr>
              <a:t>Scotland’s Climate Change </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Trusted Messengers Support Pack </a:t>
            </a:r>
          </a:p>
        </p:txBody>
      </p:sp>
      <p:sp>
        <p:nvSpPr>
          <p:cNvPr id="5" name="Title 1"/>
          <p:cNvSpPr txBox="1">
            <a:spLocks/>
          </p:cNvSpPr>
          <p:nvPr/>
        </p:nvSpPr>
        <p:spPr>
          <a:xfrm>
            <a:off x="4422834" y="4626631"/>
            <a:ext cx="6141086" cy="773796"/>
          </a:xfrm>
          <a:prstGeom prst="rect">
            <a:avLst/>
          </a:prstGeom>
        </p:spPr>
        <p:txBody>
          <a:bodyPr vert="horz" lIns="91440" tIns="45720" rIns="91440" bIns="45720" rtlCol="0" anchor="ctr">
            <a:normAutofit/>
          </a:bodyPr>
          <a:lstStyle>
            <a:lvl1pPr algn="ctr" defTabSz="844083" rtl="0" eaLnBrk="1" latinLnBrk="0" hangingPunct="1">
              <a:spcBef>
                <a:spcPct val="0"/>
              </a:spcBef>
              <a:buNone/>
              <a:defRPr sz="4062" kern="1200">
                <a:solidFill>
                  <a:schemeClr val="tx1"/>
                </a:solidFill>
                <a:latin typeface="+mj-lt"/>
                <a:ea typeface="+mj-ea"/>
                <a:cs typeface="+mj-cs"/>
              </a:defRPr>
            </a:lvl1pPr>
          </a:lstStyle>
          <a:p>
            <a:r>
              <a:rPr lang="en-GB" sz="2800" dirty="0">
                <a:solidFill>
                  <a:prstClr val="black"/>
                </a:solidFill>
                <a:latin typeface="Arial"/>
                <a:cs typeface="Arial"/>
              </a:rPr>
              <a:t>August 2025</a:t>
            </a:r>
          </a:p>
        </p:txBody>
      </p:sp>
    </p:spTree>
    <p:extLst>
      <p:ext uri="{BB962C8B-B14F-4D97-AF65-F5344CB8AC3E}">
        <p14:creationId xmlns:p14="http://schemas.microsoft.com/office/powerpoint/2010/main" val="139794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a:latin typeface="Arial" panose="020B0604020202020204" pitchFamily="34" charset="0"/>
                <a:ea typeface="ＭＳ Ｐゴシック"/>
                <a:cs typeface="Arial" panose="020B0604020202020204" pitchFamily="34" charset="0"/>
              </a:rPr>
              <a:t>Principles of engagement</a:t>
            </a:r>
            <a:endParaRPr lang="en-GB" sz="2400">
              <a:latin typeface="Arial" panose="020B0604020202020204" pitchFamily="34" charset="0"/>
              <a:cs typeface="Arial" panose="020B0604020202020204" pitchFamily="34" charset="0"/>
            </a:endParaRPr>
          </a:p>
        </p:txBody>
      </p:sp>
      <p:sp>
        <p:nvSpPr>
          <p:cNvPr id="4" name="Rectangle 3"/>
          <p:cNvSpPr/>
          <p:nvPr/>
        </p:nvSpPr>
        <p:spPr>
          <a:xfrm>
            <a:off x="1778002" y="854709"/>
            <a:ext cx="8746161" cy="4585871"/>
          </a:xfrm>
          <a:prstGeom prst="rect">
            <a:avLst/>
          </a:prstGeom>
        </p:spPr>
        <p:txBody>
          <a:bodyPr wrap="square" lIns="91440" tIns="45720" rIns="91440" bIns="45720" anchor="t">
            <a:spAutoFit/>
          </a:bodyPr>
          <a:lstStyle/>
          <a:p>
            <a:pPr algn="ctr">
              <a:spcBef>
                <a:spcPts val="600"/>
              </a:spcBef>
            </a:pPr>
            <a:r>
              <a:rPr lang="en-GB" dirty="0">
                <a:solidFill>
                  <a:srgbClr val="000000"/>
                </a:solidFill>
                <a:latin typeface="Arial"/>
                <a:cs typeface="Arial"/>
              </a:rPr>
              <a:t>Our strategy suggests that climate engagement activity should aim to follow these seven</a:t>
            </a:r>
            <a:r>
              <a:rPr lang="en-GB" dirty="0">
                <a:solidFill>
                  <a:srgbClr val="000000"/>
                </a:solidFill>
                <a:latin typeface="Arial"/>
                <a:ea typeface="+mn-lt"/>
                <a:cs typeface="Arial"/>
              </a:rPr>
              <a:t> guiding principles:</a:t>
            </a:r>
            <a:endParaRPr lang="en-US" dirty="0">
              <a:solidFill>
                <a:srgbClr val="000000"/>
              </a:solidFill>
              <a:latin typeface="Arial"/>
              <a:ea typeface="+mn-lt"/>
              <a:cs typeface="Arial"/>
            </a:endParaRPr>
          </a:p>
          <a:p>
            <a:pPr>
              <a:spcBef>
                <a:spcPts val="600"/>
              </a:spcBef>
            </a:pPr>
            <a:endParaRPr lang="en-GB" dirty="0">
              <a:solidFill>
                <a:prstClr val="black"/>
              </a:solidFill>
              <a:latin typeface="Arial"/>
              <a:cs typeface="Arial"/>
            </a:endParaRPr>
          </a:p>
          <a:p>
            <a:pPr marL="342900" indent="-342900">
              <a:spcBef>
                <a:spcPts val="600"/>
              </a:spcBef>
              <a:buFont typeface="+mj-lt"/>
              <a:buAutoNum type="arabicPeriod"/>
            </a:pPr>
            <a:r>
              <a:rPr lang="en-GB" dirty="0">
                <a:solidFill>
                  <a:prstClr val="black"/>
                </a:solidFill>
                <a:latin typeface="Arial" panose="020B0604020202020204" pitchFamily="34" charset="0"/>
                <a:cs typeface="Arial" panose="020B0604020202020204" pitchFamily="34" charset="0"/>
              </a:rPr>
              <a:t>Our approach will be </a:t>
            </a:r>
            <a:r>
              <a:rPr lang="en-GB" b="1" dirty="0">
                <a:solidFill>
                  <a:prstClr val="black"/>
                </a:solidFill>
                <a:latin typeface="Arial" panose="020B0604020202020204" pitchFamily="34" charset="0"/>
                <a:cs typeface="Arial" panose="020B0604020202020204" pitchFamily="34" charset="0"/>
              </a:rPr>
              <a:t>inclusive and accessible</a:t>
            </a:r>
            <a:r>
              <a:rPr lang="en-GB" dirty="0">
                <a:solidFill>
                  <a:prstClr val="black"/>
                </a:solidFill>
                <a:latin typeface="Arial" panose="020B0604020202020204" pitchFamily="34" charset="0"/>
                <a:cs typeface="Arial" panose="020B0604020202020204" pitchFamily="34" charset="0"/>
              </a:rPr>
              <a:t> to all</a:t>
            </a:r>
          </a:p>
          <a:p>
            <a:pPr marL="342900" indent="-342900">
              <a:spcBef>
                <a:spcPts val="600"/>
              </a:spcBef>
              <a:buFont typeface="+mj-lt"/>
              <a:buAutoNum type="arabicPeriod"/>
            </a:pPr>
            <a:r>
              <a:rPr lang="en-GB" dirty="0">
                <a:solidFill>
                  <a:prstClr val="black"/>
                </a:solidFill>
                <a:latin typeface="Arial" panose="020B0604020202020204" pitchFamily="34" charset="0"/>
                <a:cs typeface="Arial" panose="020B0604020202020204" pitchFamily="34" charset="0"/>
              </a:rPr>
              <a:t>Our approach will </a:t>
            </a:r>
            <a:r>
              <a:rPr lang="en-GB" b="1" dirty="0">
                <a:solidFill>
                  <a:prstClr val="black"/>
                </a:solidFill>
                <a:latin typeface="Arial" panose="020B0604020202020204" pitchFamily="34" charset="0"/>
                <a:cs typeface="Arial" panose="020B0604020202020204" pitchFamily="34" charset="0"/>
              </a:rPr>
              <a:t>put people first </a:t>
            </a:r>
            <a:r>
              <a:rPr lang="en-GB" dirty="0">
                <a:solidFill>
                  <a:prstClr val="black"/>
                </a:solidFill>
                <a:latin typeface="Arial" panose="020B0604020202020204" pitchFamily="34" charset="0"/>
                <a:cs typeface="Arial" panose="020B0604020202020204" pitchFamily="34" charset="0"/>
              </a:rPr>
              <a:t>and place people at the heart of all that we do</a:t>
            </a:r>
          </a:p>
          <a:p>
            <a:pPr marL="342900" indent="-342900">
              <a:spcBef>
                <a:spcPts val="600"/>
              </a:spcBef>
              <a:buFont typeface="+mj-lt"/>
              <a:buAutoNum type="arabicPeriod"/>
            </a:pPr>
            <a:r>
              <a:rPr lang="en-GB" dirty="0">
                <a:solidFill>
                  <a:prstClr val="black"/>
                </a:solidFill>
                <a:latin typeface="Arial" panose="020B0604020202020204" pitchFamily="34" charset="0"/>
                <a:cs typeface="Arial" panose="020B0604020202020204" pitchFamily="34" charset="0"/>
              </a:rPr>
              <a:t>We will listen to and engage with experts to ensure </a:t>
            </a:r>
            <a:r>
              <a:rPr lang="en-GB" b="1" dirty="0">
                <a:solidFill>
                  <a:prstClr val="black"/>
                </a:solidFill>
                <a:latin typeface="Arial" panose="020B0604020202020204" pitchFamily="34" charset="0"/>
                <a:cs typeface="Arial" panose="020B0604020202020204" pitchFamily="34" charset="0"/>
              </a:rPr>
              <a:t>an evidence-based approach</a:t>
            </a:r>
          </a:p>
          <a:p>
            <a:pPr marL="342900" indent="-342900">
              <a:spcBef>
                <a:spcPts val="600"/>
              </a:spcBef>
              <a:buFont typeface="+mj-lt"/>
              <a:buAutoNum type="arabicPeriod"/>
            </a:pPr>
            <a:r>
              <a:rPr lang="en-GB" dirty="0">
                <a:solidFill>
                  <a:prstClr val="black"/>
                </a:solidFill>
                <a:latin typeface="Arial" panose="020B0604020202020204" pitchFamily="34" charset="0"/>
                <a:cs typeface="Arial" panose="020B0604020202020204" pitchFamily="34" charset="0"/>
              </a:rPr>
              <a:t>Climate justice and a </a:t>
            </a:r>
            <a:r>
              <a:rPr lang="en-GB" b="1" dirty="0">
                <a:solidFill>
                  <a:prstClr val="black"/>
                </a:solidFill>
                <a:latin typeface="Arial" panose="020B0604020202020204" pitchFamily="34" charset="0"/>
                <a:cs typeface="Arial" panose="020B0604020202020204" pitchFamily="34" charset="0"/>
              </a:rPr>
              <a:t>just transition </a:t>
            </a:r>
            <a:r>
              <a:rPr lang="en-GB" dirty="0">
                <a:solidFill>
                  <a:prstClr val="black"/>
                </a:solidFill>
                <a:latin typeface="Arial" panose="020B0604020202020204" pitchFamily="34" charset="0"/>
                <a:cs typeface="Arial" panose="020B0604020202020204" pitchFamily="34" charset="0"/>
              </a:rPr>
              <a:t>will be embedded within our approach</a:t>
            </a:r>
          </a:p>
          <a:p>
            <a:pPr marL="342900" indent="-342900">
              <a:spcBef>
                <a:spcPts val="600"/>
              </a:spcBef>
              <a:buFont typeface="+mj-lt"/>
              <a:buAutoNum type="arabicPeriod"/>
            </a:pPr>
            <a:r>
              <a:rPr lang="en-GB" dirty="0">
                <a:solidFill>
                  <a:prstClr val="black"/>
                </a:solidFill>
                <a:latin typeface="Arial" panose="020B0604020202020204" pitchFamily="34" charset="0"/>
                <a:cs typeface="Arial" panose="020B0604020202020204" pitchFamily="34" charset="0"/>
              </a:rPr>
              <a:t>We will continue to encourage a </a:t>
            </a:r>
            <a:r>
              <a:rPr lang="en-GB" b="1" dirty="0">
                <a:solidFill>
                  <a:prstClr val="black"/>
                </a:solidFill>
                <a:latin typeface="Arial" panose="020B0604020202020204" pitchFamily="34" charset="0"/>
                <a:cs typeface="Arial" panose="020B0604020202020204" pitchFamily="34" charset="0"/>
              </a:rPr>
              <a:t>participative</a:t>
            </a:r>
            <a:r>
              <a:rPr lang="en-GB" dirty="0">
                <a:solidFill>
                  <a:prstClr val="black"/>
                </a:solidFill>
                <a:latin typeface="Arial" panose="020B0604020202020204" pitchFamily="34" charset="0"/>
                <a:cs typeface="Arial" panose="020B0604020202020204" pitchFamily="34" charset="0"/>
              </a:rPr>
              <a:t> society with two-way dialogue on climate change</a:t>
            </a:r>
          </a:p>
          <a:p>
            <a:pPr marL="342900" indent="-342900">
              <a:spcBef>
                <a:spcPts val="600"/>
              </a:spcBef>
              <a:buFont typeface="+mj-lt"/>
              <a:buAutoNum type="arabicPeriod"/>
            </a:pPr>
            <a:r>
              <a:rPr lang="en-GB" dirty="0">
                <a:solidFill>
                  <a:prstClr val="black"/>
                </a:solidFill>
                <a:latin typeface="Arial" panose="020B0604020202020204" pitchFamily="34" charset="0"/>
                <a:cs typeface="Arial" panose="020B0604020202020204" pitchFamily="34" charset="0"/>
              </a:rPr>
              <a:t>We will take </a:t>
            </a:r>
            <a:r>
              <a:rPr lang="en-GB" b="1" dirty="0">
                <a:solidFill>
                  <a:prstClr val="black"/>
                </a:solidFill>
                <a:latin typeface="Arial" panose="020B0604020202020204" pitchFamily="34" charset="0"/>
                <a:cs typeface="Arial" panose="020B0604020202020204" pitchFamily="34" charset="0"/>
              </a:rPr>
              <a:t>a positive approach </a:t>
            </a:r>
            <a:r>
              <a:rPr lang="en-GB" dirty="0">
                <a:solidFill>
                  <a:prstClr val="black"/>
                </a:solidFill>
                <a:latin typeface="Arial" panose="020B0604020202020204" pitchFamily="34" charset="0"/>
                <a:cs typeface="Arial" panose="020B0604020202020204" pitchFamily="34" charset="0"/>
              </a:rPr>
              <a:t>that outlines a vision for climate action that promotes the many benefits</a:t>
            </a:r>
          </a:p>
          <a:p>
            <a:pPr marL="342900" indent="-342900">
              <a:spcBef>
                <a:spcPts val="600"/>
              </a:spcBef>
              <a:buFont typeface="+mj-lt"/>
              <a:buAutoNum type="arabicPeriod"/>
            </a:pPr>
            <a:r>
              <a:rPr lang="en-GB" dirty="0">
                <a:solidFill>
                  <a:prstClr val="black"/>
                </a:solidFill>
                <a:latin typeface="Arial" panose="020B0604020202020204" pitchFamily="34" charset="0"/>
                <a:cs typeface="Arial" panose="020B0604020202020204" pitchFamily="34" charset="0"/>
              </a:rPr>
              <a:t>We will be </a:t>
            </a:r>
            <a:r>
              <a:rPr lang="en-GB" b="1" dirty="0">
                <a:solidFill>
                  <a:prstClr val="black"/>
                </a:solidFill>
                <a:latin typeface="Arial" panose="020B0604020202020204" pitchFamily="34" charset="0"/>
                <a:cs typeface="Arial" panose="020B0604020202020204" pitchFamily="34" charset="0"/>
              </a:rPr>
              <a:t>open and transparent </a:t>
            </a:r>
            <a:r>
              <a:rPr lang="en-GB" dirty="0">
                <a:solidFill>
                  <a:prstClr val="black"/>
                </a:solidFill>
                <a:latin typeface="Arial" panose="020B0604020202020204" pitchFamily="34" charset="0"/>
                <a:cs typeface="Arial" panose="020B0604020202020204" pitchFamily="34" charset="0"/>
              </a:rPr>
              <a:t>to make sure people can see and understand our actions</a:t>
            </a:r>
          </a:p>
        </p:txBody>
      </p:sp>
    </p:spTree>
    <p:extLst>
      <p:ext uri="{BB962C8B-B14F-4D97-AF65-F5344CB8AC3E}">
        <p14:creationId xmlns:p14="http://schemas.microsoft.com/office/powerpoint/2010/main" val="848800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a:latin typeface="Arial" panose="020B0604020202020204" pitchFamily="34" charset="0"/>
                <a:ea typeface="ＭＳ Ｐゴシック"/>
                <a:cs typeface="Arial" panose="020B0604020202020204" pitchFamily="34" charset="0"/>
              </a:rPr>
              <a:t>Methods of engagement &amp; participation</a:t>
            </a:r>
          </a:p>
        </p:txBody>
      </p:sp>
      <p:sp>
        <p:nvSpPr>
          <p:cNvPr id="3" name="Content Placeholder 2"/>
          <p:cNvSpPr>
            <a:spLocks noGrp="1"/>
          </p:cNvSpPr>
          <p:nvPr>
            <p:ph idx="1"/>
          </p:nvPr>
        </p:nvSpPr>
        <p:spPr>
          <a:xfrm>
            <a:off x="587829" y="653438"/>
            <a:ext cx="10802981" cy="559365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There are many frameworks, theories and strategies for public engagement, and there is no one-size-fits-all approach. We encourage you to think about the ways you currently interact with your audience, what works best with them, and explore new ways of communicating and encouraging participation. </a:t>
            </a:r>
          </a:p>
          <a:p>
            <a:pPr marL="0" indent="0">
              <a:buNone/>
            </a:pPr>
            <a:r>
              <a:rPr lang="en-GB" sz="1800" b="1" dirty="0">
                <a:latin typeface="Arial" panose="020B0604020202020204" pitchFamily="34" charset="0"/>
                <a:cs typeface="Arial" panose="020B0604020202020204" pitchFamily="34" charset="0"/>
              </a:rPr>
              <a:t>Spectrum of participation </a:t>
            </a:r>
          </a:p>
          <a:p>
            <a:pPr marL="0" indent="0">
              <a:buNone/>
            </a:pPr>
            <a:r>
              <a:rPr lang="en-GB" sz="1800" dirty="0">
                <a:latin typeface="Arial" panose="020B0604020202020204" pitchFamily="34" charset="0"/>
                <a:cs typeface="Arial" panose="020B0604020202020204" pitchFamily="34" charset="0"/>
              </a:rPr>
              <a:t>There are different levels of participation, from informing your audience (one-way dialogue) to genuine collaboration (two-way dialogue). Use the table on the next slide to think about how you engage with and involve your audience in your work, and if there are opportunities to try different methods of engagement.</a:t>
            </a:r>
          </a:p>
          <a:p>
            <a:pPr marL="0" indent="0">
              <a:buNone/>
            </a:pPr>
            <a:endParaRPr lang="en-GB" sz="1800" b="1" dirty="0">
              <a:latin typeface="Arial" panose="020B0604020202020204" pitchFamily="34" charset="0"/>
              <a:cs typeface="Arial" panose="020B0604020202020204" pitchFamily="34" charset="0"/>
            </a:endParaRPr>
          </a:p>
          <a:p>
            <a:pPr marL="0" indent="0">
              <a:buNone/>
            </a:pPr>
            <a:r>
              <a:rPr lang="en-GB" sz="1800" b="1" dirty="0">
                <a:latin typeface="Arial" panose="020B0604020202020204" pitchFamily="34" charset="0"/>
                <a:cs typeface="Arial" panose="020B0604020202020204" pitchFamily="34" charset="0"/>
              </a:rPr>
              <a:t>Facilitation</a:t>
            </a:r>
          </a:p>
          <a:p>
            <a:pPr marL="0" indent="0">
              <a:buNone/>
            </a:pPr>
            <a:r>
              <a:rPr lang="en-GB" sz="1800" dirty="0">
                <a:latin typeface="Arial" panose="020B0604020202020204" pitchFamily="34" charset="0"/>
                <a:cs typeface="Arial" panose="020B0604020202020204" pitchFamily="34" charset="0"/>
              </a:rPr>
              <a:t>Good facilitation skills are the cornerstone of productive discussions, engagement activities and teamwork. There are trainings and support available for this, see for example </a:t>
            </a:r>
            <a:r>
              <a:rPr lang="en-GB" sz="1800" dirty="0">
                <a:latin typeface="Arial" panose="020B0604020202020204" pitchFamily="34" charset="0"/>
                <a:cs typeface="Arial" panose="020B0604020202020204" pitchFamily="34" charset="0"/>
                <a:hlinkClick r:id="rId3"/>
              </a:rPr>
              <a:t>Seeds for Change facilitation guidance</a:t>
            </a:r>
            <a:r>
              <a:rPr lang="en-GB" sz="1800" dirty="0">
                <a:latin typeface="Arial" panose="020B0604020202020204" pitchFamily="34" charset="0"/>
                <a:cs typeface="Arial" panose="020B0604020202020204" pitchFamily="34" charset="0"/>
              </a:rPr>
              <a:t>. </a:t>
            </a: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800" b="1" dirty="0">
                <a:latin typeface="Arial" panose="020B0604020202020204" pitchFamily="34" charset="0"/>
                <a:cs typeface="Arial" panose="020B0604020202020204" pitchFamily="34" charset="0"/>
              </a:rPr>
              <a:t>Resources</a:t>
            </a:r>
          </a:p>
          <a:p>
            <a:r>
              <a:rPr lang="en-GB" sz="1800" dirty="0">
                <a:latin typeface="Arial" panose="020B0604020202020204" pitchFamily="34" charset="0"/>
                <a:cs typeface="Arial" panose="020B0604020202020204" pitchFamily="34" charset="0"/>
              </a:rPr>
              <a:t>Participatory democracy and digital participation platform guide from </a:t>
            </a:r>
            <a:r>
              <a:rPr lang="en-GB" sz="1800" dirty="0">
                <a:latin typeface="Arial" panose="020B0604020202020204" pitchFamily="34" charset="0"/>
                <a:cs typeface="Arial" panose="020B0604020202020204" pitchFamily="34" charset="0"/>
                <a:hlinkClick r:id="rId4"/>
              </a:rPr>
              <a:t>People Powered  </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hlinkClick r:id="rId5"/>
              </a:rPr>
              <a:t>Scottish Communities Climate Action Network </a:t>
            </a:r>
            <a:r>
              <a:rPr lang="en-GB" sz="1800" dirty="0">
                <a:latin typeface="Arial" panose="020B0604020202020204" pitchFamily="34" charset="0"/>
                <a:cs typeface="Arial" panose="020B0604020202020204" pitchFamily="34" charset="0"/>
              </a:rPr>
              <a:t>trainings and support</a:t>
            </a:r>
          </a:p>
          <a:p>
            <a:r>
              <a:rPr lang="en-GB" sz="1800" dirty="0">
                <a:latin typeface="Arial" panose="020B0604020202020204" pitchFamily="34" charset="0"/>
                <a:cs typeface="Arial" panose="020B0604020202020204" pitchFamily="34" charset="0"/>
                <a:hlinkClick r:id="rId6"/>
              </a:rPr>
              <a:t>Scottish Community Development Centre </a:t>
            </a:r>
            <a:r>
              <a:rPr lang="en-GB" sz="1800" dirty="0">
                <a:latin typeface="Arial" panose="020B0604020202020204" pitchFamily="34" charset="0"/>
                <a:cs typeface="Arial" panose="020B0604020202020204" pitchFamily="34" charset="0"/>
              </a:rPr>
              <a:t>trainings</a:t>
            </a:r>
            <a:endParaRPr lang="en-GB" sz="1800" dirty="0">
              <a:solidFill>
                <a:srgbClr val="FF0000"/>
              </a:solidFill>
            </a:endParaRPr>
          </a:p>
        </p:txBody>
      </p:sp>
    </p:spTree>
    <p:extLst>
      <p:ext uri="{BB962C8B-B14F-4D97-AF65-F5344CB8AC3E}">
        <p14:creationId xmlns:p14="http://schemas.microsoft.com/office/powerpoint/2010/main" val="3697763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latin typeface="Arial" panose="020B0604020202020204" pitchFamily="34" charset="0"/>
                <a:cs typeface="Arial" panose="020B0604020202020204" pitchFamily="34" charset="0"/>
              </a:rPr>
              <a:t>Spectrum of participation</a:t>
            </a:r>
          </a:p>
        </p:txBody>
      </p:sp>
      <p:graphicFrame>
        <p:nvGraphicFramePr>
          <p:cNvPr id="5" name="Table 5">
            <a:extLst>
              <a:ext uri="{FF2B5EF4-FFF2-40B4-BE49-F238E27FC236}">
                <a16:creationId xmlns:a16="http://schemas.microsoft.com/office/drawing/2014/main" id="{170EED54-D6E4-26C5-6D02-B83AE65A0BA8}"/>
              </a:ext>
            </a:extLst>
          </p:cNvPr>
          <p:cNvGraphicFramePr>
            <a:graphicFrameLocks noGrp="1"/>
          </p:cNvGraphicFramePr>
          <p:nvPr>
            <p:ph idx="1"/>
            <p:extLst>
              <p:ext uri="{D42A27DB-BD31-4B8C-83A1-F6EECF244321}">
                <p14:modId xmlns:p14="http://schemas.microsoft.com/office/powerpoint/2010/main" val="2502299684"/>
              </p:ext>
            </p:extLst>
          </p:nvPr>
        </p:nvGraphicFramePr>
        <p:xfrm>
          <a:off x="451414" y="787079"/>
          <a:ext cx="11285315" cy="5246703"/>
        </p:xfrm>
        <a:graphic>
          <a:graphicData uri="http://schemas.openxmlformats.org/drawingml/2006/table">
            <a:tbl>
              <a:tblPr firstRow="1" firstCol="1" bandRow="1">
                <a:tableStyleId>{5C22544A-7EE6-4342-B048-85BDC9FD1C3A}</a:tableStyleId>
              </a:tblPr>
              <a:tblGrid>
                <a:gridCol w="1571875">
                  <a:extLst>
                    <a:ext uri="{9D8B030D-6E8A-4147-A177-3AD203B41FA5}">
                      <a16:colId xmlns:a16="http://schemas.microsoft.com/office/drawing/2014/main" val="154386238"/>
                    </a:ext>
                  </a:extLst>
                </a:gridCol>
                <a:gridCol w="4856720">
                  <a:extLst>
                    <a:ext uri="{9D8B030D-6E8A-4147-A177-3AD203B41FA5}">
                      <a16:colId xmlns:a16="http://schemas.microsoft.com/office/drawing/2014/main" val="621196872"/>
                    </a:ext>
                  </a:extLst>
                </a:gridCol>
                <a:gridCol w="4856720">
                  <a:extLst>
                    <a:ext uri="{9D8B030D-6E8A-4147-A177-3AD203B41FA5}">
                      <a16:colId xmlns:a16="http://schemas.microsoft.com/office/drawing/2014/main" val="1840095798"/>
                    </a:ext>
                  </a:extLst>
                </a:gridCol>
              </a:tblGrid>
              <a:tr h="474572">
                <a:tc>
                  <a:txBody>
                    <a:bodyPr/>
                    <a:lstStyle/>
                    <a:p>
                      <a:pPr algn="ctr"/>
                      <a:r>
                        <a:rPr lang="en-GB"/>
                        <a:t>Level of engagement</a:t>
                      </a:r>
                    </a:p>
                  </a:txBody>
                  <a:tcPr anchor="ctr"/>
                </a:tc>
                <a:tc>
                  <a:txBody>
                    <a:bodyPr/>
                    <a:lstStyle/>
                    <a:p>
                      <a:pPr algn="ctr"/>
                      <a:r>
                        <a:rPr lang="en-GB"/>
                        <a:t>Purpose</a:t>
                      </a:r>
                    </a:p>
                  </a:txBody>
                  <a:tcPr anchor="ctr"/>
                </a:tc>
                <a:tc>
                  <a:txBody>
                    <a:bodyPr/>
                    <a:lstStyle/>
                    <a:p>
                      <a:pPr algn="ctr"/>
                      <a:r>
                        <a:rPr lang="en-GB"/>
                        <a:t>Offer to participants </a:t>
                      </a:r>
                    </a:p>
                  </a:txBody>
                  <a:tcPr anchor="ctr"/>
                </a:tc>
                <a:extLst>
                  <a:ext uri="{0D108BD9-81ED-4DB2-BD59-A6C34878D82A}">
                    <a16:rowId xmlns:a16="http://schemas.microsoft.com/office/drawing/2014/main" val="1005102979"/>
                  </a:ext>
                </a:extLst>
              </a:tr>
              <a:tr h="790470">
                <a:tc>
                  <a:txBody>
                    <a:bodyPr/>
                    <a:lstStyle/>
                    <a:p>
                      <a:pPr algn="ctr"/>
                      <a:r>
                        <a:rPr lang="en-GB"/>
                        <a:t>Inform</a:t>
                      </a:r>
                    </a:p>
                  </a:txBody>
                  <a:tcPr anchor="ctr"/>
                </a:tc>
                <a:tc>
                  <a:txBody>
                    <a:bodyPr/>
                    <a:lstStyle/>
                    <a:p>
                      <a:pPr marL="0" indent="0">
                        <a:buFont typeface="Arial" panose="020B0604020202020204" pitchFamily="34" charset="0"/>
                        <a:buNone/>
                      </a:pPr>
                      <a:r>
                        <a:rPr lang="en-GB" sz="1100"/>
                        <a:t>● to provide the public with balanced and objective information</a:t>
                      </a:r>
                    </a:p>
                    <a:p>
                      <a:pPr marL="0" indent="0">
                        <a:buFont typeface="Arial" panose="020B0604020202020204" pitchFamily="34" charset="0"/>
                        <a:buNone/>
                      </a:pPr>
                      <a:r>
                        <a:rPr lang="en-GB" sz="1100"/>
                        <a:t>● to inform those with an interest in the outcome (i.e. stakeholder groups) </a:t>
                      </a:r>
                    </a:p>
                  </a:txBody>
                  <a:tcPr/>
                </a:tc>
                <a:tc>
                  <a:txBody>
                    <a:bodyPr/>
                    <a:lstStyle/>
                    <a:p>
                      <a:pPr marL="0" indent="0">
                        <a:buFont typeface="Arial" panose="020B0604020202020204" pitchFamily="34" charset="0"/>
                        <a:buNone/>
                      </a:pPr>
                      <a:r>
                        <a:rPr lang="en-GB" sz="1100"/>
                        <a:t>● we will keep you informed </a:t>
                      </a:r>
                    </a:p>
                    <a:p>
                      <a:pPr marL="0" indent="0">
                        <a:buFont typeface="Arial" panose="020B0604020202020204" pitchFamily="34" charset="0"/>
                        <a:buNone/>
                      </a:pPr>
                      <a:r>
                        <a:rPr lang="en-GB" sz="1100"/>
                        <a:t>● we will provide information openly and transparently</a:t>
                      </a:r>
                    </a:p>
                    <a:p>
                      <a:pPr marL="0" indent="0">
                        <a:buFont typeface="Arial" panose="020B0604020202020204" pitchFamily="34" charset="0"/>
                        <a:buNone/>
                      </a:pPr>
                      <a:r>
                        <a:rPr lang="en-GB" sz="1100"/>
                        <a:t>● we will not withhold relevant information  </a:t>
                      </a:r>
                    </a:p>
                  </a:txBody>
                  <a:tcPr/>
                </a:tc>
                <a:extLst>
                  <a:ext uri="{0D108BD9-81ED-4DB2-BD59-A6C34878D82A}">
                    <a16:rowId xmlns:a16="http://schemas.microsoft.com/office/drawing/2014/main" val="4044263322"/>
                  </a:ext>
                </a:extLst>
              </a:tr>
              <a:tr h="1250717">
                <a:tc>
                  <a:txBody>
                    <a:bodyPr/>
                    <a:lstStyle/>
                    <a:p>
                      <a:pPr algn="ctr"/>
                      <a:r>
                        <a:rPr lang="en-GB"/>
                        <a:t>Consult</a:t>
                      </a:r>
                    </a:p>
                  </a:txBody>
                  <a:tcPr anchor="ctr"/>
                </a:tc>
                <a:tc>
                  <a:txBody>
                    <a:bodyPr/>
                    <a:lstStyle/>
                    <a:p>
                      <a:pPr marL="0" indent="0">
                        <a:buFont typeface="Arial" panose="020B0604020202020204" pitchFamily="34" charset="0"/>
                        <a:buNone/>
                      </a:pPr>
                      <a:r>
                        <a:rPr lang="en-GB" sz="1100"/>
                        <a:t>● to obtain feedback on analysis, alternatives, proposals and/or decisions </a:t>
                      </a:r>
                    </a:p>
                    <a:p>
                      <a:pPr marL="0" indent="0">
                        <a:buFont typeface="Arial" panose="020B0604020202020204" pitchFamily="34" charset="0"/>
                        <a:buNone/>
                      </a:pPr>
                      <a:r>
                        <a:rPr lang="en-GB" sz="1100"/>
                        <a:t>● to inform those making the decision or developing proposals</a:t>
                      </a:r>
                    </a:p>
                    <a:p>
                      <a:pPr marL="0" indent="0">
                        <a:buFont typeface="Arial" panose="020B0604020202020204" pitchFamily="34" charset="0"/>
                        <a:buNone/>
                      </a:pPr>
                      <a:endParaRPr lang="en-GB" sz="1100"/>
                    </a:p>
                  </a:txBody>
                  <a:tcPr/>
                </a:tc>
                <a:tc>
                  <a:txBody>
                    <a:bodyPr/>
                    <a:lstStyle/>
                    <a:p>
                      <a:pPr marL="0" indent="0">
                        <a:buFont typeface="Arial" panose="020B0604020202020204" pitchFamily="34" charset="0"/>
                        <a:buNone/>
                      </a:pPr>
                      <a:r>
                        <a:rPr lang="en-GB" sz="1100"/>
                        <a:t>● we will keep you informed  </a:t>
                      </a:r>
                    </a:p>
                    <a:p>
                      <a:pPr marL="0" indent="0">
                        <a:buFont typeface="Arial" panose="020B0604020202020204" pitchFamily="34" charset="0"/>
                        <a:buNone/>
                      </a:pPr>
                      <a:r>
                        <a:rPr lang="en-GB" sz="1100"/>
                        <a:t>● we will listen to and acknowledge your concerns and aspirations  </a:t>
                      </a:r>
                    </a:p>
                    <a:p>
                      <a:pPr marL="0" indent="0">
                        <a:buFont typeface="Arial" panose="020B0604020202020204" pitchFamily="34" charset="0"/>
                        <a:buNone/>
                      </a:pPr>
                      <a:r>
                        <a:rPr lang="en-GB" sz="1100"/>
                        <a:t>● we will give serious consideration to your contributions </a:t>
                      </a:r>
                    </a:p>
                    <a:p>
                      <a:pPr marL="0" indent="0">
                        <a:buFont typeface="Arial" panose="020B0604020202020204" pitchFamily="34" charset="0"/>
                        <a:buNone/>
                      </a:pPr>
                      <a:r>
                        <a:rPr lang="en-GB" sz="1100"/>
                        <a:t>● we will be open to your influence </a:t>
                      </a:r>
                    </a:p>
                    <a:p>
                      <a:pPr marL="0" indent="0">
                        <a:buFont typeface="Arial" panose="020B0604020202020204" pitchFamily="34" charset="0"/>
                        <a:buNone/>
                      </a:pPr>
                      <a:r>
                        <a:rPr lang="en-GB" sz="1100"/>
                        <a:t>● we will provide feedback on how your input has influenced the outcome </a:t>
                      </a:r>
                    </a:p>
                  </a:txBody>
                  <a:tcPr/>
                </a:tc>
                <a:extLst>
                  <a:ext uri="{0D108BD9-81ED-4DB2-BD59-A6C34878D82A}">
                    <a16:rowId xmlns:a16="http://schemas.microsoft.com/office/drawing/2014/main" val="337521594"/>
                  </a:ext>
                </a:extLst>
              </a:tr>
              <a:tr h="997726">
                <a:tc>
                  <a:txBody>
                    <a:bodyPr/>
                    <a:lstStyle/>
                    <a:p>
                      <a:pPr algn="ctr"/>
                      <a:r>
                        <a:rPr lang="en-GB"/>
                        <a:t>Involve</a:t>
                      </a:r>
                    </a:p>
                  </a:txBody>
                  <a:tcPr anchor="ctr"/>
                </a:tc>
                <a:tc>
                  <a:txBody>
                    <a:bodyPr/>
                    <a:lstStyle/>
                    <a:p>
                      <a:pPr marL="0" indent="0">
                        <a:buFont typeface="Arial" panose="020B0604020202020204" pitchFamily="34" charset="0"/>
                        <a:buNone/>
                      </a:pPr>
                      <a:r>
                        <a:rPr lang="en-GB" sz="1100"/>
                        <a:t>● to work directly with participants throughout the policy- or decision-making process, ensuring their concerns and aspirations are understood and considered </a:t>
                      </a:r>
                    </a:p>
                    <a:p>
                      <a:pPr marL="0" indent="0">
                        <a:buFont typeface="Arial" panose="020B0604020202020204" pitchFamily="34" charset="0"/>
                        <a:buNone/>
                      </a:pPr>
                      <a:r>
                        <a:rPr lang="en-GB" sz="1100"/>
                        <a:t>● to enable participants to directly influence the decisions or options developed</a:t>
                      </a:r>
                    </a:p>
                  </a:txBody>
                  <a:tcPr/>
                </a:tc>
                <a:tc>
                  <a:txBody>
                    <a:bodyPr/>
                    <a:lstStyle/>
                    <a:p>
                      <a:pPr marL="0" indent="0">
                        <a:buFont typeface="Arial" panose="020B0604020202020204" pitchFamily="34" charset="0"/>
                        <a:buNone/>
                      </a:pPr>
                      <a:r>
                        <a:rPr lang="en-GB" sz="1100"/>
                        <a:t>● we will keep you informed </a:t>
                      </a:r>
                    </a:p>
                    <a:p>
                      <a:pPr marL="0" indent="0">
                        <a:buFont typeface="Arial" panose="020B0604020202020204" pitchFamily="34" charset="0"/>
                        <a:buNone/>
                      </a:pPr>
                      <a:r>
                        <a:rPr lang="en-GB" sz="1100"/>
                        <a:t>● we will work with you to ensure that your concerns and aspirations are directly reflected in the outcomes or alternatives developed  </a:t>
                      </a:r>
                    </a:p>
                    <a:p>
                      <a:pPr marL="0" indent="0">
                        <a:buFont typeface="Arial" panose="020B0604020202020204" pitchFamily="34" charset="0"/>
                        <a:buNone/>
                      </a:pPr>
                      <a:r>
                        <a:rPr lang="en-GB" sz="1100"/>
                        <a:t>● we will provide feedback on how your input has influenced the outcome</a:t>
                      </a:r>
                    </a:p>
                  </a:txBody>
                  <a:tcPr/>
                </a:tc>
                <a:extLst>
                  <a:ext uri="{0D108BD9-81ED-4DB2-BD59-A6C34878D82A}">
                    <a16:rowId xmlns:a16="http://schemas.microsoft.com/office/drawing/2014/main" val="2824129870"/>
                  </a:ext>
                </a:extLst>
              </a:tr>
              <a:tr h="904652">
                <a:tc>
                  <a:txBody>
                    <a:bodyPr/>
                    <a:lstStyle/>
                    <a:p>
                      <a:pPr algn="ctr"/>
                      <a:r>
                        <a:rPr lang="en-GB"/>
                        <a:t>Collaborate</a:t>
                      </a:r>
                    </a:p>
                  </a:txBody>
                  <a:tcPr anchor="ctr"/>
                </a:tc>
                <a:tc>
                  <a:txBody>
                    <a:bodyPr/>
                    <a:lstStyle/>
                    <a:p>
                      <a:pPr marL="0" indent="0">
                        <a:buFont typeface="Arial" panose="020B0604020202020204" pitchFamily="34" charset="0"/>
                        <a:buNone/>
                      </a:pPr>
                      <a:r>
                        <a:rPr lang="en-GB" sz="1100"/>
                        <a:t>● to partner with participants in each aspect of a decision, including defining the issue, developing alternatives and identifying preferred solutions </a:t>
                      </a:r>
                    </a:p>
                    <a:p>
                      <a:pPr marL="0" indent="0">
                        <a:buFont typeface="Arial" panose="020B0604020202020204" pitchFamily="34" charset="0"/>
                        <a:buNone/>
                      </a:pPr>
                      <a:r>
                        <a:rPr lang="en-GB" sz="1100"/>
                        <a:t>● to share the development and decision-making process as much as possible</a:t>
                      </a:r>
                    </a:p>
                  </a:txBody>
                  <a:tcPr/>
                </a:tc>
                <a:tc>
                  <a:txBody>
                    <a:bodyPr/>
                    <a:lstStyle/>
                    <a:p>
                      <a:pPr marL="0" indent="0">
                        <a:buFont typeface="Arial" panose="020B0604020202020204" pitchFamily="34" charset="0"/>
                        <a:buNone/>
                      </a:pPr>
                      <a:r>
                        <a:rPr lang="en-GB" sz="1100"/>
                        <a:t>● we will look to you for advice and innovation in formulating solutions  </a:t>
                      </a:r>
                    </a:p>
                    <a:p>
                      <a:pPr marL="0" indent="0">
                        <a:buFont typeface="Arial" panose="020B0604020202020204" pitchFamily="34" charset="0"/>
                        <a:buNone/>
                      </a:pPr>
                      <a:r>
                        <a:rPr lang="en-GB" sz="1100"/>
                        <a:t>● we will incorporate your advice and recommendations into decisions or implementation to as far as possible </a:t>
                      </a:r>
                    </a:p>
                  </a:txBody>
                  <a:tcPr/>
                </a:tc>
                <a:extLst>
                  <a:ext uri="{0D108BD9-81ED-4DB2-BD59-A6C34878D82A}">
                    <a16:rowId xmlns:a16="http://schemas.microsoft.com/office/drawing/2014/main" val="2612587317"/>
                  </a:ext>
                </a:extLst>
              </a:tr>
              <a:tr h="790470">
                <a:tc>
                  <a:txBody>
                    <a:bodyPr/>
                    <a:lstStyle/>
                    <a:p>
                      <a:pPr algn="ctr"/>
                      <a:r>
                        <a:rPr lang="en-GB"/>
                        <a:t>Delegate</a:t>
                      </a:r>
                    </a:p>
                  </a:txBody>
                  <a:tcPr anchor="ctr"/>
                </a:tc>
                <a:tc>
                  <a:txBody>
                    <a:bodyPr/>
                    <a:lstStyle/>
                    <a:p>
                      <a:pPr marL="0" indent="0">
                        <a:buFont typeface="Arial" panose="020B0604020202020204" pitchFamily="34" charset="0"/>
                        <a:buNone/>
                      </a:pPr>
                      <a:r>
                        <a:rPr lang="en-GB" sz="1100"/>
                        <a:t>● to place final decision making in the hands of the participants</a:t>
                      </a:r>
                    </a:p>
                    <a:p>
                      <a:pPr marL="0" indent="0">
                        <a:buFont typeface="Arial" panose="020B0604020202020204" pitchFamily="34" charset="0"/>
                        <a:buNone/>
                      </a:pPr>
                      <a:r>
                        <a:rPr lang="en-GB" sz="1100"/>
                        <a:t>● to hand over the ability to make decisions and/or take action</a:t>
                      </a:r>
                    </a:p>
                  </a:txBody>
                  <a:tcPr/>
                </a:tc>
                <a:tc>
                  <a:txBody>
                    <a:bodyPr/>
                    <a:lstStyle/>
                    <a:p>
                      <a:pPr marL="0" indent="0">
                        <a:buFont typeface="Arial" panose="020B0604020202020204" pitchFamily="34" charset="0"/>
                        <a:buNone/>
                      </a:pPr>
                      <a:r>
                        <a:rPr lang="en-GB" sz="1100"/>
                        <a:t>● we will implement what you decide</a:t>
                      </a:r>
                    </a:p>
                    <a:p>
                      <a:pPr marL="0" indent="0">
                        <a:buFont typeface="Arial" panose="020B0604020202020204" pitchFamily="34" charset="0"/>
                        <a:buNone/>
                      </a:pPr>
                      <a:endParaRPr lang="en-GB" sz="1100"/>
                    </a:p>
                  </a:txBody>
                  <a:tcPr/>
                </a:tc>
                <a:extLst>
                  <a:ext uri="{0D108BD9-81ED-4DB2-BD59-A6C34878D82A}">
                    <a16:rowId xmlns:a16="http://schemas.microsoft.com/office/drawing/2014/main" val="339607155"/>
                  </a:ext>
                </a:extLst>
              </a:tr>
            </a:tbl>
          </a:graphicData>
        </a:graphic>
      </p:graphicFrame>
    </p:spTree>
    <p:extLst>
      <p:ext uri="{BB962C8B-B14F-4D97-AF65-F5344CB8AC3E}">
        <p14:creationId xmlns:p14="http://schemas.microsoft.com/office/powerpoint/2010/main" val="1833340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latin typeface="Arial"/>
                <a:ea typeface="ＭＳ Ｐゴシック"/>
                <a:cs typeface="Arial"/>
              </a:rPr>
              <a:t>Eco-distress</a:t>
            </a:r>
            <a:endParaRPr lang="en-GB" sz="2400" dirty="0">
              <a:latin typeface="Arial" panose="020B0604020202020204" pitchFamily="34" charset="0"/>
              <a:ea typeface="ＭＳ Ｐゴシック"/>
              <a:cs typeface="Arial" panose="020B0604020202020204" pitchFamily="34" charset="0"/>
            </a:endParaRPr>
          </a:p>
        </p:txBody>
      </p:sp>
      <p:sp>
        <p:nvSpPr>
          <p:cNvPr id="3" name="Content Placeholder 2"/>
          <p:cNvSpPr>
            <a:spLocks noGrp="1"/>
          </p:cNvSpPr>
          <p:nvPr>
            <p:ph idx="1"/>
          </p:nvPr>
        </p:nvSpPr>
        <p:spPr>
          <a:xfrm>
            <a:off x="613955" y="832207"/>
            <a:ext cx="10855234" cy="5593656"/>
          </a:xfrm>
        </p:spPr>
        <p:txBody>
          <a:bodyPr/>
          <a:lstStyle/>
          <a:p>
            <a:pPr marL="0" indent="0">
              <a:spcBef>
                <a:spcPts val="0"/>
              </a:spcBef>
              <a:buNone/>
            </a:pPr>
            <a:r>
              <a:rPr lang="en-GB" sz="1600" dirty="0">
                <a:latin typeface="Arial" panose="020B0604020202020204" pitchFamily="34" charset="0"/>
                <a:cs typeface="Arial" panose="020B0604020202020204" pitchFamily="34" charset="0"/>
              </a:rPr>
              <a:t>As people learn about and face up to the risks and impacts of climate change, they are more likely to experience difficult and uncomfortable emotions.</a:t>
            </a:r>
          </a:p>
          <a:p>
            <a:pPr marL="0" indent="0">
              <a:spcBef>
                <a:spcPts val="0"/>
              </a:spcBef>
              <a:buNone/>
            </a:pPr>
            <a:endParaRPr lang="en-GB" sz="1600" dirty="0">
              <a:latin typeface="Arial" panose="020B0604020202020204" pitchFamily="34" charset="0"/>
              <a:cs typeface="Arial" panose="020B0604020202020204" pitchFamily="34" charset="0"/>
            </a:endParaRPr>
          </a:p>
          <a:p>
            <a:pPr marL="0" indent="0">
              <a:spcBef>
                <a:spcPts val="0"/>
              </a:spcBef>
              <a:buNone/>
            </a:pPr>
            <a:r>
              <a:rPr lang="en-GB" sz="1600" dirty="0">
                <a:latin typeface="Arial" panose="020B0604020202020204" pitchFamily="34" charset="0"/>
                <a:cs typeface="Arial" panose="020B0604020202020204" pitchFamily="34" charset="0"/>
              </a:rPr>
              <a:t>These feelings are understood by climate psychologists to be appropriate responses – they are a sign that a person is in touch with the severity of the climate emergency. </a:t>
            </a:r>
          </a:p>
          <a:p>
            <a:pPr marL="0" indent="0">
              <a:spcBef>
                <a:spcPts val="0"/>
              </a:spcBef>
              <a:buNone/>
            </a:pPr>
            <a:endParaRPr lang="en-GB" sz="1600" dirty="0">
              <a:latin typeface="Arial" panose="020B0604020202020204" pitchFamily="34" charset="0"/>
              <a:cs typeface="Arial" panose="020B0604020202020204" pitchFamily="34" charset="0"/>
            </a:endParaRPr>
          </a:p>
          <a:p>
            <a:pPr marL="0" indent="0">
              <a:spcBef>
                <a:spcPts val="0"/>
              </a:spcBef>
              <a:buNone/>
            </a:pPr>
            <a:r>
              <a:rPr lang="en-GB" sz="1600" dirty="0">
                <a:latin typeface="Arial"/>
                <a:ea typeface="ＭＳ Ｐゴシック"/>
                <a:cs typeface="Arial"/>
              </a:rPr>
              <a:t>Such emotional responses are also common, with studies showing a significant portion of adults and young people experience feelings of distress in relation to the environmental crisis. </a:t>
            </a:r>
          </a:p>
          <a:p>
            <a:pPr marL="0" indent="0">
              <a:spcBef>
                <a:spcPts val="0"/>
              </a:spcBef>
              <a:buNone/>
            </a:pPr>
            <a:endParaRPr lang="en-GB" sz="1600" dirty="0">
              <a:latin typeface="Arial" panose="020B0604020202020204" pitchFamily="34" charset="0"/>
              <a:cs typeface="Arial" panose="020B0604020202020204" pitchFamily="34" charset="0"/>
            </a:endParaRPr>
          </a:p>
          <a:p>
            <a:pPr marL="0" indent="0">
              <a:spcBef>
                <a:spcPts val="0"/>
              </a:spcBef>
              <a:buNone/>
            </a:pPr>
            <a:r>
              <a:rPr lang="en-GB" sz="1600" dirty="0">
                <a:solidFill>
                  <a:srgbClr val="000000"/>
                </a:solidFill>
                <a:latin typeface="Arial"/>
                <a:ea typeface="ＭＳ Ｐゴシック"/>
                <a:cs typeface="Arial"/>
              </a:rPr>
              <a:t>We know that taking action can help mitigate feelings of eco-distress. It</a:t>
            </a:r>
            <a:r>
              <a:rPr lang="en-GB" sz="1600" dirty="0">
                <a:latin typeface="Arial"/>
                <a:ea typeface="ＭＳ Ｐゴシック"/>
                <a:cs typeface="Arial"/>
              </a:rPr>
              <a:t> is important to deal with distressing emotions in a healthy way, because chronic emotional stress and suppression of emotions over the long-term can have negative impacts on health and wellbeing and can undermine people’s capacity to get to grips with the climate emergency.</a:t>
            </a:r>
            <a:endParaRPr lang="en-GB" dirty="0"/>
          </a:p>
          <a:p>
            <a:pPr marL="0" indent="0">
              <a:spcBef>
                <a:spcPts val="0"/>
              </a:spcBef>
              <a:buNone/>
            </a:pPr>
            <a:endParaRPr lang="en-GB" sz="1600" dirty="0">
              <a:latin typeface="Arial" panose="020B0604020202020204" pitchFamily="34" charset="0"/>
              <a:cs typeface="Arial" panose="020B0604020202020204" pitchFamily="34" charset="0"/>
            </a:endParaRPr>
          </a:p>
          <a:p>
            <a:pPr marL="0" indent="0">
              <a:spcBef>
                <a:spcPts val="0"/>
              </a:spcBef>
              <a:buNone/>
            </a:pPr>
            <a:r>
              <a:rPr lang="en-GB" sz="1600" b="1" dirty="0">
                <a:latin typeface="Arial" panose="020B0604020202020204" pitchFamily="34" charset="0"/>
                <a:cs typeface="Arial" panose="020B0604020202020204" pitchFamily="34" charset="0"/>
              </a:rPr>
              <a:t>Resources</a:t>
            </a:r>
            <a:r>
              <a:rPr lang="en-GB" sz="1600" dirty="0">
                <a:latin typeface="Arial" panose="020B0604020202020204" pitchFamily="34" charset="0"/>
                <a:cs typeface="Arial" panose="020B0604020202020204" pitchFamily="34" charset="0"/>
              </a:rPr>
              <a:t>: </a:t>
            </a:r>
          </a:p>
          <a:p>
            <a:pPr marL="187325" indent="-187325">
              <a:spcBef>
                <a:spcPts val="0"/>
              </a:spcBef>
            </a:pPr>
            <a:r>
              <a:rPr lang="en-GB" sz="1600" kern="1200" dirty="0">
                <a:latin typeface="Arial" panose="020B0604020202020204" pitchFamily="34" charset="0"/>
                <a:cs typeface="Arial" panose="020B0604020202020204" pitchFamily="34" charset="0"/>
              </a:rPr>
              <a:t>Climate Psychologists recordings on climate distress for </a:t>
            </a:r>
            <a:r>
              <a:rPr lang="en-GB" sz="1600" kern="1200" dirty="0">
                <a:latin typeface="Arial" panose="020B0604020202020204" pitchFamily="34" charset="0"/>
                <a:cs typeface="Arial" panose="020B0604020202020204" pitchFamily="34" charset="0"/>
                <a:hlinkClick r:id="rId3"/>
              </a:rPr>
              <a:t>adults</a:t>
            </a:r>
            <a:r>
              <a:rPr lang="en-GB" sz="1600" kern="1200" dirty="0">
                <a:latin typeface="Arial" panose="020B0604020202020204" pitchFamily="34" charset="0"/>
                <a:cs typeface="Arial" panose="020B0604020202020204" pitchFamily="34" charset="0"/>
              </a:rPr>
              <a:t> and </a:t>
            </a:r>
            <a:r>
              <a:rPr lang="en-GB" sz="1600" kern="1200" dirty="0">
                <a:latin typeface="Arial" panose="020B0604020202020204" pitchFamily="34" charset="0"/>
                <a:cs typeface="Arial" panose="020B0604020202020204" pitchFamily="34" charset="0"/>
                <a:hlinkClick r:id="rId4"/>
              </a:rPr>
              <a:t>children</a:t>
            </a:r>
            <a:endParaRPr lang="en-GB" sz="1600" kern="1200" dirty="0">
              <a:latin typeface="Arial" panose="020B0604020202020204" pitchFamily="34" charset="0"/>
              <a:cs typeface="Arial" panose="020B0604020202020204" pitchFamily="34" charset="0"/>
            </a:endParaRPr>
          </a:p>
          <a:p>
            <a:pPr marL="187325" indent="-187325">
              <a:spcBef>
                <a:spcPts val="0"/>
              </a:spcBef>
            </a:pPr>
            <a:r>
              <a:rPr lang="en-GB" sz="1600" kern="1200" dirty="0">
                <a:latin typeface="Arial" panose="020B0604020202020204" pitchFamily="34" charset="0"/>
                <a:cs typeface="Arial" panose="020B0604020202020204" pitchFamily="34" charset="0"/>
                <a:hlinkClick r:id="rId5"/>
              </a:rPr>
              <a:t>Climate Psychology Alliance Scotland </a:t>
            </a:r>
            <a:r>
              <a:rPr lang="en-GB" sz="1600" kern="1200" dirty="0">
                <a:latin typeface="Arial" panose="020B0604020202020204" pitchFamily="34" charset="0"/>
                <a:cs typeface="Arial" panose="020B0604020202020204" pitchFamily="34" charset="0"/>
              </a:rPr>
              <a:t>resources (handbook and podcast). CPA also offers a </a:t>
            </a:r>
            <a:r>
              <a:rPr lang="en-GB" sz="1600" kern="1200" dirty="0">
                <a:latin typeface="Arial" panose="020B0604020202020204" pitchFamily="34" charset="0"/>
                <a:cs typeface="Arial" panose="020B0604020202020204" pitchFamily="34" charset="0"/>
                <a:hlinkClick r:id="rId6"/>
              </a:rPr>
              <a:t>monthly support space for youth</a:t>
            </a:r>
            <a:r>
              <a:rPr lang="en-GB" sz="1600" kern="1200" dirty="0">
                <a:latin typeface="Arial" panose="020B0604020202020204" pitchFamily="34" charset="0"/>
                <a:cs typeface="Arial" panose="020B0604020202020204" pitchFamily="34" charset="0"/>
              </a:rPr>
              <a:t>. </a:t>
            </a:r>
          </a:p>
          <a:p>
            <a:pPr marL="187325" indent="-187325">
              <a:spcBef>
                <a:spcPts val="0"/>
              </a:spcBef>
            </a:pPr>
            <a:r>
              <a:rPr lang="en-GB" sz="1600" kern="1200" dirty="0">
                <a:solidFill>
                  <a:srgbClr val="000000"/>
                </a:solidFill>
                <a:latin typeface="Arial"/>
                <a:ea typeface="+mn-lt"/>
                <a:cs typeface="+mn-lt"/>
                <a:hlinkClick r:id="rId7"/>
              </a:rPr>
              <a:t>Digital education resource for teachers</a:t>
            </a:r>
            <a:r>
              <a:rPr lang="en-GB" sz="1600" kern="1200" dirty="0">
                <a:solidFill>
                  <a:srgbClr val="000000"/>
                </a:solidFill>
                <a:latin typeface="Arial"/>
                <a:ea typeface="+mn-lt"/>
                <a:cs typeface="+mn-lt"/>
              </a:rPr>
              <a:t> to think critically about the impact of the Climate Emergency</a:t>
            </a:r>
            <a:endParaRPr lang="en-GB" sz="1600" kern="1200" dirty="0">
              <a:latin typeface="Arial"/>
              <a:ea typeface="ＭＳ Ｐゴシック"/>
              <a:cs typeface="Arial"/>
            </a:endParaRPr>
          </a:p>
          <a:p>
            <a:pPr marL="187325" indent="-187325">
              <a:spcBef>
                <a:spcPts val="0"/>
              </a:spcBef>
            </a:pPr>
            <a:r>
              <a:rPr lang="en-GB" sz="1600" kern="1200" dirty="0">
                <a:latin typeface="Arial"/>
                <a:ea typeface="ＭＳ Ｐゴシック"/>
                <a:cs typeface="Arial"/>
                <a:hlinkClick r:id="rId8"/>
              </a:rPr>
              <a:t>Childline</a:t>
            </a:r>
            <a:r>
              <a:rPr lang="en-GB" sz="1600" kern="1200" dirty="0">
                <a:latin typeface="Arial"/>
                <a:ea typeface="ＭＳ Ｐゴシック"/>
                <a:cs typeface="Arial"/>
              </a:rPr>
              <a:t> toolkits</a:t>
            </a:r>
            <a:endParaRPr lang="en-GB" sz="1600" dirty="0">
              <a:latin typeface="Arial"/>
              <a:ea typeface="ＭＳ Ｐゴシック"/>
              <a:cs typeface="Arial"/>
            </a:endParaRPr>
          </a:p>
          <a:p>
            <a:pPr marL="187325" indent="-187325">
              <a:spcBef>
                <a:spcPts val="0"/>
              </a:spcBef>
            </a:pPr>
            <a:r>
              <a:rPr lang="en-GB" sz="1600" kern="1200" dirty="0">
                <a:latin typeface="Arial"/>
                <a:ea typeface="ＭＳ Ｐゴシック"/>
                <a:cs typeface="Arial"/>
                <a:hlinkClick r:id="rId9"/>
              </a:rPr>
              <a:t>AyeFeel</a:t>
            </a:r>
            <a:r>
              <a:rPr lang="en-GB" sz="1600" kern="1200" dirty="0">
                <a:latin typeface="Arial"/>
                <a:ea typeface="ＭＳ Ｐゴシック"/>
                <a:cs typeface="Arial"/>
              </a:rPr>
              <a:t> campaign by </a:t>
            </a:r>
            <a:r>
              <a:rPr lang="en-GB" sz="1600" kern="1200" dirty="0" err="1">
                <a:latin typeface="Arial"/>
                <a:ea typeface="ＭＳ Ｐゴシック"/>
                <a:cs typeface="Arial"/>
              </a:rPr>
              <a:t>YoungScot</a:t>
            </a:r>
            <a:r>
              <a:rPr lang="en-GB" sz="1600" kern="1200" dirty="0">
                <a:latin typeface="Arial"/>
                <a:ea typeface="ＭＳ Ｐゴシック"/>
                <a:cs typeface="Arial"/>
              </a:rPr>
              <a:t>, including info on understanding </a:t>
            </a:r>
            <a:r>
              <a:rPr lang="en-GB" sz="1600" kern="1200" dirty="0">
                <a:latin typeface="Arial"/>
                <a:ea typeface="ＭＳ Ｐゴシック"/>
                <a:cs typeface="Arial"/>
                <a:hlinkClick r:id="rId10"/>
              </a:rPr>
              <a:t>climate anxiety</a:t>
            </a:r>
            <a:endParaRPr lang="en-GB" sz="1600" kern="1200" dirty="0">
              <a:latin typeface="Arial"/>
              <a:ea typeface="ＭＳ Ｐゴシック"/>
              <a:cs typeface="Arial"/>
            </a:endParaRPr>
          </a:p>
          <a:p>
            <a:pPr marL="187325" indent="-187325">
              <a:spcBef>
                <a:spcPts val="0"/>
              </a:spcBef>
            </a:pPr>
            <a:r>
              <a:rPr lang="en-GB" sz="1600" kern="1200" dirty="0">
                <a:latin typeface="Arial" panose="020B0604020202020204" pitchFamily="34" charset="0"/>
                <a:cs typeface="Arial" panose="020B0604020202020204" pitchFamily="34" charset="0"/>
                <a:hlinkClick r:id="rId11"/>
              </a:rPr>
              <a:t>Good Grief </a:t>
            </a:r>
            <a:r>
              <a:rPr lang="en-GB" sz="1600" kern="1200" dirty="0">
                <a:latin typeface="Arial" panose="020B0604020202020204" pitchFamily="34" charset="0"/>
                <a:cs typeface="Arial" panose="020B0604020202020204" pitchFamily="34" charset="0"/>
              </a:rPr>
              <a:t>network resources </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240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59895-40C4-E30C-CF16-37F5BD28F672}"/>
              </a:ext>
            </a:extLst>
          </p:cNvPr>
          <p:cNvSpPr>
            <a:spLocks noGrp="1"/>
          </p:cNvSpPr>
          <p:nvPr>
            <p:ph type="title"/>
          </p:nvPr>
        </p:nvSpPr>
        <p:spPr>
          <a:xfrm>
            <a:off x="338669" y="44231"/>
            <a:ext cx="11520713" cy="490991"/>
          </a:xfrm>
        </p:spPr>
        <p:txBody>
          <a:bodyPr wrap="square" anchor="ctr">
            <a:normAutofit/>
          </a:bodyPr>
          <a:lstStyle/>
          <a:p>
            <a:r>
              <a:rPr lang="en-GB" sz="2400" dirty="0">
                <a:latin typeface="Arial" panose="020B0604020202020204" pitchFamily="34" charset="0"/>
                <a:cs typeface="Arial" panose="020B0604020202020204" pitchFamily="34" charset="0"/>
              </a:rPr>
              <a:t>Encouraging Climate Behaviour - The COM-B Model </a:t>
            </a:r>
          </a:p>
        </p:txBody>
      </p:sp>
      <p:sp>
        <p:nvSpPr>
          <p:cNvPr id="3" name="Content Placeholder 2">
            <a:extLst>
              <a:ext uri="{FF2B5EF4-FFF2-40B4-BE49-F238E27FC236}">
                <a16:creationId xmlns:a16="http://schemas.microsoft.com/office/drawing/2014/main" id="{CD29B3DB-6551-4F88-2D3E-1416B70604E2}"/>
              </a:ext>
            </a:extLst>
          </p:cNvPr>
          <p:cNvSpPr>
            <a:spLocks noGrp="1"/>
          </p:cNvSpPr>
          <p:nvPr>
            <p:ph sz="half" idx="1"/>
          </p:nvPr>
        </p:nvSpPr>
        <p:spPr>
          <a:xfrm>
            <a:off x="338669" y="765402"/>
            <a:ext cx="5687785" cy="5616348"/>
          </a:xfrm>
        </p:spPr>
        <p:txBody>
          <a:bodyPr vert="horz" wrap="square" lIns="95728" tIns="47865" rIns="95728" bIns="47865" numCol="1" anchor="t" anchorCtr="0" compatLnSpc="1">
            <a:prstTxWarp prst="textNoShape">
              <a:avLst/>
            </a:prstTxWarp>
            <a:noAutofit/>
          </a:bodyPr>
          <a:lstStyle/>
          <a:p>
            <a:pPr marL="0" indent="0">
              <a:lnSpc>
                <a:spcPct val="90000"/>
              </a:lnSpc>
              <a:buNone/>
            </a:pPr>
            <a:r>
              <a:rPr lang="en-GB" sz="1400" b="1" dirty="0">
                <a:latin typeface="Arial"/>
                <a:ea typeface="ＭＳ Ｐゴシック"/>
              </a:rPr>
              <a:t>What is the COM-B Model?</a:t>
            </a:r>
            <a:endParaRPr lang="en-US" sz="1400" b="1" dirty="0">
              <a:latin typeface="Arial"/>
              <a:ea typeface="ＭＳ Ｐゴシック"/>
            </a:endParaRPr>
          </a:p>
          <a:p>
            <a:pPr marL="0" indent="0">
              <a:lnSpc>
                <a:spcPct val="90000"/>
              </a:lnSpc>
              <a:buNone/>
            </a:pPr>
            <a:r>
              <a:rPr lang="en-GB" sz="1400" dirty="0">
                <a:latin typeface="Arial"/>
                <a:ea typeface="ＭＳ Ｐゴシック"/>
              </a:rPr>
              <a:t>COM-B stands for </a:t>
            </a:r>
            <a:r>
              <a:rPr lang="en-GB" sz="1400" u="sng" dirty="0">
                <a:latin typeface="Arial"/>
                <a:ea typeface="ＭＳ Ｐゴシック"/>
              </a:rPr>
              <a:t>C</a:t>
            </a:r>
            <a:r>
              <a:rPr lang="en-GB" sz="1400" dirty="0">
                <a:latin typeface="Arial"/>
                <a:ea typeface="ＭＳ Ｐゴシック"/>
              </a:rPr>
              <a:t>apability,</a:t>
            </a:r>
            <a:r>
              <a:rPr lang="en-GB" sz="1400" b="1" dirty="0">
                <a:latin typeface="Arial"/>
                <a:ea typeface="ＭＳ Ｐゴシック"/>
              </a:rPr>
              <a:t> </a:t>
            </a:r>
            <a:r>
              <a:rPr lang="en-GB" sz="1400" u="sng" dirty="0">
                <a:latin typeface="Arial"/>
                <a:ea typeface="ＭＳ Ｐゴシック"/>
              </a:rPr>
              <a:t>O</a:t>
            </a:r>
            <a:r>
              <a:rPr lang="en-GB" sz="1400" dirty="0">
                <a:latin typeface="Arial"/>
                <a:ea typeface="ＭＳ Ｐゴシック"/>
              </a:rPr>
              <a:t>pportunity, </a:t>
            </a:r>
            <a:r>
              <a:rPr lang="en-GB" sz="1400" u="sng" dirty="0">
                <a:latin typeface="Arial"/>
                <a:ea typeface="ＭＳ Ｐゴシック"/>
              </a:rPr>
              <a:t>M</a:t>
            </a:r>
            <a:r>
              <a:rPr lang="en-GB" sz="1400" dirty="0">
                <a:latin typeface="Arial"/>
                <a:ea typeface="ＭＳ Ｐゴシック"/>
              </a:rPr>
              <a:t>otivation and </a:t>
            </a:r>
            <a:r>
              <a:rPr lang="en-GB" sz="1400" u="sng" dirty="0">
                <a:latin typeface="Arial"/>
                <a:ea typeface="ＭＳ Ｐゴシック"/>
              </a:rPr>
              <a:t>B</a:t>
            </a:r>
            <a:r>
              <a:rPr lang="en-GB" sz="1400" dirty="0">
                <a:latin typeface="Arial"/>
                <a:ea typeface="ＭＳ Ｐゴシック"/>
              </a:rPr>
              <a:t>ehaviour.</a:t>
            </a:r>
            <a:endParaRPr lang="en-US" sz="1400" dirty="0">
              <a:latin typeface="Arial"/>
              <a:ea typeface="ＭＳ Ｐゴシック"/>
            </a:endParaRPr>
          </a:p>
          <a:p>
            <a:pPr marL="0" indent="0">
              <a:lnSpc>
                <a:spcPct val="90000"/>
              </a:lnSpc>
              <a:buNone/>
            </a:pPr>
            <a:r>
              <a:rPr lang="en-GB" sz="1400" dirty="0">
                <a:latin typeface="Arial"/>
                <a:ea typeface="ＭＳ Ｐゴシック"/>
              </a:rPr>
              <a:t>It is a tool that shows us that for someone to change their behaviour, they must have the </a:t>
            </a:r>
            <a:r>
              <a:rPr lang="en-GB" sz="1400" b="1" dirty="0">
                <a:latin typeface="Arial"/>
                <a:ea typeface="ＭＳ Ｐゴシック"/>
              </a:rPr>
              <a:t>capability</a:t>
            </a:r>
            <a:r>
              <a:rPr lang="en-GB" sz="1400" dirty="0">
                <a:latin typeface="Arial"/>
                <a:ea typeface="ＭＳ Ｐゴシック"/>
              </a:rPr>
              <a:t>, </a:t>
            </a:r>
            <a:r>
              <a:rPr lang="en-GB" sz="1400" b="1" dirty="0">
                <a:latin typeface="Arial"/>
                <a:ea typeface="ＭＳ Ｐゴシック"/>
              </a:rPr>
              <a:t>opportunity </a:t>
            </a:r>
            <a:r>
              <a:rPr lang="en-GB" sz="1400" dirty="0">
                <a:latin typeface="Arial"/>
                <a:ea typeface="ＭＳ Ｐゴシック"/>
              </a:rPr>
              <a:t>and </a:t>
            </a:r>
            <a:r>
              <a:rPr lang="en-GB" sz="1400" b="1" dirty="0">
                <a:latin typeface="Arial"/>
                <a:ea typeface="ＭＳ Ｐゴシック"/>
              </a:rPr>
              <a:t>motivation </a:t>
            </a:r>
            <a:r>
              <a:rPr lang="en-GB" sz="1400" dirty="0">
                <a:latin typeface="Arial"/>
                <a:ea typeface="ＭＳ Ｐゴシック"/>
              </a:rPr>
              <a:t>to do so.</a:t>
            </a:r>
          </a:p>
          <a:p>
            <a:pPr marL="0" indent="0">
              <a:lnSpc>
                <a:spcPct val="90000"/>
              </a:lnSpc>
              <a:buNone/>
            </a:pPr>
            <a:endParaRPr lang="en-GB" sz="1400" dirty="0">
              <a:latin typeface="Arial"/>
            </a:endParaRPr>
          </a:p>
          <a:p>
            <a:pPr marL="0" indent="0">
              <a:lnSpc>
                <a:spcPct val="90000"/>
              </a:lnSpc>
              <a:spcBef>
                <a:spcPts val="20"/>
              </a:spcBef>
              <a:buNone/>
            </a:pPr>
            <a:endParaRPr lang="en-GB" sz="1400" b="1" dirty="0">
              <a:latin typeface="Arial"/>
            </a:endParaRPr>
          </a:p>
          <a:p>
            <a:pPr marL="0" indent="0">
              <a:lnSpc>
                <a:spcPct val="90000"/>
              </a:lnSpc>
              <a:spcBef>
                <a:spcPts val="20"/>
              </a:spcBef>
              <a:buNone/>
            </a:pPr>
            <a:r>
              <a:rPr lang="en-GB" sz="1400" b="1" dirty="0">
                <a:latin typeface="Arial"/>
                <a:ea typeface="ＭＳ Ｐゴシック"/>
              </a:rPr>
              <a:t>Using COM-B</a:t>
            </a:r>
            <a:br>
              <a:rPr lang="en-GB" sz="1400" dirty="0">
                <a:latin typeface="Arial"/>
              </a:rPr>
            </a:br>
            <a:r>
              <a:rPr lang="en-GB" sz="1400" dirty="0">
                <a:latin typeface="Arial"/>
                <a:ea typeface="ＭＳ Ｐゴシック"/>
              </a:rPr>
              <a:t>As a starting point, you must identify the behaviour that you want to target. This could be something like ‘travelling more frequently by public transport’. And then it is important to decide who you would like to encourage to take that action. For example, Commuters. Therefore, the behaviour you are looking to target is ‘commuters to travel more frequently by train’.</a:t>
            </a:r>
            <a:br>
              <a:rPr lang="en-GB" sz="1400" dirty="0">
                <a:latin typeface="Arial"/>
              </a:rPr>
            </a:br>
            <a:endParaRPr lang="en-GB" sz="1400" dirty="0">
              <a:latin typeface="Arial"/>
            </a:endParaRPr>
          </a:p>
          <a:p>
            <a:pPr marL="0" indent="0">
              <a:lnSpc>
                <a:spcPct val="90000"/>
              </a:lnSpc>
              <a:spcBef>
                <a:spcPts val="20"/>
              </a:spcBef>
              <a:buNone/>
            </a:pPr>
            <a:r>
              <a:rPr lang="en-GB" sz="1400" dirty="0">
                <a:latin typeface="Arial"/>
                <a:ea typeface="ＭＳ Ｐゴシック"/>
              </a:rPr>
              <a:t>You can then work through the COM-B model by identifying what barriers commuters might face when engaging with this behaviour under the 3 categories presented above. This can help in understanding what might be preventing someone from taking action and can support in designing appropriate interventions.</a:t>
            </a:r>
          </a:p>
          <a:p>
            <a:pPr marL="0" indent="0">
              <a:lnSpc>
                <a:spcPct val="90000"/>
              </a:lnSpc>
              <a:buNone/>
            </a:pPr>
            <a:endParaRPr lang="en-GB" sz="1400" dirty="0">
              <a:latin typeface="Arial"/>
            </a:endParaRPr>
          </a:p>
          <a:p>
            <a:pPr marL="0" indent="0">
              <a:lnSpc>
                <a:spcPct val="90000"/>
              </a:lnSpc>
              <a:buNone/>
            </a:pPr>
            <a:endParaRPr lang="en-GB" sz="1400" dirty="0">
              <a:latin typeface="Arial"/>
            </a:endParaRPr>
          </a:p>
          <a:p>
            <a:pPr marL="0" indent="0">
              <a:lnSpc>
                <a:spcPct val="90000"/>
              </a:lnSpc>
              <a:buNone/>
            </a:pPr>
            <a:r>
              <a:rPr lang="en-GB" sz="1400" dirty="0">
                <a:latin typeface="Arial"/>
                <a:ea typeface="ＭＳ Ｐゴシック"/>
              </a:rPr>
              <a:t>Resources - </a:t>
            </a:r>
            <a:r>
              <a:rPr lang="en-GB" sz="1400" dirty="0">
                <a:latin typeface="Arial"/>
                <a:ea typeface="ＭＳ Ｐゴシック"/>
                <a:hlinkClick r:id="rId2"/>
              </a:rPr>
              <a:t>The COM-B Model for Behavior Change - The Decision Lab</a:t>
            </a:r>
            <a:endParaRPr lang="en-GB" sz="1400" dirty="0">
              <a:latin typeface="Arial"/>
              <a:ea typeface="ＭＳ Ｐゴシック"/>
            </a:endParaRPr>
          </a:p>
        </p:txBody>
      </p:sp>
      <p:pic>
        <p:nvPicPr>
          <p:cNvPr id="4" name="Picture 3" descr="A diagram illustrating the components that influence target behavior. It is structured in three columns. The first column lists 'Capability,' 'Opportunity,' and 'Motivation' as key factors, each with a question beneath: 'Can this behavior be accomplished in principle?' 'Is there sufficient opportunity for behavior to occur?' and 'Is there sufficient motivation for the behavior to occur?' The second column breaks these down further into 'Physical' and 'Psychological' for Capability, 'Social' and 'Physical' for Opportunity, and 'Automatic' and 'Reflective' for Motivation. The third column shows these factors converging into a purple box labeled 'Target Behavior.'">
            <a:extLst>
              <a:ext uri="{FF2B5EF4-FFF2-40B4-BE49-F238E27FC236}">
                <a16:creationId xmlns:a16="http://schemas.microsoft.com/office/drawing/2014/main" id="{153AEE3A-CA6F-159B-6ADE-18765FA5FD76}"/>
              </a:ext>
            </a:extLst>
          </p:cNvPr>
          <p:cNvPicPr>
            <a:picLocks noChangeAspect="1"/>
          </p:cNvPicPr>
          <p:nvPr/>
        </p:nvPicPr>
        <p:blipFill>
          <a:blip r:embed="rId3"/>
          <a:stretch>
            <a:fillRect/>
          </a:stretch>
        </p:blipFill>
        <p:spPr>
          <a:xfrm>
            <a:off x="6171597" y="1575742"/>
            <a:ext cx="5687785" cy="3995668"/>
          </a:xfrm>
          <a:prstGeom prst="rect">
            <a:avLst/>
          </a:prstGeom>
          <a:noFill/>
        </p:spPr>
      </p:pic>
    </p:spTree>
    <p:extLst>
      <p:ext uri="{BB962C8B-B14F-4D97-AF65-F5344CB8AC3E}">
        <p14:creationId xmlns:p14="http://schemas.microsoft.com/office/powerpoint/2010/main" val="908268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a:latin typeface="Arial" panose="020B0604020202020204" pitchFamily="34" charset="0"/>
                <a:ea typeface="ＭＳ Ｐゴシック"/>
                <a:cs typeface="Arial" panose="020B0604020202020204" pitchFamily="34" charset="0"/>
              </a:rPr>
              <a:t>Resources to build climate literacy</a:t>
            </a:r>
          </a:p>
        </p:txBody>
      </p:sp>
      <p:sp>
        <p:nvSpPr>
          <p:cNvPr id="3" name="Content Placeholder 2"/>
          <p:cNvSpPr>
            <a:spLocks noGrp="1"/>
          </p:cNvSpPr>
          <p:nvPr>
            <p:ph idx="1"/>
          </p:nvPr>
        </p:nvSpPr>
        <p:spPr>
          <a:xfrm>
            <a:off x="337508" y="851771"/>
            <a:ext cx="11521521" cy="5168902"/>
          </a:xfrm>
        </p:spPr>
        <p:txBody>
          <a:bodyPr/>
          <a:lstStyle/>
          <a:p>
            <a:pPr marL="0" indent="0">
              <a:buNone/>
            </a:pPr>
            <a:r>
              <a:rPr lang="en-GB" sz="1800" b="1" dirty="0">
                <a:latin typeface="Arial"/>
                <a:ea typeface="ＭＳ Ｐゴシック"/>
                <a:cs typeface="Arial"/>
              </a:rPr>
              <a:t>Carbon Literacy Project</a:t>
            </a:r>
          </a:p>
          <a:p>
            <a:pPr marL="187325" indent="-187325"/>
            <a:r>
              <a:rPr lang="en-GB" sz="1800" dirty="0">
                <a:latin typeface="Arial"/>
                <a:ea typeface="ＭＳ Ｐゴシック"/>
                <a:cs typeface="Arial"/>
                <a:hlinkClick r:id="rId3"/>
              </a:rPr>
              <a:t>The Carbon Literacy Project</a:t>
            </a:r>
            <a:r>
              <a:rPr lang="en-GB" sz="1800" dirty="0">
                <a:latin typeface="Arial"/>
                <a:ea typeface="ＭＳ Ｐゴシック"/>
                <a:cs typeface="Arial"/>
              </a:rPr>
              <a:t> offers a one-day, certified, and widely recognised training in carbon literacy.</a:t>
            </a:r>
          </a:p>
          <a:p>
            <a:pPr marL="562610" lvl="1" indent="-188595">
              <a:buFont typeface="Courier New" panose="02070309020205020404" pitchFamily="49" charset="0"/>
              <a:buChar char="o"/>
            </a:pPr>
            <a:r>
              <a:rPr lang="en-GB" sz="1800" dirty="0">
                <a:latin typeface="Arial"/>
                <a:ea typeface="ＭＳ Ｐゴシック"/>
                <a:cs typeface="Arial"/>
              </a:rPr>
              <a:t>Toolkits for different sectors, trainer manuals, </a:t>
            </a:r>
            <a:r>
              <a:rPr lang="en-GB" sz="1800" b="1" dirty="0">
                <a:latin typeface="Arial"/>
                <a:ea typeface="ＭＳ Ｐゴシック"/>
                <a:cs typeface="Arial"/>
              </a:rPr>
              <a:t>train the trainer</a:t>
            </a:r>
            <a:r>
              <a:rPr lang="en-GB" sz="1800" dirty="0">
                <a:latin typeface="Arial"/>
                <a:ea typeface="ＭＳ Ｐゴシック"/>
                <a:cs typeface="Arial"/>
              </a:rPr>
              <a:t>, and other support available – mostly free or low cost.</a:t>
            </a:r>
          </a:p>
          <a:p>
            <a:pPr marL="187325" indent="-187325"/>
            <a:r>
              <a:rPr lang="en-GB" sz="1800" dirty="0">
                <a:latin typeface="Arial"/>
                <a:ea typeface="ＭＳ Ｐゴシック"/>
                <a:cs typeface="Arial"/>
                <a:hlinkClick r:id="rId4"/>
              </a:rPr>
              <a:t>Keep Scotland Beautiful</a:t>
            </a:r>
            <a:r>
              <a:rPr lang="en-GB" sz="1800" dirty="0">
                <a:latin typeface="Arial"/>
                <a:ea typeface="ＭＳ Ｐゴシック"/>
                <a:cs typeface="Arial"/>
              </a:rPr>
              <a:t>, </a:t>
            </a:r>
            <a:r>
              <a:rPr lang="en-GB" sz="1800" dirty="0">
                <a:latin typeface="Arial"/>
                <a:ea typeface="ＭＳ Ｐゴシック"/>
                <a:cs typeface="Arial"/>
                <a:hlinkClick r:id="rId5"/>
              </a:rPr>
              <a:t>Royal Scottish Geographical Society</a:t>
            </a:r>
            <a:r>
              <a:rPr lang="en-GB" sz="1800" dirty="0">
                <a:latin typeface="Arial"/>
                <a:ea typeface="ＭＳ Ｐゴシック"/>
                <a:cs typeface="Arial"/>
              </a:rPr>
              <a:t>, </a:t>
            </a:r>
            <a:r>
              <a:rPr lang="en-GB" sz="1800" dirty="0">
                <a:latin typeface="Arial"/>
                <a:ea typeface="ＭＳ Ｐゴシック"/>
                <a:cs typeface="Arial"/>
                <a:hlinkClick r:id="rId6"/>
              </a:rPr>
              <a:t>Scottish Communities Climate Action Network</a:t>
            </a:r>
            <a:r>
              <a:rPr lang="en-GB" sz="1800" dirty="0">
                <a:latin typeface="Arial"/>
                <a:ea typeface="ＭＳ Ｐゴシック"/>
                <a:cs typeface="Arial"/>
              </a:rPr>
              <a:t>, </a:t>
            </a:r>
            <a:r>
              <a:rPr lang="en-GB" sz="1800" dirty="0">
                <a:latin typeface="Arial"/>
                <a:ea typeface="ＭＳ Ｐゴシック"/>
                <a:cs typeface="Arial"/>
                <a:hlinkClick r:id="rId7"/>
              </a:rPr>
              <a:t>Highlands and Islands Climate Hub</a:t>
            </a:r>
            <a:r>
              <a:rPr lang="en-GB" sz="1800" dirty="0">
                <a:latin typeface="Arial"/>
                <a:ea typeface="ＭＳ Ｐゴシック"/>
                <a:cs typeface="Arial"/>
              </a:rPr>
              <a:t> and </a:t>
            </a:r>
            <a:r>
              <a:rPr lang="en-GB" sz="1800" dirty="0">
                <a:latin typeface="Arial"/>
                <a:ea typeface="ＭＳ Ｐゴシック"/>
                <a:cs typeface="Arial"/>
                <a:hlinkClick r:id="rId8"/>
              </a:rPr>
              <a:t>SCVO</a:t>
            </a:r>
            <a:r>
              <a:rPr lang="en-GB" sz="1800" dirty="0">
                <a:latin typeface="Arial"/>
                <a:ea typeface="ＭＳ Ｐゴシック"/>
                <a:cs typeface="Arial"/>
              </a:rPr>
              <a:t> all run different types of carbon and climate literacy trainings for different audiences across Scotland. </a:t>
            </a:r>
            <a:endParaRPr lang="en-GB" sz="1800">
              <a:latin typeface="Arial"/>
              <a:ea typeface="ＭＳ Ｐゴシック"/>
              <a:cs typeface="Arial"/>
            </a:endParaRPr>
          </a:p>
          <a:p>
            <a:pPr marL="0" indent="0">
              <a:buNone/>
            </a:pPr>
            <a:endParaRPr lang="en-GB" sz="1800">
              <a:latin typeface="Arial" panose="020B0604020202020204" pitchFamily="34" charset="0"/>
              <a:cs typeface="Arial" panose="020B0604020202020204" pitchFamily="34" charset="0"/>
            </a:endParaRPr>
          </a:p>
          <a:p>
            <a:pPr marL="0" indent="0">
              <a:buNone/>
            </a:pPr>
            <a:r>
              <a:rPr lang="en-GB" sz="1800" b="1" dirty="0">
                <a:latin typeface="Arial"/>
                <a:ea typeface="ＭＳ Ｐゴシック"/>
                <a:cs typeface="Arial"/>
              </a:rPr>
              <a:t>Place Standard Tool with a Climate Lens</a:t>
            </a:r>
          </a:p>
          <a:p>
            <a:pPr marL="0" indent="0">
              <a:buNone/>
            </a:pPr>
            <a:r>
              <a:rPr lang="en-GB" sz="1800" dirty="0">
                <a:latin typeface="Arial"/>
                <a:ea typeface="ＭＳ Ｐゴシック"/>
                <a:cs typeface="Arial"/>
                <a:hlinkClick r:id="rId9"/>
              </a:rPr>
              <a:t>The Place Standard with a climate lens </a:t>
            </a:r>
            <a:r>
              <a:rPr lang="en-GB" sz="1800" dirty="0">
                <a:latin typeface="Arial"/>
                <a:ea typeface="ＭＳ Ｐゴシック"/>
                <a:cs typeface="Arial"/>
              </a:rPr>
              <a:t>is a tool to help people to understand how climate change might play out in a local area and support them to design their future place in mind.</a:t>
            </a: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800" b="1" dirty="0">
                <a:latin typeface="Arial"/>
                <a:ea typeface="ＭＳ Ｐゴシック"/>
                <a:cs typeface="Arial"/>
              </a:rPr>
              <a:t>Explaining Climate Change </a:t>
            </a:r>
          </a:p>
          <a:p>
            <a:pPr marL="0" indent="0">
              <a:buNone/>
            </a:pPr>
            <a:r>
              <a:rPr lang="en-GB" sz="1800" dirty="0">
                <a:latin typeface="Arial"/>
                <a:ea typeface="ＭＳ Ｐゴシック"/>
                <a:cs typeface="Arial"/>
              </a:rPr>
              <a:t>The Scottish Government has developed two short videos explaining what climate change and net zero is on a basic, introductory level. This is to build climate literacy and encourage further climate action.</a:t>
            </a:r>
          </a:p>
          <a:p>
            <a:pPr marL="0" indent="0">
              <a:buNone/>
            </a:pPr>
            <a:r>
              <a:rPr lang="en-GB" sz="1800" dirty="0">
                <a:latin typeface="Century Gothic"/>
                <a:cs typeface="Arial" panose="020B0604020202020204" pitchFamily="34" charset="0"/>
                <a:hlinkClick r:id="rId10"/>
              </a:rPr>
              <a:t>What is climate change?</a:t>
            </a:r>
            <a:endParaRPr lang="en-GB"/>
          </a:p>
          <a:p>
            <a:pPr marL="0" indent="0">
              <a:buNone/>
            </a:pPr>
            <a:r>
              <a:rPr lang="en-GB" sz="1800" dirty="0">
                <a:latin typeface="Century Gothic"/>
                <a:cs typeface="Arial" panose="020B0604020202020204" pitchFamily="34" charset="0"/>
                <a:hlinkClick r:id="rId11"/>
              </a:rPr>
              <a:t>What is net zero? </a:t>
            </a:r>
            <a:endParaRPr lang="en-GB"/>
          </a:p>
          <a:p>
            <a:pPr marL="0" indent="0">
              <a:buNone/>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465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latin typeface="Arial" panose="020B0604020202020204" pitchFamily="34" charset="0"/>
                <a:ea typeface="ＭＳ Ｐゴシック"/>
                <a:cs typeface="Arial" panose="020B0604020202020204" pitchFamily="34" charset="0"/>
              </a:rPr>
              <a:t>Resources to support Children and Young people</a:t>
            </a:r>
          </a:p>
        </p:txBody>
      </p:sp>
      <p:sp>
        <p:nvSpPr>
          <p:cNvPr id="3" name="Content Placeholder 2"/>
          <p:cNvSpPr>
            <a:spLocks noGrp="1"/>
          </p:cNvSpPr>
          <p:nvPr>
            <p:ph idx="1"/>
          </p:nvPr>
        </p:nvSpPr>
        <p:spPr>
          <a:xfrm>
            <a:off x="858521" y="848244"/>
            <a:ext cx="10474958" cy="4885046"/>
          </a:xfrm>
        </p:spPr>
        <p:txBody>
          <a:bodyPr/>
          <a:lstStyle/>
          <a:p>
            <a:pPr marL="0" indent="0">
              <a:buNone/>
            </a:pPr>
            <a:r>
              <a:rPr lang="en-GB" sz="1800" b="1" dirty="0">
                <a:latin typeface="Arial"/>
                <a:ea typeface="ＭＳ Ｐゴシック"/>
                <a:cs typeface="Arial"/>
              </a:rPr>
              <a:t>Children and Young People resources</a:t>
            </a:r>
          </a:p>
          <a:p>
            <a:pPr marL="187325" indent="-187325"/>
            <a:r>
              <a:rPr lang="en-GB" sz="1800" dirty="0">
                <a:latin typeface="Arial"/>
                <a:ea typeface="ＭＳ Ｐゴシック"/>
                <a:cs typeface="Arial"/>
              </a:rPr>
              <a:t>The Scottish Government contributes to the </a:t>
            </a:r>
            <a:r>
              <a:rPr lang="en-GB" sz="1800" dirty="0">
                <a:latin typeface="Arial"/>
                <a:ea typeface="ＭＳ Ｐゴシック"/>
                <a:cs typeface="Arial"/>
                <a:hlinkClick r:id="rId3"/>
              </a:rPr>
              <a:t>Young Scot website</a:t>
            </a:r>
            <a:r>
              <a:rPr lang="en-GB" sz="1800" dirty="0">
                <a:latin typeface="Arial"/>
                <a:ea typeface="ＭＳ Ｐゴシック"/>
                <a:cs typeface="Arial"/>
              </a:rPr>
              <a:t> which provides young people with: information on how to take climate action; opportunities to get involved in climate conversations; and advice for dealing with climate anxiety. 2.</a:t>
            </a:r>
          </a:p>
          <a:p>
            <a:pPr marL="187325" indent="-187325"/>
            <a:r>
              <a:rPr lang="en-GB" sz="1800" dirty="0">
                <a:latin typeface="Arial"/>
                <a:ea typeface="ＭＳ Ｐゴシック"/>
                <a:cs typeface="Arial"/>
              </a:rPr>
              <a:t>The Scottish Government </a:t>
            </a:r>
            <a:r>
              <a:rPr lang="en-GB" sz="1800" dirty="0">
                <a:latin typeface="Arial"/>
                <a:ea typeface="ＭＳ Ｐゴシック"/>
                <a:cs typeface="Arial"/>
                <a:hlinkClick r:id="rId4"/>
              </a:rPr>
              <a:t>ParentClub</a:t>
            </a:r>
            <a:r>
              <a:rPr lang="en-GB" sz="1800" dirty="0">
                <a:latin typeface="Arial"/>
                <a:ea typeface="ＭＳ Ｐゴシック"/>
                <a:cs typeface="Arial"/>
              </a:rPr>
              <a:t> website contains materials to support parents in speaking with younger school age children about climate change. </a:t>
            </a:r>
          </a:p>
          <a:p>
            <a:pPr marL="187325" indent="-187325"/>
            <a:r>
              <a:rPr lang="en-GB" sz="1800" dirty="0">
                <a:latin typeface="Arial"/>
                <a:ea typeface="ＭＳ Ｐゴシック"/>
                <a:cs typeface="Arial"/>
              </a:rPr>
              <a:t>The Scottish Government supports </a:t>
            </a:r>
            <a:r>
              <a:rPr lang="en-GB" sz="1800" dirty="0">
                <a:latin typeface="Arial"/>
                <a:ea typeface="ＭＳ Ｐゴシック"/>
                <a:cs typeface="Arial"/>
                <a:hlinkClick r:id="rId5"/>
              </a:rPr>
              <a:t>Climate Action Schools</a:t>
            </a:r>
            <a:r>
              <a:rPr lang="en-GB" sz="1800" dirty="0">
                <a:latin typeface="Arial"/>
                <a:ea typeface="ＭＳ Ｐゴシック"/>
                <a:cs typeface="Arial"/>
              </a:rPr>
              <a:t>. Their website has all the Climate Action Schools Resources - including a library of lesson plans, activities, videos and experiments to support learning for sustainability. </a:t>
            </a:r>
          </a:p>
          <a:p>
            <a:pPr marL="187325" indent="-187325"/>
            <a:r>
              <a:rPr lang="en-GB" sz="1800" dirty="0">
                <a:latin typeface="Arial"/>
                <a:ea typeface="ＭＳ Ｐゴシック"/>
                <a:cs typeface="Arial"/>
              </a:rPr>
              <a:t>The Scottish Government supports Keep Scotland Beautiful, who have created a </a:t>
            </a:r>
            <a:r>
              <a:rPr lang="en-GB" sz="1800" dirty="0">
                <a:latin typeface="Arial"/>
                <a:ea typeface="ＭＳ Ｐゴシック"/>
                <a:cs typeface="Arial"/>
                <a:hlinkClick r:id="rId6"/>
              </a:rPr>
              <a:t>Youth Climate Emergency Toolkit</a:t>
            </a:r>
          </a:p>
          <a:p>
            <a:pPr marL="187325" indent="-187325"/>
            <a:r>
              <a:rPr lang="en-GB" sz="1800" dirty="0">
                <a:latin typeface="Arial"/>
                <a:ea typeface="ＭＳ Ｐゴシック"/>
                <a:cs typeface="Arial"/>
              </a:rPr>
              <a:t>We have </a:t>
            </a:r>
            <a:r>
              <a:rPr lang="en-GB" sz="1800" dirty="0">
                <a:latin typeface="Arial"/>
                <a:ea typeface="ＭＳ Ｐゴシック"/>
                <a:cs typeface="Arial"/>
                <a:hlinkClick r:id="rId7"/>
              </a:rPr>
              <a:t>children's version of the Scottish National Adaptation Plan</a:t>
            </a:r>
            <a:r>
              <a:rPr lang="en-GB" sz="1800" dirty="0">
                <a:latin typeface="Arial"/>
                <a:ea typeface="ＭＳ Ｐゴシック"/>
                <a:cs typeface="Arial"/>
              </a:rPr>
              <a:t>, which tells children and young people how Scotland is preparing for the effects of climate change. </a:t>
            </a:r>
          </a:p>
          <a:p>
            <a:pPr marL="0" indent="0">
              <a:buNone/>
            </a:pPr>
            <a:r>
              <a:rPr lang="en-GB" sz="1800" b="1" dirty="0">
                <a:latin typeface="Arial"/>
                <a:ea typeface="ＭＳ Ｐゴシック"/>
                <a:cs typeface="Arial"/>
              </a:rPr>
              <a:t>Children’s Parliament resources </a:t>
            </a:r>
          </a:p>
          <a:p>
            <a:pPr marL="0" indent="0">
              <a:buNone/>
            </a:pPr>
            <a:r>
              <a:rPr lang="en-GB" sz="1800" dirty="0">
                <a:latin typeface="Arial"/>
                <a:ea typeface="ＭＳ Ｐゴシック"/>
                <a:cs typeface="Arial"/>
              </a:rPr>
              <a:t>Children’s Parliament worked alongside Scotland’s Climate Assembly and launched the </a:t>
            </a:r>
            <a:r>
              <a:rPr lang="en-GB" sz="1800" dirty="0">
                <a:latin typeface="Arial"/>
                <a:ea typeface="ＭＳ Ｐゴシック"/>
                <a:cs typeface="Arial"/>
                <a:hlinkClick r:id="rId8"/>
              </a:rPr>
              <a:t>Climate Changemakers project</a:t>
            </a:r>
            <a:r>
              <a:rPr lang="en-GB" sz="1800" dirty="0">
                <a:latin typeface="Arial"/>
                <a:ea typeface="ＭＳ Ｐゴシック"/>
                <a:cs typeface="Arial"/>
              </a:rPr>
              <a:t>, offering resources for children to learn about climate change and how to get their voices heard. </a:t>
            </a:r>
          </a:p>
          <a:p>
            <a:pPr marL="0" indent="0">
              <a:buNone/>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0689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latin typeface="Arial" panose="020B0604020202020204" pitchFamily="34" charset="0"/>
                <a:ea typeface="ＭＳ Ｐゴシック"/>
                <a:cs typeface="Arial" panose="020B0604020202020204" pitchFamily="34" charset="0"/>
              </a:rPr>
              <a:t>Engaging Accessibly, Inclusively &amp; Climate Conversations</a:t>
            </a:r>
          </a:p>
        </p:txBody>
      </p:sp>
      <p:sp>
        <p:nvSpPr>
          <p:cNvPr id="3" name="Content Placeholder 2"/>
          <p:cNvSpPr>
            <a:spLocks noGrp="1"/>
          </p:cNvSpPr>
          <p:nvPr>
            <p:ph idx="1"/>
          </p:nvPr>
        </p:nvSpPr>
        <p:spPr>
          <a:xfrm>
            <a:off x="862446" y="973394"/>
            <a:ext cx="9556092" cy="5711184"/>
          </a:xfrm>
        </p:spPr>
        <p:txBody>
          <a:bodyPr/>
          <a:lstStyle/>
          <a:p>
            <a:pPr marL="0" indent="0">
              <a:buNone/>
            </a:pPr>
            <a:r>
              <a:rPr lang="en-GB" sz="1800" dirty="0">
                <a:latin typeface="Arial" panose="020B0604020202020204" pitchFamily="34" charset="0"/>
                <a:cs typeface="Arial" panose="020B0604020202020204" pitchFamily="34" charset="0"/>
              </a:rPr>
              <a:t>We have developed an </a:t>
            </a:r>
            <a:r>
              <a:rPr lang="en-GB" sz="1800" b="1" dirty="0">
                <a:latin typeface="Arial" panose="020B0604020202020204" pitchFamily="34" charset="0"/>
                <a:cs typeface="Arial" panose="020B0604020202020204" pitchFamily="34" charset="0"/>
              </a:rPr>
              <a:t>accessibility and inclusivity checklist </a:t>
            </a:r>
            <a:r>
              <a:rPr lang="en-GB" sz="1800" dirty="0">
                <a:latin typeface="Arial" panose="020B0604020202020204" pitchFamily="34" charset="0"/>
                <a:cs typeface="Arial" panose="020B0604020202020204" pitchFamily="34" charset="0"/>
              </a:rPr>
              <a:t>for engagement. This is not intended to be an exhaustive guide to inclusivity and accessibility, but rather starting point with additional resources built in. </a:t>
            </a: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800" b="1" dirty="0">
                <a:latin typeface="Arial" panose="020B0604020202020204" pitchFamily="34" charset="0"/>
                <a:cs typeface="Arial" panose="020B0604020202020204" pitchFamily="34" charset="0"/>
              </a:rPr>
              <a:t>What is the checklist for?</a:t>
            </a:r>
            <a:r>
              <a:rPr lang="en-GB" sz="1800" dirty="0">
                <a:latin typeface="Arial" panose="020B0604020202020204" pitchFamily="34" charset="0"/>
                <a:cs typeface="Arial" panose="020B0604020202020204" pitchFamily="34" charset="0"/>
              </a:rPr>
              <a:t> It is for trusted messengers to use when planning engagement on climate change (e.g. in-person, online or hybrid events and other communications &amp; resources). The resource walks people through the variety of accessibility and inclusivity considerations that should be taken into account when planning engagement work. </a:t>
            </a:r>
          </a:p>
          <a:p>
            <a:pPr marL="0" indent="0">
              <a:buNone/>
            </a:pPr>
            <a:r>
              <a:rPr lang="en-GB" sz="1800" dirty="0">
                <a:latin typeface="Arial" panose="020B0604020202020204" pitchFamily="34" charset="0"/>
                <a:cs typeface="Arial" panose="020B0604020202020204" pitchFamily="34" charset="0"/>
              </a:rPr>
              <a:t> </a:t>
            </a:r>
          </a:p>
          <a:p>
            <a:pPr marL="0" indent="0">
              <a:buNone/>
            </a:pPr>
            <a:r>
              <a:rPr lang="en-GB" sz="1800" dirty="0">
                <a:latin typeface="Arial" panose="020B0604020202020204" pitchFamily="34" charset="0"/>
                <a:cs typeface="Arial" panose="020B0604020202020204" pitchFamily="34" charset="0"/>
              </a:rPr>
              <a:t>The checklist can be downloaded here (double click on icon): </a:t>
            </a:r>
            <a:r>
              <a:rPr lang="en-GB" sz="1800" dirty="0">
                <a:solidFill>
                  <a:srgbClr val="FF0000"/>
                </a:solidFill>
                <a:latin typeface="Arial" panose="020B0604020202020204" pitchFamily="34" charset="0"/>
                <a:cs typeface="Arial" panose="020B0604020202020204" pitchFamily="34" charset="0"/>
              </a:rPr>
              <a:t> </a:t>
            </a:r>
          </a:p>
          <a:p>
            <a:pPr marL="0" indent="0">
              <a:buNone/>
            </a:pPr>
            <a:r>
              <a:rPr lang="en-GB" dirty="0">
                <a:latin typeface="Arial" panose="020B0604020202020204" pitchFamily="34" charset="0"/>
                <a:cs typeface="Arial" panose="020B0604020202020204" pitchFamily="34" charset="0"/>
              </a:rPr>
              <a:t> </a:t>
            </a:r>
          </a:p>
          <a:p>
            <a:pPr marL="0" indent="0">
              <a:buNone/>
            </a:pPr>
            <a:r>
              <a:rPr lang="en-GB" sz="1800" b="1" dirty="0">
                <a:latin typeface="Arial" panose="020B0604020202020204" pitchFamily="34" charset="0"/>
                <a:ea typeface="ＭＳ Ｐゴシック"/>
                <a:cs typeface="Arial" panose="020B0604020202020204" pitchFamily="34" charset="0"/>
              </a:rPr>
              <a:t>Climate Conversations</a:t>
            </a:r>
          </a:p>
          <a:p>
            <a:pPr marL="0" indent="0">
              <a:buNone/>
            </a:pPr>
            <a:r>
              <a:rPr lang="en-GB" sz="1800" dirty="0">
                <a:latin typeface="Arial"/>
                <a:ea typeface="ＭＳ Ｐゴシック"/>
                <a:cs typeface="Arial"/>
              </a:rPr>
              <a:t>It doesn’t have to be hard to have a conversation about climate change. The Scottish Government has developed a climate conversations pack to help start these important conversations. The pack contains facts about climate change and discussion starters. </a:t>
            </a:r>
            <a:r>
              <a:rPr lang="en-GB" sz="1800" dirty="0">
                <a:latin typeface="Arial"/>
                <a:ea typeface="ＭＳ Ｐゴシック"/>
                <a:cs typeface="Arial"/>
                <a:hlinkClick r:id="rId3"/>
              </a:rPr>
              <a:t>Climate Conversation Pack | Net Zero Nation</a:t>
            </a:r>
            <a:endParaRPr lang="en-GB" sz="1800" dirty="0">
              <a:latin typeface="Arial"/>
              <a:ea typeface="ＭＳ Ｐゴシック"/>
              <a:cs typeface="Arial"/>
            </a:endParaRPr>
          </a:p>
          <a:p>
            <a:pPr marL="0" indent="0">
              <a:buNone/>
            </a:pPr>
            <a:r>
              <a:rPr lang="en-GB" sz="1800"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579985128"/>
              </p:ext>
            </p:extLst>
          </p:nvPr>
        </p:nvGraphicFramePr>
        <p:xfrm>
          <a:off x="7314117" y="3429000"/>
          <a:ext cx="1445894" cy="1275198"/>
        </p:xfrm>
        <a:graphic>
          <a:graphicData uri="http://schemas.openxmlformats.org/presentationml/2006/ole">
            <mc:AlternateContent xmlns:mc="http://schemas.openxmlformats.org/markup-compatibility/2006">
              <mc:Choice xmlns:v="urn:schemas-microsoft-com:vml" Requires="v">
                <p:oleObj name="Document" showAsIcon="1" r:id="rId4" imgW="914400" imgH="806400" progId="Word.Document.12">
                  <p:embed/>
                </p:oleObj>
              </mc:Choice>
              <mc:Fallback>
                <p:oleObj name="Document" showAsIcon="1" r:id="rId4" imgW="914400" imgH="806400" progId="Word.Document.12">
                  <p:embed/>
                  <p:pic>
                    <p:nvPicPr>
                      <p:cNvPr id="5" name="Object 4"/>
                      <p:cNvPicPr/>
                      <p:nvPr/>
                    </p:nvPicPr>
                    <p:blipFill>
                      <a:blip r:embed="rId5"/>
                      <a:stretch>
                        <a:fillRect/>
                      </a:stretch>
                    </p:blipFill>
                    <p:spPr>
                      <a:xfrm>
                        <a:off x="7314117" y="3429000"/>
                        <a:ext cx="1445894" cy="1275198"/>
                      </a:xfrm>
                      <a:prstGeom prst="rect">
                        <a:avLst/>
                      </a:prstGeom>
                    </p:spPr>
                  </p:pic>
                </p:oleObj>
              </mc:Fallback>
            </mc:AlternateContent>
          </a:graphicData>
        </a:graphic>
      </p:graphicFrame>
    </p:spTree>
    <p:extLst>
      <p:ext uri="{BB962C8B-B14F-4D97-AF65-F5344CB8AC3E}">
        <p14:creationId xmlns:p14="http://schemas.microsoft.com/office/powerpoint/2010/main" val="2013866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8081" y="1551413"/>
            <a:ext cx="2885635" cy="3849014"/>
          </a:xfrm>
          <a:prstGeom prst="rect">
            <a:avLst/>
          </a:prstGeom>
        </p:spPr>
      </p:pic>
      <p:sp>
        <p:nvSpPr>
          <p:cNvPr id="2" name="Title 1"/>
          <p:cNvSpPr>
            <a:spLocks noGrp="1"/>
          </p:cNvSpPr>
          <p:nvPr>
            <p:ph type="ctrTitle"/>
          </p:nvPr>
        </p:nvSpPr>
        <p:spPr>
          <a:xfrm>
            <a:off x="4423775" y="1980379"/>
            <a:ext cx="6018567" cy="2897245"/>
          </a:xfrm>
        </p:spPr>
        <p:txBody>
          <a:bodyPr>
            <a:normAutofit/>
          </a:bodyPr>
          <a:lstStyle/>
          <a:p>
            <a:r>
              <a:rPr lang="en-GB" sz="4000" b="1" dirty="0">
                <a:latin typeface="Arial" panose="020B0604020202020204" pitchFamily="34" charset="0"/>
                <a:cs typeface="Arial" panose="020B0604020202020204" pitchFamily="34" charset="0"/>
              </a:rPr>
              <a:t>Section 3:</a:t>
            </a:r>
            <a:br>
              <a:rPr lang="en-GB" sz="4000" b="1"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Support, Resources &amp; Networks</a:t>
            </a:r>
          </a:p>
        </p:txBody>
      </p:sp>
    </p:spTree>
    <p:extLst>
      <p:ext uri="{BB962C8B-B14F-4D97-AF65-F5344CB8AC3E}">
        <p14:creationId xmlns:p14="http://schemas.microsoft.com/office/powerpoint/2010/main" val="2333721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a:latin typeface="Arial" panose="020B0604020202020204" pitchFamily="34" charset="0"/>
                <a:ea typeface="ＭＳ Ｐゴシック"/>
                <a:cs typeface="Arial" panose="020B0604020202020204" pitchFamily="34" charset="0"/>
              </a:rPr>
              <a:t>Amplifying your work – Scotland’s Climate Week</a:t>
            </a:r>
          </a:p>
        </p:txBody>
      </p:sp>
      <p:sp>
        <p:nvSpPr>
          <p:cNvPr id="5" name="Content Placeholder 2"/>
          <p:cNvSpPr>
            <a:spLocks noGrp="1"/>
          </p:cNvSpPr>
          <p:nvPr>
            <p:ph idx="1"/>
          </p:nvPr>
        </p:nvSpPr>
        <p:spPr>
          <a:xfrm>
            <a:off x="796443" y="761124"/>
            <a:ext cx="11042402" cy="5563477"/>
          </a:xfrm>
        </p:spPr>
        <p:txBody>
          <a:bodyPr/>
          <a:lstStyle/>
          <a:p>
            <a:pPr marL="0" indent="0">
              <a:buNone/>
            </a:pPr>
            <a:r>
              <a:rPr lang="en-GB" sz="1800" b="1" dirty="0">
                <a:latin typeface="Arial"/>
                <a:ea typeface="ＭＳ Ｐゴシック"/>
                <a:cs typeface="Arial"/>
              </a:rPr>
              <a:t>Scotland's Climate Week</a:t>
            </a:r>
          </a:p>
          <a:p>
            <a:pPr marL="0" indent="0">
              <a:buNone/>
            </a:pPr>
            <a:r>
              <a:rPr lang="en-GB" sz="1800" dirty="0">
                <a:latin typeface="Arial"/>
                <a:ea typeface="ＭＳ Ｐゴシック"/>
                <a:cs typeface="Arial"/>
              </a:rPr>
              <a:t>Scotland's Climate Week is an annual series of events to highlight</a:t>
            </a:r>
            <a:r>
              <a:rPr lang="en-GB" sz="1800" dirty="0">
                <a:latin typeface="Arial"/>
                <a:ea typeface="+mn-lt"/>
                <a:cs typeface="+mn-lt"/>
              </a:rPr>
              <a:t> the importance and urgency of tackling climate change and celebrate all the positive climate action being taken across the country to help inspire further collective, transformative change. </a:t>
            </a:r>
          </a:p>
          <a:p>
            <a:pPr marL="0" indent="0">
              <a:buNone/>
            </a:pPr>
            <a:endParaRPr lang="en-GB" sz="1800" dirty="0">
              <a:latin typeface="Arial"/>
              <a:ea typeface="ＭＳ Ｐゴシック"/>
              <a:cs typeface="Arial"/>
            </a:endParaRPr>
          </a:p>
          <a:p>
            <a:pPr marL="0" indent="0">
              <a:buNone/>
            </a:pPr>
            <a:r>
              <a:rPr lang="en-GB" sz="1800" dirty="0">
                <a:latin typeface="Arial"/>
                <a:ea typeface="ＭＳ Ｐゴシック"/>
                <a:cs typeface="Arial"/>
              </a:rPr>
              <a:t>Usually starting on the last Monday in September, Climate Week has been delivered annually since 2016 and has grown from an internal Scottish Government programme to now include a huge spectrum of organisations and individuals from across Scottish society. Read more: </a:t>
            </a:r>
            <a:r>
              <a:rPr lang="en-GB" sz="1800" dirty="0">
                <a:latin typeface="Arial"/>
                <a:ea typeface="ＭＳ Ｐゴシック"/>
                <a:cs typeface="Arial"/>
                <a:hlinkClick r:id="rId3"/>
              </a:rPr>
              <a:t>Climate Week | Net Zero Nation</a:t>
            </a:r>
            <a:endParaRPr lang="en-GB" sz="1800" dirty="0">
              <a:latin typeface="Arial"/>
              <a:ea typeface="ＭＳ Ｐゴシック"/>
              <a:cs typeface="Arial"/>
            </a:endParaRPr>
          </a:p>
          <a:p>
            <a:pPr marL="0" indent="0">
              <a:buNone/>
            </a:pPr>
            <a:endParaRPr lang="en-GB" sz="1800" dirty="0">
              <a:latin typeface="Arial"/>
              <a:ea typeface="ＭＳ Ｐゴシック"/>
              <a:cs typeface="Arial"/>
            </a:endParaRPr>
          </a:p>
          <a:p>
            <a:pPr marL="0" indent="0">
              <a:buNone/>
            </a:pPr>
            <a:r>
              <a:rPr lang="en-GB" sz="1800" dirty="0">
                <a:latin typeface="Arial"/>
                <a:ea typeface="ＭＳ Ｐゴシック"/>
                <a:cs typeface="Arial"/>
              </a:rPr>
              <a:t>If you’re planning to run an event during Climate Week and are interested in inviting a member of Scottish Government, or for further information, please get in touch via email at </a:t>
            </a:r>
            <a:r>
              <a:rPr lang="en-GB" sz="1800" dirty="0" err="1">
                <a:latin typeface="Arial"/>
                <a:ea typeface="ＭＳ Ｐゴシック"/>
                <a:cs typeface="Arial"/>
                <a:hlinkClick r:id="rId4"/>
              </a:rPr>
              <a:t>ClimateChangeEngagement@gov.scot</a:t>
            </a:r>
            <a:r>
              <a:rPr lang="en-GB" sz="1800" dirty="0">
                <a:latin typeface="Arial"/>
                <a:ea typeface="ＭＳ Ｐゴシック"/>
                <a:cs typeface="Arial"/>
              </a:rPr>
              <a:t>.</a:t>
            </a:r>
          </a:p>
          <a:p>
            <a:pPr marL="0" indent="0">
              <a:buNone/>
            </a:pPr>
            <a:endParaRPr lang="en-GB" sz="1800" dirty="0">
              <a:latin typeface="Arial"/>
              <a:ea typeface="ＭＳ Ｐゴシック"/>
              <a:cs typeface="Arial"/>
            </a:endParaRPr>
          </a:p>
          <a:p>
            <a:pPr marL="0" indent="0">
              <a:buNone/>
            </a:pPr>
            <a:r>
              <a:rPr lang="en-GB" sz="1800" dirty="0">
                <a:latin typeface="Arial"/>
                <a:ea typeface="ＭＳ Ｐゴシック"/>
                <a:cs typeface="Arial"/>
              </a:rPr>
              <a:t>Use #ScotClimateWeek to highlight your participation on social media. </a:t>
            </a:r>
          </a:p>
          <a:p>
            <a:pPr marL="0" indent="0">
              <a:buNone/>
            </a:pPr>
            <a:endParaRPr lang="en-GB" sz="1600" dirty="0">
              <a:ea typeface="ＭＳ Ｐゴシック"/>
            </a:endParaRPr>
          </a:p>
          <a:p>
            <a:pPr marL="187325" indent="-187325"/>
            <a:endParaRPr lang="en-GB" sz="1600" dirty="0">
              <a:ea typeface="ＭＳ Ｐゴシック"/>
            </a:endParaRPr>
          </a:p>
        </p:txBody>
      </p:sp>
    </p:spTree>
    <p:extLst>
      <p:ext uri="{BB962C8B-B14F-4D97-AF65-F5344CB8AC3E}">
        <p14:creationId xmlns:p14="http://schemas.microsoft.com/office/powerpoint/2010/main" val="2348397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a:latin typeface="Arial" panose="020B0604020202020204" pitchFamily="34" charset="0"/>
                <a:ea typeface="ＭＳ Ｐゴシック"/>
                <a:cs typeface="Arial" panose="020B0604020202020204" pitchFamily="34" charset="0"/>
              </a:rPr>
              <a:t>Contents </a:t>
            </a:r>
            <a:endParaRPr lang="en-GB" sz="24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48392" y="730631"/>
            <a:ext cx="8640535" cy="5989146"/>
          </a:xfrm>
        </p:spPr>
        <p:txBody>
          <a:bodyPr/>
          <a:lstStyle/>
          <a:p>
            <a:pPr marL="0" indent="0">
              <a:buNone/>
            </a:pPr>
            <a:r>
              <a:rPr lang="en-GB" sz="1400" b="1" dirty="0">
                <a:latin typeface="Arial"/>
                <a:ea typeface="ＭＳ Ｐゴシック"/>
                <a:cs typeface="Arial"/>
                <a:hlinkClick r:id="rId3" action="ppaction://hlinksldjump"/>
              </a:rPr>
              <a:t>1) Introduction</a:t>
            </a:r>
            <a:endParaRPr lang="en-GB" sz="1400" b="1" dirty="0">
              <a:latin typeface="Arial"/>
              <a:ea typeface="ＭＳ Ｐゴシック"/>
              <a:cs typeface="Arial"/>
            </a:endParaRPr>
          </a:p>
          <a:p>
            <a:pPr marL="562610" lvl="1" indent="-188595"/>
            <a:r>
              <a:rPr lang="en-GB" sz="1200" dirty="0">
                <a:latin typeface="Arial"/>
                <a:ea typeface="ＭＳ Ｐゴシック"/>
                <a:cs typeface="Arial"/>
              </a:rPr>
              <a:t>Purpose of this pack</a:t>
            </a:r>
          </a:p>
          <a:p>
            <a:pPr marL="562610" lvl="1" indent="-188595"/>
            <a:r>
              <a:rPr lang="en-GB" sz="1200" dirty="0">
                <a:latin typeface="Arial"/>
                <a:ea typeface="ＭＳ Ｐゴシック"/>
                <a:cs typeface="Arial"/>
              </a:rPr>
              <a:t>What is a trusted messenger?</a:t>
            </a:r>
          </a:p>
          <a:p>
            <a:pPr marL="0" indent="-635">
              <a:buNone/>
            </a:pPr>
            <a:r>
              <a:rPr lang="en-GB" sz="1400" b="1" dirty="0">
                <a:latin typeface="Arial"/>
                <a:ea typeface="ＭＳ Ｐゴシック"/>
                <a:cs typeface="Arial"/>
                <a:hlinkClick r:id="rId4" action="ppaction://hlinksldjump"/>
              </a:rPr>
              <a:t>2) How to engage your audience on climate change</a:t>
            </a:r>
            <a:endParaRPr lang="en-GB" sz="1400" b="1" dirty="0">
              <a:latin typeface="Arial"/>
              <a:ea typeface="ＭＳ Ｐゴシック"/>
              <a:cs typeface="Arial"/>
            </a:endParaRPr>
          </a:p>
          <a:p>
            <a:pPr marL="562610" lvl="1" indent="-188595">
              <a:buFont typeface="Arial" panose="020B0604020202020204" pitchFamily="34" charset="0"/>
              <a:buChar char="•"/>
            </a:pPr>
            <a:r>
              <a:rPr lang="en-GB" sz="1200" dirty="0">
                <a:latin typeface="Arial"/>
                <a:ea typeface="ＭＳ Ｐゴシック"/>
                <a:cs typeface="Arial"/>
              </a:rPr>
              <a:t>Our vision, strategic objectives &amp; principles of engagement</a:t>
            </a:r>
          </a:p>
          <a:p>
            <a:pPr marL="562610" lvl="1" indent="-188595">
              <a:buFont typeface="Arial" panose="020B0604020202020204" pitchFamily="34" charset="0"/>
              <a:buChar char="•"/>
            </a:pPr>
            <a:r>
              <a:rPr lang="en-GB" sz="1200" dirty="0">
                <a:latin typeface="Arial"/>
                <a:ea typeface="ＭＳ Ｐゴシック"/>
                <a:cs typeface="Arial"/>
              </a:rPr>
              <a:t>Methods of engagement &amp; participation</a:t>
            </a:r>
          </a:p>
          <a:p>
            <a:pPr marL="562610" lvl="1" indent="-188595">
              <a:buFont typeface="Arial" panose="020B0604020202020204" pitchFamily="34" charset="0"/>
              <a:buChar char="•"/>
            </a:pPr>
            <a:r>
              <a:rPr lang="en-GB" sz="1200" dirty="0">
                <a:solidFill>
                  <a:srgbClr val="000000"/>
                </a:solidFill>
                <a:latin typeface="Arial"/>
                <a:ea typeface="ＭＳ Ｐゴシック"/>
                <a:cs typeface="Arial"/>
              </a:rPr>
              <a:t>Eco-distress</a:t>
            </a:r>
          </a:p>
          <a:p>
            <a:pPr marL="562610" lvl="1" indent="-188595">
              <a:buFont typeface="Arial" panose="020B0604020202020204" pitchFamily="34" charset="0"/>
              <a:buChar char="•"/>
            </a:pPr>
            <a:r>
              <a:rPr lang="en-GB" sz="1200" dirty="0">
                <a:latin typeface="Arial"/>
                <a:ea typeface="ＭＳ Ｐゴシック"/>
                <a:cs typeface="Arial"/>
              </a:rPr>
              <a:t>Scotland's Climate Survey</a:t>
            </a:r>
          </a:p>
          <a:p>
            <a:pPr marL="562610" lvl="1" indent="-188595">
              <a:buFont typeface="Arial" panose="020B0604020202020204" pitchFamily="34" charset="0"/>
              <a:buChar char="•"/>
            </a:pPr>
            <a:r>
              <a:rPr lang="en-GB" sz="1200" dirty="0">
                <a:latin typeface="Arial"/>
                <a:ea typeface="ＭＳ Ｐゴシック"/>
                <a:cs typeface="Arial"/>
              </a:rPr>
              <a:t>The COM-B Model</a:t>
            </a:r>
          </a:p>
          <a:p>
            <a:pPr marL="562610" lvl="1" indent="-188595">
              <a:buFont typeface="Arial,Sans-Serif" panose="020B0604020202020204" pitchFamily="34" charset="0"/>
              <a:buChar char="•"/>
            </a:pPr>
            <a:r>
              <a:rPr lang="en-GB" sz="1200" dirty="0">
                <a:latin typeface="Arial"/>
                <a:ea typeface="ＭＳ Ｐゴシック"/>
                <a:cs typeface="Arial"/>
              </a:rPr>
              <a:t>Resources to build climate literacy </a:t>
            </a:r>
            <a:endParaRPr lang="en-US" sz="1200" dirty="0">
              <a:latin typeface="Arial"/>
              <a:ea typeface="ＭＳ Ｐゴシック"/>
              <a:cs typeface="Arial"/>
            </a:endParaRPr>
          </a:p>
          <a:p>
            <a:pPr marL="562610" lvl="1" indent="-188595">
              <a:buFont typeface="Arial,Sans-Serif" panose="020B0604020202020204" pitchFamily="34" charset="0"/>
              <a:buChar char="•"/>
            </a:pPr>
            <a:r>
              <a:rPr lang="en-GB" sz="1200" dirty="0">
                <a:latin typeface="Arial"/>
                <a:ea typeface="ＭＳ Ｐゴシック"/>
                <a:cs typeface="Arial"/>
              </a:rPr>
              <a:t>Accessibility &amp; inclusivity</a:t>
            </a:r>
            <a:endParaRPr lang="en-GB" sz="1600" dirty="0"/>
          </a:p>
          <a:p>
            <a:pPr marL="0" indent="0">
              <a:buNone/>
            </a:pPr>
            <a:r>
              <a:rPr lang="en-GB" sz="1400" b="1" dirty="0">
                <a:latin typeface="Arial"/>
                <a:ea typeface="ＭＳ Ｐゴシック"/>
                <a:cs typeface="Arial"/>
                <a:hlinkClick r:id="rId5" action="ppaction://hlinksldjump"/>
              </a:rPr>
              <a:t>3) Support for trusted messengers</a:t>
            </a:r>
            <a:endParaRPr lang="en-GB" sz="1400" b="1" dirty="0">
              <a:latin typeface="Arial"/>
              <a:ea typeface="ＭＳ Ｐゴシック"/>
              <a:cs typeface="Arial"/>
            </a:endParaRPr>
          </a:p>
          <a:p>
            <a:pPr marL="562610" lvl="1" indent="-188595">
              <a:buFont typeface="Arial,Sans-Serif"/>
              <a:buChar char="•"/>
            </a:pPr>
            <a:r>
              <a:rPr lang="en-GB" sz="1200" dirty="0">
                <a:latin typeface="Arial"/>
                <a:ea typeface="ＭＳ Ｐゴシック"/>
                <a:cs typeface="Arial"/>
              </a:rPr>
              <a:t>Amplifying your work – Scotland's Climate Week, NetZeroNation website &amp; social media</a:t>
            </a:r>
            <a:endParaRPr lang="en-US" sz="1200" dirty="0">
              <a:latin typeface="Arial"/>
              <a:ea typeface="ＭＳ Ｐゴシック"/>
              <a:cs typeface="Arial"/>
            </a:endParaRPr>
          </a:p>
          <a:p>
            <a:pPr marL="562610" lvl="1" indent="-188595">
              <a:buFont typeface="Arial" panose="020B0604020202020204" pitchFamily="34" charset="0"/>
              <a:buChar char="•"/>
            </a:pPr>
            <a:r>
              <a:rPr lang="en-GB" sz="1200" dirty="0">
                <a:latin typeface="Arial"/>
                <a:ea typeface="ＭＳ Ｐゴシック"/>
                <a:cs typeface="Arial"/>
              </a:rPr>
              <a:t>Financial support – Climate Engagement Fund</a:t>
            </a:r>
          </a:p>
          <a:p>
            <a:pPr marL="562610" lvl="1" indent="-188595">
              <a:buFont typeface="Arial" panose="020B0604020202020204" pitchFamily="34" charset="0"/>
              <a:buChar char="•"/>
            </a:pPr>
            <a:r>
              <a:rPr lang="en-GB" sz="1200" dirty="0">
                <a:latin typeface="Arial"/>
                <a:ea typeface="ＭＳ Ｐゴシック"/>
                <a:cs typeface="Arial"/>
              </a:rPr>
              <a:t>Local support – Climate Action Hubs </a:t>
            </a:r>
          </a:p>
          <a:p>
            <a:pPr marL="562610" lvl="1" indent="-188595">
              <a:buFont typeface="Arial" panose="020B0604020202020204" pitchFamily="34" charset="0"/>
              <a:buChar char="•"/>
            </a:pPr>
            <a:r>
              <a:rPr lang="en-GB" sz="1200" dirty="0">
                <a:latin typeface="Arial"/>
                <a:ea typeface="ＭＳ Ｐゴシック"/>
                <a:cs typeface="Arial"/>
              </a:rPr>
              <a:t>Children and Young People – Climate Action Schools</a:t>
            </a:r>
          </a:p>
          <a:p>
            <a:pPr marL="562610" lvl="1" indent="-188595">
              <a:buFont typeface="Arial" panose="020B0604020202020204" pitchFamily="34" charset="0"/>
              <a:buChar char="•"/>
            </a:pPr>
            <a:r>
              <a:rPr lang="en-GB" sz="1200" dirty="0">
                <a:latin typeface="Arial"/>
                <a:ea typeface="ＭＳ Ｐゴシック"/>
                <a:cs typeface="Arial"/>
              </a:rPr>
              <a:t>Adaptation Scotland</a:t>
            </a:r>
          </a:p>
          <a:p>
            <a:pPr marL="562610" lvl="1" indent="-188595">
              <a:buFont typeface="Arial" panose="020B0604020202020204" pitchFamily="34" charset="0"/>
              <a:buChar char="•"/>
            </a:pPr>
            <a:r>
              <a:rPr lang="en-GB" sz="1200" dirty="0">
                <a:latin typeface="Arial"/>
                <a:ea typeface="ＭＳ Ｐゴシック"/>
                <a:cs typeface="Arial"/>
              </a:rPr>
              <a:t>Participation – Climate Policy Engagement Network &amp; Participation Programme</a:t>
            </a:r>
          </a:p>
          <a:p>
            <a:pPr marL="0" indent="0">
              <a:buNone/>
            </a:pPr>
            <a:r>
              <a:rPr lang="en-GB" sz="1400" b="1" dirty="0">
                <a:latin typeface="Arial"/>
                <a:ea typeface="ＭＳ Ｐゴシック"/>
                <a:cs typeface="Arial"/>
                <a:hlinkClick r:id="rId6" action="ppaction://hlinksldjump"/>
              </a:rPr>
              <a:t>4) Scottish Government climate policy</a:t>
            </a:r>
            <a:endParaRPr lang="en-GB" sz="1400" b="1" dirty="0">
              <a:latin typeface="Arial"/>
              <a:ea typeface="ＭＳ Ｐゴシック"/>
              <a:cs typeface="Arial"/>
            </a:endParaRPr>
          </a:p>
          <a:p>
            <a:pPr marL="562610" lvl="1" indent="-188595"/>
            <a:r>
              <a:rPr lang="en-GB" sz="1200" dirty="0">
                <a:latin typeface="Arial"/>
                <a:ea typeface="ＭＳ Ｐゴシック"/>
                <a:cs typeface="Arial"/>
              </a:rPr>
              <a:t>Scotland’s net zero ambitions</a:t>
            </a:r>
            <a:endParaRPr lang="en-GB" sz="1200" dirty="0">
              <a:latin typeface="Arial" panose="020B0604020202020204" pitchFamily="34" charset="0"/>
              <a:ea typeface="ＭＳ Ｐゴシック"/>
              <a:cs typeface="Arial" panose="020B0604020202020204" pitchFamily="34" charset="0"/>
            </a:endParaRPr>
          </a:p>
          <a:p>
            <a:pPr marL="562610" lvl="1" indent="-188595"/>
            <a:r>
              <a:rPr lang="en-GB" sz="1200" dirty="0">
                <a:latin typeface="Arial"/>
                <a:ea typeface="ＭＳ Ｐゴシック"/>
                <a:cs typeface="Arial"/>
              </a:rPr>
              <a:t>Scottish Government climate change policies</a:t>
            </a:r>
          </a:p>
          <a:p>
            <a:pPr marL="0" indent="0">
              <a:buNone/>
            </a:pPr>
            <a:r>
              <a:rPr lang="en-GB" sz="1400" b="1" dirty="0">
                <a:latin typeface="Arial"/>
                <a:ea typeface="ＭＳ Ｐゴシック"/>
                <a:cs typeface="Arial"/>
                <a:hlinkClick r:id="rId7" action="ppaction://hlinksldjump"/>
              </a:rPr>
              <a:t>5) Contact us</a:t>
            </a:r>
            <a:endParaRPr lang="en-GB" sz="1400" b="1" dirty="0">
              <a:latin typeface="Arial"/>
              <a:ea typeface="ＭＳ Ｐゴシック"/>
              <a:cs typeface="Arial"/>
            </a:endParaRPr>
          </a:p>
        </p:txBody>
      </p:sp>
    </p:spTree>
    <p:extLst>
      <p:ext uri="{BB962C8B-B14F-4D97-AF65-F5344CB8AC3E}">
        <p14:creationId xmlns:p14="http://schemas.microsoft.com/office/powerpoint/2010/main" val="1781883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a:latin typeface="Arial" panose="020B0604020202020204" pitchFamily="34" charset="0"/>
                <a:ea typeface="ＭＳ Ｐゴシック"/>
                <a:cs typeface="Arial" panose="020B0604020202020204" pitchFamily="34" charset="0"/>
              </a:rPr>
              <a:t>Amplifying your work – communications and social media</a:t>
            </a:r>
          </a:p>
        </p:txBody>
      </p:sp>
      <p:sp>
        <p:nvSpPr>
          <p:cNvPr id="5" name="Content Placeholder 2"/>
          <p:cNvSpPr>
            <a:spLocks noGrp="1"/>
          </p:cNvSpPr>
          <p:nvPr>
            <p:ph idx="1"/>
          </p:nvPr>
        </p:nvSpPr>
        <p:spPr>
          <a:xfrm>
            <a:off x="1660635" y="4130380"/>
            <a:ext cx="3106099" cy="1753954"/>
          </a:xfrm>
        </p:spPr>
        <p:txBody>
          <a:bodyPr/>
          <a:lstStyle/>
          <a:p>
            <a:pPr marL="0" indent="0">
              <a:buNone/>
            </a:pPr>
            <a:endParaRPr lang="en-GB" sz="1800">
              <a:ea typeface="ＭＳ Ｐゴシック"/>
            </a:endParaRPr>
          </a:p>
          <a:p>
            <a:pPr marL="0" indent="0">
              <a:buNone/>
            </a:pPr>
            <a:endParaRPr lang="en-GB" sz="1600">
              <a:ea typeface="ＭＳ Ｐゴシック"/>
            </a:endParaRPr>
          </a:p>
          <a:p>
            <a:pPr marL="0" indent="0">
              <a:buNone/>
            </a:pPr>
            <a:endParaRPr lang="en-GB" sz="1600">
              <a:ea typeface="ＭＳ Ｐゴシック"/>
            </a:endParaRPr>
          </a:p>
          <a:p>
            <a:pPr marL="187325" indent="-187325"/>
            <a:endParaRPr lang="en-GB" sz="1600">
              <a:ea typeface="ＭＳ Ｐゴシック"/>
            </a:endParaRPr>
          </a:p>
        </p:txBody>
      </p:sp>
      <p:sp>
        <p:nvSpPr>
          <p:cNvPr id="6" name="Content Placeholder 2"/>
          <p:cNvSpPr txBox="1">
            <a:spLocks/>
          </p:cNvSpPr>
          <p:nvPr/>
        </p:nvSpPr>
        <p:spPr bwMode="auto">
          <a:xfrm>
            <a:off x="783771" y="766735"/>
            <a:ext cx="1077685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8" tIns="47865" rIns="95728" bIns="47865" numCol="1" anchor="t" anchorCtr="0" compatLnSpc="1">
            <a:prstTxWarp prst="textNoShape">
              <a:avLst/>
            </a:prstTxWarp>
          </a:bodyPr>
          <a:lstStyle>
            <a:lvl1pPr marL="187633" indent="-187633" algn="l" defTabSz="957169" rtl="0" eaLnBrk="1" fontAlgn="base" hangingPunct="1">
              <a:spcBef>
                <a:spcPct val="20000"/>
              </a:spcBef>
              <a:spcAft>
                <a:spcPct val="0"/>
              </a:spcAft>
              <a:buChar char="•"/>
              <a:defRPr sz="1900">
                <a:solidFill>
                  <a:schemeClr val="tx1"/>
                </a:solidFill>
                <a:latin typeface="+mn-lt"/>
                <a:ea typeface="ＭＳ Ｐゴシック" charset="-128"/>
                <a:cs typeface="ＭＳ Ｐゴシック" charset="-128"/>
              </a:defRPr>
            </a:lvl1pPr>
            <a:lvl2pPr marL="562901" indent="-188821" algn="l" defTabSz="957169" rtl="0" eaLnBrk="1" fontAlgn="base" hangingPunct="1">
              <a:spcBef>
                <a:spcPct val="20000"/>
              </a:spcBef>
              <a:spcAft>
                <a:spcPct val="0"/>
              </a:spcAft>
              <a:buChar char="•"/>
              <a:defRPr sz="1900">
                <a:solidFill>
                  <a:schemeClr val="tx1"/>
                </a:solidFill>
                <a:latin typeface="+mn-lt"/>
                <a:ea typeface="ＭＳ Ｐゴシック" charset="-128"/>
              </a:defRPr>
            </a:lvl2pPr>
            <a:lvl3pPr marL="939355" indent="-187633" algn="l" defTabSz="957169" rtl="0" eaLnBrk="1" fontAlgn="base" hangingPunct="1">
              <a:spcBef>
                <a:spcPct val="20000"/>
              </a:spcBef>
              <a:spcAft>
                <a:spcPct val="0"/>
              </a:spcAft>
              <a:buChar char="•"/>
              <a:defRPr sz="1900">
                <a:solidFill>
                  <a:schemeClr val="tx1"/>
                </a:solidFill>
                <a:latin typeface="+mn-lt"/>
                <a:ea typeface="ＭＳ Ｐゴシック" charset="-128"/>
              </a:defRPr>
            </a:lvl3pPr>
            <a:lvl4pPr marL="1675638" indent="-239886"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4pPr>
            <a:lvl5pPr marL="2151847"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5pPr>
            <a:lvl6pPr marL="2493862"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6pPr>
            <a:lvl7pPr marL="2835878"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7pPr>
            <a:lvl8pPr marL="3177893"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8pPr>
            <a:lvl9pPr marL="3519908" indent="-236323" algn="l" defTabSz="957169" rtl="0" eaLnBrk="1" fontAlgn="base" hangingPunct="1">
              <a:spcBef>
                <a:spcPct val="20000"/>
              </a:spcBef>
              <a:spcAft>
                <a:spcPct val="0"/>
              </a:spcAft>
              <a:buChar char="»"/>
              <a:defRPr sz="2100">
                <a:solidFill>
                  <a:schemeClr val="tx1"/>
                </a:solidFill>
                <a:latin typeface="Arial" charset="0"/>
                <a:ea typeface="ＭＳ Ｐゴシック" charset="-128"/>
              </a:defRPr>
            </a:lvl9pPr>
          </a:lstStyle>
          <a:p>
            <a:pPr marL="0" indent="0">
              <a:buNone/>
            </a:pPr>
            <a:r>
              <a:rPr lang="en-GB" sz="1800" b="1" kern="0" dirty="0">
                <a:solidFill>
                  <a:srgbClr val="0000FF"/>
                </a:solidFill>
                <a:latin typeface="Arial" panose="020B0604020202020204" pitchFamily="34" charset="0"/>
                <a:ea typeface="ＭＳ Ｐゴシック"/>
                <a:cs typeface="Arial" panose="020B0604020202020204" pitchFamily="34" charset="0"/>
                <a:hlinkClick r:id="rId3">
                  <a:extLst>
                    <a:ext uri="{A12FA001-AC4F-418D-AE19-62706E023703}">
                      <ahyp:hlinkClr xmlns:ahyp="http://schemas.microsoft.com/office/drawing/2018/hyperlinkcolor" val="tx"/>
                    </a:ext>
                  </a:extLst>
                </a:hlinkClick>
              </a:rPr>
              <a:t>Net Zero Nation </a:t>
            </a:r>
            <a:r>
              <a:rPr lang="en-GB" sz="1800" b="1" kern="0" dirty="0">
                <a:solidFill>
                  <a:srgbClr val="0000FF"/>
                </a:solidFill>
                <a:latin typeface="Arial" panose="020B0604020202020204" pitchFamily="34" charset="0"/>
                <a:ea typeface="ＭＳ Ｐゴシック"/>
                <a:cs typeface="Arial" panose="020B0604020202020204" pitchFamily="34" charset="0"/>
              </a:rPr>
              <a:t> </a:t>
            </a:r>
            <a:r>
              <a:rPr lang="en-GB" sz="1800" kern="0" dirty="0">
                <a:solidFill>
                  <a:prstClr val="black"/>
                </a:solidFill>
                <a:latin typeface="Arial" panose="020B0604020202020204" pitchFamily="34" charset="0"/>
                <a:ea typeface="ＭＳ Ｐゴシック"/>
                <a:cs typeface="Arial" panose="020B0604020202020204" pitchFamily="34" charset="0"/>
              </a:rPr>
              <a:t>is the Scottish Government’s “one stop shop” website for individuals, communities and organisations looking for information on what they can do to address the climate emergency. It contains:</a:t>
            </a:r>
            <a:endParaRPr lang="en-US" dirty="0"/>
          </a:p>
          <a:p>
            <a:pPr marL="187325" indent="-187325">
              <a:buFont typeface="Arial" panose="020B0604020202020204" pitchFamily="34" charset="0"/>
              <a:buChar char="•"/>
            </a:pPr>
            <a:r>
              <a:rPr lang="en-GB" sz="1800" kern="0" dirty="0">
                <a:solidFill>
                  <a:prstClr val="black"/>
                </a:solidFill>
                <a:latin typeface="Arial" panose="020B0604020202020204" pitchFamily="34" charset="0"/>
                <a:ea typeface="ＭＳ Ｐゴシック"/>
                <a:cs typeface="Arial" panose="020B0604020202020204" pitchFamily="34" charset="0"/>
              </a:rPr>
              <a:t>up-to-date info about climate change &amp; the actions that Scottish Government is taking to tackle it;</a:t>
            </a:r>
          </a:p>
          <a:p>
            <a:pPr marL="187325" indent="-187325">
              <a:buFont typeface="Arial" panose="020B0604020202020204" pitchFamily="34" charset="0"/>
              <a:buChar char="•"/>
            </a:pPr>
            <a:r>
              <a:rPr lang="en-GB" sz="1800" kern="0" dirty="0">
                <a:solidFill>
                  <a:prstClr val="black"/>
                </a:solidFill>
                <a:latin typeface="Arial" panose="020B0604020202020204" pitchFamily="34" charset="0"/>
                <a:ea typeface="ＭＳ Ｐゴシック"/>
                <a:cs typeface="Arial" panose="020B0604020202020204" pitchFamily="34" charset="0"/>
              </a:rPr>
              <a:t>advice on the actions that people and communities can take in their own lives; and </a:t>
            </a:r>
            <a:endParaRPr lang="en-GB" dirty="0"/>
          </a:p>
          <a:p>
            <a:pPr marL="187325" indent="-187325">
              <a:buFont typeface="Arial" panose="020B0604020202020204" pitchFamily="34" charset="0"/>
              <a:buChar char="•"/>
            </a:pPr>
            <a:r>
              <a:rPr lang="en-GB" sz="1800" kern="0" dirty="0">
                <a:solidFill>
                  <a:prstClr val="black"/>
                </a:solidFill>
                <a:latin typeface="Arial" panose="020B0604020202020204" pitchFamily="34" charset="0"/>
                <a:ea typeface="ＭＳ Ｐゴシック"/>
                <a:cs typeface="Arial" panose="020B0604020202020204" pitchFamily="34" charset="0"/>
              </a:rPr>
              <a:t>blogs that highlight climate action across the country.</a:t>
            </a:r>
            <a:br>
              <a:rPr lang="en-GB" sz="1800" kern="0" dirty="0">
                <a:latin typeface="Arial" panose="020B0604020202020204" pitchFamily="34" charset="0"/>
                <a:ea typeface="ＭＳ Ｐゴシック"/>
                <a:cs typeface="Arial" panose="020B0604020202020204" pitchFamily="34" charset="0"/>
              </a:rPr>
            </a:br>
            <a:endParaRPr lang="en-GB" sz="1800" kern="0" dirty="0">
              <a:solidFill>
                <a:prstClr val="black"/>
              </a:solidFill>
              <a:latin typeface="Arial" panose="020B0604020202020204" pitchFamily="34" charset="0"/>
              <a:ea typeface="ＭＳ Ｐゴシック"/>
              <a:cs typeface="Arial" panose="020B0604020202020204" pitchFamily="34" charset="0"/>
            </a:endParaRPr>
          </a:p>
          <a:p>
            <a:pPr marL="0" indent="0">
              <a:buNone/>
            </a:pPr>
            <a:r>
              <a:rPr lang="en-GB" sz="1800" kern="0" dirty="0">
                <a:solidFill>
                  <a:prstClr val="black"/>
                </a:solidFill>
                <a:latin typeface="Arial" panose="020B0604020202020204" pitchFamily="34" charset="0"/>
                <a:ea typeface="ＭＳ Ｐゴシック"/>
                <a:cs typeface="Arial" panose="020B0604020202020204" pitchFamily="34" charset="0"/>
              </a:rPr>
              <a:t>Please get in touch if you want to contribute with a blog post.</a:t>
            </a:r>
          </a:p>
          <a:p>
            <a:pPr marL="0" indent="0">
              <a:buNone/>
            </a:pPr>
            <a:endParaRPr lang="en-GB" sz="1800" kern="0" dirty="0">
              <a:solidFill>
                <a:prstClr val="black"/>
              </a:solidFill>
              <a:latin typeface="Arial" panose="020B0604020202020204" pitchFamily="34" charset="0"/>
              <a:ea typeface="ＭＳ Ｐゴシック"/>
              <a:cs typeface="Arial" panose="020B0604020202020204" pitchFamily="34" charset="0"/>
            </a:endParaRPr>
          </a:p>
          <a:p>
            <a:pPr marL="0" indent="0">
              <a:buNone/>
            </a:pPr>
            <a:r>
              <a:rPr lang="en-GB" sz="1800" kern="0" dirty="0">
                <a:solidFill>
                  <a:prstClr val="black"/>
                </a:solidFill>
                <a:latin typeface="Arial" panose="020B0604020202020204" pitchFamily="34" charset="0"/>
                <a:ea typeface="ＭＳ Ｐゴシック"/>
                <a:cs typeface="Arial" panose="020B0604020202020204" pitchFamily="34" charset="0"/>
              </a:rPr>
              <a:t>The website also has resources available for your organisation, including </a:t>
            </a:r>
            <a:r>
              <a:rPr lang="en-GB" sz="1800" kern="0" dirty="0">
                <a:solidFill>
                  <a:srgbClr val="0000FF"/>
                </a:solidFill>
                <a:latin typeface="Arial" panose="020B0604020202020204" pitchFamily="34" charset="0"/>
                <a:ea typeface="ＭＳ Ｐゴシック"/>
                <a:cs typeface="Arial" panose="020B0604020202020204" pitchFamily="34" charset="0"/>
                <a:hlinkClick r:id="rId4">
                  <a:extLst>
                    <a:ext uri="{A12FA001-AC4F-418D-AE19-62706E023703}">
                      <ahyp:hlinkClr xmlns:ahyp="http://schemas.microsoft.com/office/drawing/2018/hyperlinkcolor" val="tx"/>
                    </a:ext>
                  </a:extLst>
                </a:hlinkClick>
              </a:rPr>
              <a:t>resources for businesses</a:t>
            </a:r>
            <a:r>
              <a:rPr lang="en-GB" sz="1800" kern="0" dirty="0">
                <a:solidFill>
                  <a:prstClr val="black"/>
                </a:solidFill>
                <a:latin typeface="Arial" panose="020B0604020202020204" pitchFamily="34" charset="0"/>
                <a:ea typeface="ＭＳ Ｐゴシック"/>
                <a:cs typeface="Arial" panose="020B0604020202020204" pitchFamily="34" charset="0"/>
              </a:rPr>
              <a:t>, </a:t>
            </a:r>
            <a:r>
              <a:rPr lang="en-GB" sz="1800" kern="0" dirty="0">
                <a:solidFill>
                  <a:srgbClr val="0000FF"/>
                </a:solidFill>
                <a:latin typeface="Arial" panose="020B0604020202020204" pitchFamily="34" charset="0"/>
                <a:ea typeface="ＭＳ Ｐゴシック"/>
                <a:cs typeface="Arial" panose="020B0604020202020204" pitchFamily="34" charset="0"/>
                <a:hlinkClick r:id="rId5">
                  <a:extLst>
                    <a:ext uri="{A12FA001-AC4F-418D-AE19-62706E023703}">
                      <ahyp:hlinkClr xmlns:ahyp="http://schemas.microsoft.com/office/drawing/2018/hyperlinkcolor" val="tx"/>
                    </a:ext>
                  </a:extLst>
                </a:hlinkClick>
              </a:rPr>
              <a:t>resources for communities</a:t>
            </a:r>
            <a:r>
              <a:rPr lang="en-GB" sz="1800" kern="0" dirty="0">
                <a:solidFill>
                  <a:prstClr val="black"/>
                </a:solidFill>
                <a:latin typeface="Arial" panose="020B0604020202020204" pitchFamily="34" charset="0"/>
                <a:ea typeface="ＭＳ Ｐゴシック"/>
                <a:cs typeface="Arial" panose="020B0604020202020204" pitchFamily="34" charset="0"/>
              </a:rPr>
              <a:t>, and our </a:t>
            </a:r>
            <a:r>
              <a:rPr lang="en-GB" sz="1800" kern="0" dirty="0">
                <a:solidFill>
                  <a:srgbClr val="0000FF"/>
                </a:solidFill>
                <a:latin typeface="Arial" panose="020B0604020202020204" pitchFamily="34" charset="0"/>
                <a:ea typeface="ＭＳ Ｐゴシック"/>
                <a:cs typeface="Arial" panose="020B0604020202020204" pitchFamily="34" charset="0"/>
                <a:hlinkClick r:id="rId6">
                  <a:extLst>
                    <a:ext uri="{A12FA001-AC4F-418D-AE19-62706E023703}">
                      <ahyp:hlinkClr xmlns:ahyp="http://schemas.microsoft.com/office/drawing/2018/hyperlinkcolor" val="tx"/>
                    </a:ext>
                  </a:extLst>
                </a:hlinkClick>
              </a:rPr>
              <a:t>Climate Conversations Pack</a:t>
            </a:r>
            <a:r>
              <a:rPr lang="en-GB" sz="1800" kern="0" dirty="0">
                <a:solidFill>
                  <a:prstClr val="black"/>
                </a:solidFill>
                <a:latin typeface="Arial" panose="020B0604020202020204" pitchFamily="34" charset="0"/>
                <a:ea typeface="ＭＳ Ｐゴシック"/>
                <a:cs typeface="Arial" panose="020B0604020202020204" pitchFamily="34" charset="0"/>
              </a:rPr>
              <a:t>. You can also sign up to receive our newsletter.</a:t>
            </a:r>
            <a:endParaRPr lang="en-GB" dirty="0"/>
          </a:p>
          <a:p>
            <a:pPr marL="0" indent="0">
              <a:buNone/>
            </a:pPr>
            <a:endParaRPr lang="en-GB" sz="1800" kern="0" dirty="0">
              <a:solidFill>
                <a:prstClr val="black"/>
              </a:solidFill>
              <a:latin typeface="Arial" panose="020B0604020202020204" pitchFamily="34" charset="0"/>
              <a:ea typeface="ＭＳ Ｐゴシック"/>
              <a:cs typeface="Arial" panose="020B0604020202020204" pitchFamily="34" charset="0"/>
            </a:endParaRPr>
          </a:p>
          <a:p>
            <a:pPr marL="0" indent="0">
              <a:buNone/>
            </a:pPr>
            <a:r>
              <a:rPr lang="en-GB" sz="1800" kern="0" dirty="0">
                <a:solidFill>
                  <a:prstClr val="black"/>
                </a:solidFill>
                <a:latin typeface="Arial" panose="020B0604020202020204" pitchFamily="34" charset="0"/>
                <a:ea typeface="ＭＳ Ｐゴシック"/>
                <a:cs typeface="Arial" panose="020B0604020202020204" pitchFamily="34" charset="0"/>
              </a:rPr>
              <a:t>We are also active on several social media platforms, using the hashtag </a:t>
            </a:r>
            <a:r>
              <a:rPr lang="en-GB" sz="1800" b="1" kern="0" dirty="0">
                <a:solidFill>
                  <a:prstClr val="black"/>
                </a:solidFill>
                <a:latin typeface="Arial" panose="020B0604020202020204" pitchFamily="34" charset="0"/>
                <a:ea typeface="ＭＳ Ｐゴシック"/>
                <a:cs typeface="Arial" panose="020B0604020202020204" pitchFamily="34" charset="0"/>
              </a:rPr>
              <a:t>#LetsDoNetZero</a:t>
            </a:r>
            <a:endParaRPr lang="en-GB" dirty="0"/>
          </a:p>
          <a:p>
            <a:pPr marL="0" indent="0">
              <a:buNone/>
            </a:pPr>
            <a:endParaRPr lang="en-GB" sz="1800" kern="0" dirty="0">
              <a:solidFill>
                <a:prstClr val="black"/>
              </a:solidFill>
              <a:latin typeface="Arial" panose="020B0604020202020204" pitchFamily="34" charset="0"/>
              <a:ea typeface="ＭＳ Ｐゴシック"/>
              <a:cs typeface="Arial" panose="020B0604020202020204" pitchFamily="34" charset="0"/>
            </a:endParaRPr>
          </a:p>
          <a:p>
            <a:pPr marL="0" indent="0">
              <a:buNone/>
            </a:pPr>
            <a:endParaRPr lang="en-GB" sz="1800" kern="0" dirty="0">
              <a:solidFill>
                <a:prstClr val="black"/>
              </a:solidFill>
              <a:latin typeface="Arial" panose="020B0604020202020204" pitchFamily="34" charset="0"/>
              <a:ea typeface="ＭＳ Ｐゴシック"/>
              <a:cs typeface="Arial" panose="020B0604020202020204" pitchFamily="34" charset="0"/>
            </a:endParaRPr>
          </a:p>
          <a:p>
            <a:pPr marL="0" indent="0">
              <a:buNone/>
            </a:pPr>
            <a:endParaRPr lang="en-GB" sz="1800" kern="0" dirty="0">
              <a:solidFill>
                <a:prstClr val="black"/>
              </a:solidFill>
              <a:latin typeface="Arial" panose="020B0604020202020204" pitchFamily="34" charset="0"/>
              <a:ea typeface="ＭＳ Ｐゴシック"/>
              <a:cs typeface="Arial" panose="020B0604020202020204" pitchFamily="34" charset="0"/>
            </a:endParaRPr>
          </a:p>
          <a:p>
            <a:pPr marL="0" indent="0">
              <a:buNone/>
            </a:pPr>
            <a:endParaRPr lang="en-GB" sz="1800" kern="0" dirty="0">
              <a:solidFill>
                <a:prstClr val="black"/>
              </a:solidFill>
              <a:latin typeface="Century Gothic"/>
              <a:ea typeface="ＭＳ Ｐゴシック"/>
            </a:endParaRPr>
          </a:p>
        </p:txBody>
      </p:sp>
      <p:sp>
        <p:nvSpPr>
          <p:cNvPr id="4" name="Rectangle 3"/>
          <p:cNvSpPr/>
          <p:nvPr/>
        </p:nvSpPr>
        <p:spPr>
          <a:xfrm>
            <a:off x="3462085" y="5167935"/>
            <a:ext cx="4572000" cy="923330"/>
          </a:xfrm>
          <a:prstGeom prst="rect">
            <a:avLst/>
          </a:prstGeom>
        </p:spPr>
        <p:txBody>
          <a:bodyPr lIns="91440" tIns="45720" rIns="91440" bIns="45720" anchor="t">
            <a:spAutoFit/>
          </a:bodyPr>
          <a:lstStyle/>
          <a:p>
            <a:r>
              <a:rPr lang="en-GB" kern="0" dirty="0">
                <a:solidFill>
                  <a:srgbClr val="0000FF"/>
                </a:solidFill>
                <a:latin typeface="Arial"/>
                <a:ea typeface="ＭＳ Ｐゴシック"/>
                <a:cs typeface="Arial"/>
                <a:hlinkClick r:id="rId7">
                  <a:extLst>
                    <a:ext uri="{A12FA001-AC4F-418D-AE19-62706E023703}">
                      <ahyp:hlinkClr xmlns:ahyp="http://schemas.microsoft.com/office/drawing/2018/hyperlinkcolor" val="tx"/>
                    </a:ext>
                  </a:extLst>
                </a:hlinkClick>
              </a:rPr>
              <a:t>LinkedIn</a:t>
            </a:r>
            <a:r>
              <a:rPr lang="en-GB" kern="0" dirty="0">
                <a:solidFill>
                  <a:prstClr val="black"/>
                </a:solidFill>
                <a:latin typeface="Arial"/>
                <a:ea typeface="ＭＳ Ｐゴシック"/>
                <a:cs typeface="Arial"/>
              </a:rPr>
              <a:t>: Net Zero Scotland </a:t>
            </a:r>
          </a:p>
          <a:p>
            <a:r>
              <a:rPr lang="en-GB" kern="0" dirty="0">
                <a:solidFill>
                  <a:prstClr val="black"/>
                </a:solidFill>
                <a:latin typeface="Arial"/>
                <a:ea typeface="ＭＳ Ｐゴシック"/>
                <a:cs typeface="Arial"/>
                <a:hlinkClick r:id="rId8"/>
              </a:rPr>
              <a:t>Facebook</a:t>
            </a:r>
            <a:r>
              <a:rPr lang="en-GB" kern="0" dirty="0">
                <a:solidFill>
                  <a:prstClr val="black"/>
                </a:solidFill>
                <a:latin typeface="Arial"/>
                <a:ea typeface="ＭＳ Ｐゴシック"/>
                <a:cs typeface="Arial"/>
              </a:rPr>
              <a:t>: @ScotGovNetZero</a:t>
            </a:r>
          </a:p>
          <a:p>
            <a:r>
              <a:rPr lang="en-GB" kern="0" dirty="0">
                <a:solidFill>
                  <a:prstClr val="black"/>
                </a:solidFill>
                <a:latin typeface="Arial"/>
                <a:ea typeface="ＭＳ Ｐゴシック"/>
                <a:cs typeface="Arial"/>
                <a:hlinkClick r:id="rId9"/>
              </a:rPr>
              <a:t>Instagram</a:t>
            </a:r>
            <a:r>
              <a:rPr lang="en-GB" kern="0" dirty="0">
                <a:solidFill>
                  <a:prstClr val="black"/>
                </a:solidFill>
                <a:latin typeface="Arial"/>
                <a:ea typeface="ＭＳ Ｐゴシック"/>
                <a:cs typeface="Arial"/>
              </a:rPr>
              <a:t>: @ScotGovNetZero</a:t>
            </a:r>
            <a:endParaRPr lang="en-GB" dirty="0"/>
          </a:p>
        </p:txBody>
      </p:sp>
    </p:spTree>
    <p:extLst>
      <p:ext uri="{BB962C8B-B14F-4D97-AF65-F5344CB8AC3E}">
        <p14:creationId xmlns:p14="http://schemas.microsoft.com/office/powerpoint/2010/main" val="3008534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463E72-53EB-0567-C063-9E396180529B}"/>
              </a:ext>
            </a:extLst>
          </p:cNvPr>
          <p:cNvSpPr>
            <a:spLocks noGrp="1"/>
          </p:cNvSpPr>
          <p:nvPr>
            <p:ph type="title"/>
          </p:nvPr>
        </p:nvSpPr>
        <p:spPr>
          <a:xfrm>
            <a:off x="-881496" y="-94593"/>
            <a:ext cx="5305063" cy="731833"/>
          </a:xfrm>
        </p:spPr>
        <p:txBody>
          <a:bodyPr>
            <a:normAutofit/>
          </a:bodyPr>
          <a:lstStyle/>
          <a:p>
            <a:r>
              <a:rPr lang="en-GB" sz="2400" b="1" dirty="0">
                <a:solidFill>
                  <a:schemeClr val="bg1"/>
                </a:solidFill>
                <a:latin typeface="Arial" panose="020B0604020202020204" pitchFamily="34" charset="0"/>
                <a:cs typeface="Arial" panose="020B0604020202020204" pitchFamily="34" charset="0"/>
              </a:rPr>
              <a:t>Grant Funding</a:t>
            </a:r>
          </a:p>
        </p:txBody>
      </p:sp>
      <p:sp>
        <p:nvSpPr>
          <p:cNvPr id="5" name="Content Placeholder 4">
            <a:extLst>
              <a:ext uri="{FF2B5EF4-FFF2-40B4-BE49-F238E27FC236}">
                <a16:creationId xmlns:a16="http://schemas.microsoft.com/office/drawing/2014/main" id="{DFF1885C-FAB8-59E0-D1D1-BBE6CD289C59}"/>
              </a:ext>
            </a:extLst>
          </p:cNvPr>
          <p:cNvSpPr>
            <a:spLocks noGrp="1"/>
          </p:cNvSpPr>
          <p:nvPr>
            <p:ph idx="1"/>
          </p:nvPr>
        </p:nvSpPr>
        <p:spPr>
          <a:xfrm>
            <a:off x="609600" y="1938903"/>
            <a:ext cx="10972800" cy="4525963"/>
          </a:xfrm>
        </p:spPr>
        <p:txBody>
          <a:bodyPr vert="horz" lIns="91440" tIns="45720" rIns="91440" bIns="45720" rtlCol="0" anchor="t">
            <a:normAutofit fontScale="92500" lnSpcReduction="10000"/>
          </a:bodyPr>
          <a:lstStyle/>
          <a:p>
            <a:pPr marL="0" indent="0">
              <a:buNone/>
            </a:pPr>
            <a:r>
              <a:rPr lang="en-GB" sz="1800" b="1" dirty="0">
                <a:effectLst/>
                <a:latin typeface="Arial" panose="020B0604020202020204" pitchFamily="34" charset="0"/>
                <a:ea typeface="Times New Roman" panose="02020603050405020304" pitchFamily="18" charset="0"/>
                <a:cs typeface="Arial" panose="020B0604020202020204" pitchFamily="34" charset="0"/>
              </a:rPr>
              <a:t>Aims</a:t>
            </a:r>
            <a:r>
              <a:rPr lang="en-GB" sz="1800"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r>
              <a:rPr lang="en-GB" sz="1800" dirty="0">
                <a:solidFill>
                  <a:srgbClr val="000000"/>
                </a:solidFill>
                <a:latin typeface="Arial"/>
                <a:ea typeface="Times New Roman" panose="02020603050405020304" pitchFamily="18" charset="0"/>
                <a:cs typeface="Arial"/>
              </a:rPr>
              <a:t>Our Climate Engagement Fund </a:t>
            </a:r>
            <a:r>
              <a:rPr lang="en-GB" sz="1800" dirty="0">
                <a:solidFill>
                  <a:srgbClr val="000000"/>
                </a:solidFill>
                <a:effectLst/>
                <a:latin typeface="Arial"/>
                <a:ea typeface="Times New Roman" panose="02020603050405020304" pitchFamily="18" charset="0"/>
                <a:cs typeface="Arial"/>
              </a:rPr>
              <a:t>is </a:t>
            </a:r>
            <a:r>
              <a:rPr lang="en-GB" sz="1800" dirty="0">
                <a:solidFill>
                  <a:srgbClr val="000000"/>
                </a:solidFill>
                <a:latin typeface="Arial"/>
                <a:ea typeface="Times New Roman" panose="02020603050405020304" pitchFamily="18" charset="0"/>
                <a:cs typeface="Arial"/>
              </a:rPr>
              <a:t>working with people not previously involved in climate action </a:t>
            </a:r>
            <a:r>
              <a:rPr lang="en-GB" sz="1800" dirty="0">
                <a:solidFill>
                  <a:srgbClr val="000000"/>
                </a:solidFill>
                <a:effectLst/>
                <a:latin typeface="Arial"/>
                <a:ea typeface="Times New Roman" panose="02020603050405020304" pitchFamily="18" charset="0"/>
                <a:cs typeface="Arial"/>
              </a:rPr>
              <a:t>to </a:t>
            </a:r>
            <a:r>
              <a:rPr lang="en-GB" sz="1800" dirty="0">
                <a:solidFill>
                  <a:srgbClr val="000000"/>
                </a:solidFill>
                <a:latin typeface="Arial"/>
                <a:ea typeface="Times New Roman" panose="02020603050405020304" pitchFamily="18" charset="0"/>
                <a:cs typeface="Arial"/>
              </a:rPr>
              <a:t>deepen their </a:t>
            </a:r>
            <a:r>
              <a:rPr lang="en-GB" sz="1800" dirty="0">
                <a:solidFill>
                  <a:srgbClr val="000000"/>
                </a:solidFill>
                <a:effectLst/>
                <a:latin typeface="Arial"/>
                <a:ea typeface="Times New Roman" panose="02020603050405020304" pitchFamily="18" charset="0"/>
                <a:cs typeface="Arial"/>
              </a:rPr>
              <a:t>understanding</a:t>
            </a:r>
            <a:r>
              <a:rPr lang="en-GB" sz="1800" dirty="0">
                <a:solidFill>
                  <a:srgbClr val="000000"/>
                </a:solidFill>
                <a:latin typeface="Arial"/>
                <a:ea typeface="Times New Roman" panose="02020603050405020304" pitchFamily="18" charset="0"/>
                <a:cs typeface="Arial"/>
              </a:rPr>
              <a:t> of climate change</a:t>
            </a:r>
            <a:r>
              <a:rPr lang="en-GB" sz="1800" dirty="0">
                <a:solidFill>
                  <a:srgbClr val="000000"/>
                </a:solidFill>
                <a:effectLst/>
                <a:latin typeface="Arial"/>
                <a:ea typeface="Times New Roman" panose="02020603050405020304" pitchFamily="18" charset="0"/>
                <a:cs typeface="Arial"/>
              </a:rPr>
              <a:t>, </a:t>
            </a:r>
            <a:r>
              <a:rPr lang="en-GB" sz="1800" dirty="0">
                <a:solidFill>
                  <a:srgbClr val="000000"/>
                </a:solidFill>
                <a:latin typeface="Arial"/>
                <a:ea typeface="Times New Roman" panose="02020603050405020304" pitchFamily="18" charset="0"/>
                <a:cs typeface="Arial"/>
              </a:rPr>
              <a:t>explore how it affects their lives </a:t>
            </a:r>
            <a:r>
              <a:rPr lang="en-GB" sz="1800" dirty="0">
                <a:solidFill>
                  <a:srgbClr val="000000"/>
                </a:solidFill>
                <a:effectLst/>
                <a:latin typeface="Arial"/>
                <a:ea typeface="Times New Roman" panose="02020603050405020304" pitchFamily="18" charset="0"/>
                <a:cs typeface="Arial"/>
              </a:rPr>
              <a:t>and </a:t>
            </a:r>
            <a:r>
              <a:rPr lang="en-GB" sz="1800" dirty="0">
                <a:solidFill>
                  <a:srgbClr val="000000"/>
                </a:solidFill>
                <a:latin typeface="Arial"/>
                <a:ea typeface="Times New Roman" panose="02020603050405020304" pitchFamily="18" charset="0"/>
                <a:cs typeface="Arial"/>
              </a:rPr>
              <a:t>communities</a:t>
            </a:r>
            <a:r>
              <a:rPr lang="en-GB" sz="1800" dirty="0">
                <a:solidFill>
                  <a:srgbClr val="000000"/>
                </a:solidFill>
                <a:effectLst/>
                <a:latin typeface="Arial"/>
                <a:ea typeface="Times New Roman" panose="02020603050405020304" pitchFamily="18" charset="0"/>
                <a:cs typeface="Arial"/>
              </a:rPr>
              <a:t>, and </a:t>
            </a:r>
            <a:r>
              <a:rPr lang="en-GB" sz="1800" dirty="0">
                <a:solidFill>
                  <a:srgbClr val="000000"/>
                </a:solidFill>
                <a:latin typeface="Arial"/>
                <a:ea typeface="Times New Roman" panose="02020603050405020304" pitchFamily="18" charset="0"/>
                <a:cs typeface="Arial"/>
              </a:rPr>
              <a:t>equip them with knowledge </a:t>
            </a:r>
            <a:r>
              <a:rPr lang="en-GB" sz="1800" dirty="0">
                <a:solidFill>
                  <a:srgbClr val="000000"/>
                </a:solidFill>
                <a:effectLst/>
                <a:latin typeface="Arial"/>
                <a:ea typeface="Times New Roman" panose="02020603050405020304" pitchFamily="18" charset="0"/>
                <a:cs typeface="Arial"/>
              </a:rPr>
              <a:t>and </a:t>
            </a:r>
            <a:r>
              <a:rPr lang="en-GB" sz="1800" dirty="0">
                <a:solidFill>
                  <a:srgbClr val="000000"/>
                </a:solidFill>
                <a:latin typeface="Arial"/>
                <a:ea typeface="Times New Roman" panose="02020603050405020304" pitchFamily="18" charset="0"/>
                <a:cs typeface="Arial"/>
              </a:rPr>
              <a:t>skills </a:t>
            </a:r>
            <a:r>
              <a:rPr lang="en-GB" sz="1800" dirty="0">
                <a:solidFill>
                  <a:srgbClr val="000000"/>
                </a:solidFill>
                <a:effectLst/>
                <a:latin typeface="Arial"/>
                <a:ea typeface="Times New Roman" panose="02020603050405020304" pitchFamily="18" charset="0"/>
                <a:cs typeface="Arial"/>
              </a:rPr>
              <a:t>to </a:t>
            </a:r>
            <a:r>
              <a:rPr lang="en-GB" sz="1800" dirty="0">
                <a:solidFill>
                  <a:srgbClr val="000000"/>
                </a:solidFill>
                <a:latin typeface="Arial"/>
                <a:ea typeface="Times New Roman" panose="02020603050405020304" pitchFamily="18" charset="0"/>
                <a:cs typeface="Arial"/>
              </a:rPr>
              <a:t>take action</a:t>
            </a:r>
            <a:r>
              <a:rPr lang="en-GB" sz="1800" dirty="0">
                <a:solidFill>
                  <a:srgbClr val="000000"/>
                </a:solidFill>
                <a:effectLst/>
                <a:latin typeface="Arial"/>
                <a:ea typeface="Times New Roman" panose="02020603050405020304" pitchFamily="18" charset="0"/>
                <a:cs typeface="Arial"/>
              </a:rPr>
              <a:t>.</a:t>
            </a:r>
            <a:r>
              <a:rPr lang="en-GB" sz="1800" dirty="0">
                <a:solidFill>
                  <a:srgbClr val="000000"/>
                </a:solidFill>
                <a:latin typeface="Arial"/>
                <a:ea typeface="Times New Roman" panose="02020603050405020304" pitchFamily="18" charset="0"/>
                <a:cs typeface="Arial"/>
              </a:rPr>
              <a:t> </a:t>
            </a:r>
            <a:endParaRPr lang="en-GB" dirty="0"/>
          </a:p>
          <a:p>
            <a:pPr marL="0" indent="0">
              <a:buNone/>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sz="1800" b="1" dirty="0">
                <a:effectLst/>
                <a:latin typeface="Arial" panose="020B0604020202020204" pitchFamily="34" charset="0"/>
                <a:ea typeface="Times New Roman" panose="02020603050405020304" pitchFamily="18" charset="0"/>
                <a:cs typeface="Arial" panose="020B0604020202020204" pitchFamily="34" charset="0"/>
              </a:rPr>
              <a:t>Delivery</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GB" sz="1800" dirty="0">
                <a:effectLst/>
                <a:latin typeface="Arial"/>
                <a:ea typeface="Times New Roman" panose="02020603050405020304" pitchFamily="18" charset="0"/>
                <a:cs typeface="Arial"/>
              </a:rPr>
              <a:t>The Fund achieves this via grants to ‘trusted messenger’ organisations to work with their audiences.</a:t>
            </a:r>
            <a:r>
              <a:rPr lang="en-GB" sz="1800" dirty="0">
                <a:latin typeface="Arial"/>
                <a:ea typeface="Times New Roman" panose="02020603050405020304" pitchFamily="18" charset="0"/>
                <a:cs typeface="Arial"/>
              </a:rPr>
              <a:t> T</a:t>
            </a:r>
            <a:r>
              <a:rPr lang="en-GB" sz="1800" dirty="0">
                <a:solidFill>
                  <a:srgbClr val="000000"/>
                </a:solidFill>
                <a:latin typeface="Arial"/>
                <a:ea typeface="Times New Roman" panose="02020603050405020304" pitchFamily="18" charset="0"/>
                <a:cs typeface="Arial"/>
              </a:rPr>
              <a:t>his is annually awarded through a highly competitive bidding process.</a:t>
            </a:r>
            <a:endPar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GB" sz="1800" dirty="0">
              <a:solidFill>
                <a:srgbClr val="000000"/>
              </a:solidFill>
              <a:latin typeface="Arial"/>
              <a:ea typeface="Times New Roman" panose="02020603050405020304" pitchFamily="18" charset="0"/>
              <a:cs typeface="Arial"/>
            </a:endParaRPr>
          </a:p>
          <a:p>
            <a:pPr marL="0" indent="0">
              <a:buNone/>
            </a:pPr>
            <a:r>
              <a:rPr lang="en-GB" sz="1800" dirty="0">
                <a:solidFill>
                  <a:srgbClr val="000000"/>
                </a:solidFill>
                <a:effectLst/>
                <a:latin typeface="Arial"/>
                <a:ea typeface="Times New Roman" panose="02020603050405020304" pitchFamily="18" charset="0"/>
                <a:cs typeface="Arial"/>
              </a:rPr>
              <a:t>Since its inception in 2023, the CEF has </a:t>
            </a:r>
            <a:r>
              <a:rPr lang="en-GB" sz="1800" dirty="0">
                <a:solidFill>
                  <a:srgbClr val="000000"/>
                </a:solidFill>
                <a:latin typeface="Arial"/>
                <a:ea typeface="Times New Roman" panose="02020603050405020304" pitchFamily="18" charset="0"/>
                <a:cs typeface="Arial"/>
              </a:rPr>
              <a:t>provided over £800,000 of funding to 16 </a:t>
            </a:r>
            <a:r>
              <a:rPr lang="en-GB" sz="1800" dirty="0">
                <a:solidFill>
                  <a:srgbClr val="000000"/>
                </a:solidFill>
                <a:effectLst/>
                <a:latin typeface="Arial"/>
                <a:ea typeface="Times New Roman" panose="02020603050405020304" pitchFamily="18" charset="0"/>
                <a:cs typeface="Arial"/>
              </a:rPr>
              <a:t>climate engagement projects, with </a:t>
            </a:r>
            <a:r>
              <a:rPr lang="en-GB" sz="1800" dirty="0">
                <a:solidFill>
                  <a:srgbClr val="000000"/>
                </a:solidFill>
                <a:latin typeface="Arial"/>
                <a:ea typeface="Times New Roman" panose="02020603050405020304" pitchFamily="18" charset="0"/>
                <a:cs typeface="Arial"/>
              </a:rPr>
              <a:t>a further £275,000 allocated for 8 projects in 25-26. </a:t>
            </a:r>
          </a:p>
          <a:p>
            <a:pPr marL="0" indent="0">
              <a:buNone/>
            </a:pPr>
            <a:r>
              <a:rPr lang="en-GB" sz="1800" dirty="0">
                <a:solidFill>
                  <a:srgbClr val="000000"/>
                </a:solidFill>
                <a:latin typeface="Arial"/>
                <a:ea typeface="Times New Roman" panose="02020603050405020304" pitchFamily="18" charset="0"/>
                <a:cs typeface="Arial"/>
              </a:rPr>
              <a:t>In 24-25 projects reached over 7,000 people, with thousands more reached through a podcast and social media activity.</a:t>
            </a:r>
            <a:endParaRPr lang="en-GB" sz="1800" dirty="0">
              <a:solidFill>
                <a:srgbClr val="000000"/>
              </a:solidFill>
              <a:latin typeface="Arial"/>
              <a:cs typeface="Arial"/>
            </a:endParaRPr>
          </a:p>
          <a:p>
            <a:pPr marL="0" indent="0">
              <a:buNone/>
            </a:pPr>
            <a:endParaRPr lang="en-GB" sz="1800" dirty="0">
              <a:latin typeface="Arial"/>
              <a:ea typeface="Times New Roman" panose="02020603050405020304" pitchFamily="18" charset="0"/>
              <a:cs typeface="Arial"/>
            </a:endParaRPr>
          </a:p>
          <a:p>
            <a:pPr marL="0" indent="0">
              <a:buNone/>
            </a:pPr>
            <a:r>
              <a:rPr lang="en-GB" sz="1800" dirty="0">
                <a:latin typeface="Arial"/>
                <a:ea typeface="Times New Roman" panose="02020603050405020304" pitchFamily="18" charset="0"/>
                <a:cs typeface="Arial"/>
              </a:rPr>
              <a:t>Further </a:t>
            </a:r>
            <a:r>
              <a:rPr lang="en-GB" sz="1800" dirty="0">
                <a:latin typeface="Arial"/>
                <a:ea typeface="+mn-lt"/>
                <a:cs typeface="Arial"/>
              </a:rPr>
              <a:t>information about the projects funded and information on applying to the fund can be found on our website </a:t>
            </a:r>
            <a:r>
              <a:rPr lang="en-GB" sz="1800" dirty="0">
                <a:ea typeface="+mn-lt"/>
                <a:cs typeface="+mn-lt"/>
                <a:hlinkClick r:id="rId3"/>
              </a:rPr>
              <a:t>Climate Engagement Fund - gov.scot</a:t>
            </a:r>
            <a:endParaRPr lang="en-GB" sz="1800" dirty="0">
              <a:latin typeface="Arial"/>
              <a:ea typeface="Times New Roman" panose="02020603050405020304" pitchFamily="18" charset="0"/>
              <a:cs typeface="Arial"/>
            </a:endParaRPr>
          </a:p>
        </p:txBody>
      </p:sp>
      <p:sp>
        <p:nvSpPr>
          <p:cNvPr id="8" name="TextBox 7">
            <a:extLst>
              <a:ext uri="{FF2B5EF4-FFF2-40B4-BE49-F238E27FC236}">
                <a16:creationId xmlns:a16="http://schemas.microsoft.com/office/drawing/2014/main" id="{3B7F1DCD-1074-16D3-69C4-9B2072F75956}"/>
              </a:ext>
            </a:extLst>
          </p:cNvPr>
          <p:cNvSpPr txBox="1"/>
          <p:nvPr/>
        </p:nvSpPr>
        <p:spPr>
          <a:xfrm>
            <a:off x="237966" y="851068"/>
            <a:ext cx="11070772" cy="646331"/>
          </a:xfrm>
          <a:prstGeom prst="rect">
            <a:avLst/>
          </a:prstGeom>
          <a:noFill/>
        </p:spPr>
        <p:txBody>
          <a:bodyPr wrap="square" lIns="91440" tIns="45720" rIns="91440" bIns="45720" rtlCol="0" anchor="t">
            <a:spAutoFit/>
          </a:bodyPr>
          <a:lstStyle/>
          <a:p>
            <a:pPr algn="ctr"/>
            <a:r>
              <a:rPr lang="en-GB" sz="3600" b="1" dirty="0">
                <a:latin typeface="Arial"/>
                <a:cs typeface="Arial"/>
              </a:rPr>
              <a:t>Climate Engagement Fund (CEF)</a:t>
            </a:r>
          </a:p>
        </p:txBody>
      </p:sp>
      <p:sp>
        <p:nvSpPr>
          <p:cNvPr id="2" name="Footer Placeholder 1">
            <a:extLst>
              <a:ext uri="{FF2B5EF4-FFF2-40B4-BE49-F238E27FC236}">
                <a16:creationId xmlns:a16="http://schemas.microsoft.com/office/drawing/2014/main" id="{99F96BF5-06A3-89D7-B1FC-0E4DE7A9F1C2}"/>
              </a:ext>
            </a:extLst>
          </p:cNvPr>
          <p:cNvSpPr>
            <a:spLocks noGrp="1"/>
          </p:cNvSpPr>
          <p:nvPr>
            <p:ph type="ftr" sz="quarter" idx="11"/>
          </p:nvPr>
        </p:nvSpPr>
        <p:spPr/>
        <p:txBody>
          <a:bodyPr/>
          <a:lstStyle/>
          <a:p>
            <a:r>
              <a:rPr lang="en-GB"/>
              <a:t>ClimateChangeEngagement@gov.scot</a:t>
            </a:r>
          </a:p>
        </p:txBody>
      </p:sp>
    </p:spTree>
    <p:extLst>
      <p:ext uri="{BB962C8B-B14F-4D97-AF65-F5344CB8AC3E}">
        <p14:creationId xmlns:p14="http://schemas.microsoft.com/office/powerpoint/2010/main" val="1832290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a:latin typeface="Arial" panose="020B0604020202020204" pitchFamily="34" charset="0"/>
                <a:ea typeface="ＭＳ Ｐゴシック"/>
                <a:cs typeface="Arial" panose="020B0604020202020204" pitchFamily="34" charset="0"/>
              </a:rPr>
              <a:t>Financial support</a:t>
            </a:r>
          </a:p>
        </p:txBody>
      </p:sp>
      <p:sp>
        <p:nvSpPr>
          <p:cNvPr id="3" name="Content Placeholder 2"/>
          <p:cNvSpPr>
            <a:spLocks noGrp="1"/>
          </p:cNvSpPr>
          <p:nvPr>
            <p:ph idx="1"/>
          </p:nvPr>
        </p:nvSpPr>
        <p:spPr>
          <a:xfrm>
            <a:off x="1778002" y="811162"/>
            <a:ext cx="8640535" cy="5664067"/>
          </a:xfrm>
        </p:spPr>
        <p:txBody>
          <a:bodyPr/>
          <a:lstStyle/>
          <a:p>
            <a:pPr marL="0" indent="0">
              <a:buNone/>
            </a:pPr>
            <a:r>
              <a:rPr lang="en-GB" dirty="0">
                <a:latin typeface="Arial" panose="020B0604020202020204" pitchFamily="34" charset="0"/>
                <a:cs typeface="Arial" panose="020B0604020202020204" pitchFamily="34" charset="0"/>
              </a:rPr>
              <a:t>The following details a non-exhaustive list of potential funding opportunities to support climate change engagement activities: </a:t>
            </a:r>
          </a:p>
          <a:p>
            <a:pPr marL="0" indent="0">
              <a:buNone/>
            </a:pPr>
            <a:endParaRPr lang="en-GB"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r>
              <a:rPr lang="en-GB" dirty="0">
                <a:solidFill>
                  <a:srgbClr val="0000FF"/>
                </a:solidFill>
                <a:latin typeface="Arial" panose="020B0604020202020204" pitchFamily="34" charset="0"/>
                <a:cs typeface="Arial" panose="020B0604020202020204" pitchFamily="34" charset="0"/>
                <a:hlinkClick r:id="rId4"/>
              </a:rPr>
              <a:t>Climate Engagement Fund </a:t>
            </a:r>
            <a:r>
              <a:rPr lang="en-GB" dirty="0">
                <a:latin typeface="Arial" panose="020B0604020202020204" pitchFamily="34" charset="0"/>
                <a:cs typeface="Arial" panose="020B0604020202020204" pitchFamily="34" charset="0"/>
              </a:rPr>
              <a:t>-</a:t>
            </a:r>
            <a:r>
              <a:rPr lang="en-GB" dirty="0">
                <a:solidFill>
                  <a:srgbClr val="0000FF"/>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Scottish Government</a:t>
            </a:r>
            <a:endParaRPr lang="en-GB" u="sng"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hlinkClick r:id="rId5"/>
              </a:rPr>
              <a:t>Community Learning Exchange </a:t>
            </a:r>
            <a:r>
              <a:rPr lang="en-GB" dirty="0">
                <a:latin typeface="Arial" panose="020B0604020202020204" pitchFamily="34" charset="0"/>
                <a:cs typeface="Arial" panose="020B0604020202020204" pitchFamily="34" charset="0"/>
              </a:rPr>
              <a:t>– Scottish Community Alliance</a:t>
            </a:r>
          </a:p>
          <a:p>
            <a:pPr>
              <a:spcAft>
                <a:spcPts val="600"/>
              </a:spcAft>
            </a:pPr>
            <a:r>
              <a:rPr lang="en-GB" dirty="0">
                <a:latin typeface="Arial" panose="020B0604020202020204" pitchFamily="34" charset="0"/>
                <a:cs typeface="Arial" panose="020B0604020202020204" pitchFamily="34" charset="0"/>
                <a:hlinkClick r:id="rId6"/>
              </a:rPr>
              <a:t>National Lottery Awards for All of Scotland </a:t>
            </a:r>
            <a:r>
              <a:rPr lang="en-GB" dirty="0">
                <a:latin typeface="Arial" panose="020B0604020202020204" pitchFamily="34" charset="0"/>
                <a:cs typeface="Arial" panose="020B0604020202020204" pitchFamily="34" charset="0"/>
              </a:rPr>
              <a:t>– The National Lottery Community Fund  </a:t>
            </a:r>
          </a:p>
          <a:p>
            <a:pPr>
              <a:spcAft>
                <a:spcPts val="600"/>
              </a:spcAft>
            </a:pPr>
            <a:r>
              <a:rPr lang="en-GB" dirty="0">
                <a:latin typeface="Arial" panose="020B0604020202020204" pitchFamily="34" charset="0"/>
                <a:cs typeface="Arial" panose="020B0604020202020204" pitchFamily="34" charset="0"/>
                <a:hlinkClick r:id="rId7"/>
              </a:rPr>
              <a:t>Climate Action Fund </a:t>
            </a:r>
            <a:r>
              <a:rPr lang="en-GB" dirty="0">
                <a:latin typeface="Arial" panose="020B0604020202020204" pitchFamily="34" charset="0"/>
                <a:cs typeface="Arial" panose="020B0604020202020204" pitchFamily="34" charset="0"/>
              </a:rPr>
              <a:t>– Friends of the Earth </a:t>
            </a:r>
            <a:endParaRPr lang="en-GB" dirty="0">
              <a:latin typeface="Arial" panose="020B0604020202020204" pitchFamily="34" charset="0"/>
              <a:cs typeface="Arial" panose="020B0604020202020204" pitchFamily="34" charset="0"/>
              <a:hlinkClick r:id="rId8"/>
            </a:endParaRPr>
          </a:p>
          <a:p>
            <a:pPr>
              <a:spcAft>
                <a:spcPts val="600"/>
              </a:spcAft>
            </a:pPr>
            <a:r>
              <a:rPr lang="en-GB" dirty="0">
                <a:latin typeface="Arial" panose="020B0604020202020204" pitchFamily="34" charset="0"/>
                <a:cs typeface="Arial" panose="020B0604020202020204" pitchFamily="34" charset="0"/>
                <a:hlinkClick r:id="rId8"/>
              </a:rPr>
              <a:t>Community empowerment</a:t>
            </a:r>
            <a:r>
              <a:rPr lang="en-GB" dirty="0">
                <a:latin typeface="Arial" panose="020B0604020202020204" pitchFamily="34" charset="0"/>
                <a:cs typeface="Arial" panose="020B0604020202020204" pitchFamily="34" charset="0"/>
              </a:rPr>
              <a:t> from Scottish Government (inc. Empowering Communities Fund and participatory budgeting funding)</a:t>
            </a:r>
          </a:p>
          <a:p>
            <a:pPr>
              <a:spcAft>
                <a:spcPts val="600"/>
              </a:spcAft>
            </a:pPr>
            <a:r>
              <a:rPr lang="en-GB" dirty="0">
                <a:latin typeface="Arial" panose="020B0604020202020204" pitchFamily="34" charset="0"/>
                <a:cs typeface="Arial" panose="020B0604020202020204" pitchFamily="34" charset="0"/>
              </a:rPr>
              <a:t>Or search for funding possibilities using </a:t>
            </a:r>
            <a:r>
              <a:rPr lang="en-GB" dirty="0">
                <a:solidFill>
                  <a:srgbClr val="FF0000"/>
                </a:solidFill>
                <a:latin typeface="Arial" panose="020B0604020202020204" pitchFamily="34" charset="0"/>
                <a:cs typeface="Arial" panose="020B0604020202020204" pitchFamily="34" charset="0"/>
                <a:hlinkClick r:id="rId9"/>
              </a:rPr>
              <a:t>Funding Scotland</a:t>
            </a:r>
            <a:r>
              <a:rPr lang="en-GB" dirty="0">
                <a:solidFill>
                  <a:srgbClr val="FF0000"/>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or </a:t>
            </a:r>
            <a:r>
              <a:rPr lang="en-GB" dirty="0" err="1">
                <a:latin typeface="Arial" panose="020B0604020202020204" pitchFamily="34" charset="0"/>
                <a:cs typeface="Arial" panose="020B0604020202020204" pitchFamily="34" charset="0"/>
                <a:hlinkClick r:id="rId10"/>
              </a:rPr>
              <a:t>SSN’s</a:t>
            </a:r>
            <a:r>
              <a:rPr lang="en-GB" dirty="0">
                <a:latin typeface="Arial" panose="020B0604020202020204" pitchFamily="34" charset="0"/>
                <a:cs typeface="Arial" panose="020B0604020202020204" pitchFamily="34" charset="0"/>
                <a:hlinkClick r:id="rId10"/>
              </a:rPr>
              <a:t> Public Sector Funding Map. </a:t>
            </a:r>
            <a:endParaRPr lang="en-GB" dirty="0">
              <a:solidFill>
                <a:srgbClr val="FF0000"/>
              </a:solidFill>
              <a:latin typeface="Arial" panose="020B0604020202020204" pitchFamily="34" charset="0"/>
              <a:cs typeface="Arial" panose="020B0604020202020204" pitchFamily="34" charset="0"/>
            </a:endParaRPr>
          </a:p>
          <a:p>
            <a:endParaRPr lang="en-GB" dirty="0"/>
          </a:p>
          <a:p>
            <a:pPr marL="0" indent="0">
              <a:buNone/>
            </a:pPr>
            <a:endParaRPr lang="en-GB" b="1" dirty="0"/>
          </a:p>
        </p:txBody>
      </p:sp>
    </p:spTree>
    <p:extLst>
      <p:ext uri="{BB962C8B-B14F-4D97-AF65-F5344CB8AC3E}">
        <p14:creationId xmlns:p14="http://schemas.microsoft.com/office/powerpoint/2010/main" val="2347191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latin typeface="Arial" panose="020B0604020202020204" pitchFamily="34" charset="0"/>
                <a:ea typeface="ＭＳ Ｐゴシック"/>
                <a:cs typeface="Arial" panose="020B0604020202020204" pitchFamily="34" charset="0"/>
              </a:rPr>
              <a:t>Local Support</a:t>
            </a:r>
            <a:endParaRPr lang="en-GB" sz="2400" strike="sngStrike" dirty="0">
              <a:latin typeface="Arial" panose="020B0604020202020204" pitchFamily="34" charset="0"/>
              <a:ea typeface="ＭＳ Ｐゴシック"/>
              <a:cs typeface="Arial" panose="020B0604020202020204" pitchFamily="34" charset="0"/>
            </a:endParaRPr>
          </a:p>
        </p:txBody>
      </p:sp>
      <p:sp>
        <p:nvSpPr>
          <p:cNvPr id="3" name="Content Placeholder 2"/>
          <p:cNvSpPr>
            <a:spLocks noGrp="1"/>
          </p:cNvSpPr>
          <p:nvPr>
            <p:ph idx="1"/>
          </p:nvPr>
        </p:nvSpPr>
        <p:spPr>
          <a:xfrm>
            <a:off x="574979" y="2072825"/>
            <a:ext cx="11138050" cy="3930477"/>
          </a:xfrm>
        </p:spPr>
        <p:txBody>
          <a:bodyPr/>
          <a:lstStyle/>
          <a:p>
            <a:pPr marL="0" indent="0" fontAlgn="ctr">
              <a:buNone/>
            </a:pPr>
            <a:r>
              <a:rPr lang="en-GB" sz="1800" dirty="0">
                <a:latin typeface="Arial"/>
                <a:ea typeface="ＭＳ Ｐゴシック"/>
                <a:cs typeface="Arial"/>
              </a:rPr>
              <a:t>The Scottish Government supports a network of regional Community Climate Action Hubs. The network helps communities to address local priorities through impactful and positive climate action. They provide a vital framework for communities to come together, share ideas, and take collective climate action, supporting the transition to low carbon and climate resilient living.</a:t>
            </a:r>
            <a:endParaRPr lang="en-GB" dirty="0"/>
          </a:p>
          <a:p>
            <a:pPr marL="0" indent="0" fontAlgn="ctr">
              <a:buNone/>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sz="1800" dirty="0">
                <a:effectLst/>
                <a:latin typeface="Arial"/>
                <a:ea typeface="Times New Roman" panose="02020603050405020304" pitchFamily="18" charset="0"/>
                <a:cs typeface="Arial"/>
              </a:rPr>
              <a:t>24 </a:t>
            </a:r>
            <a:r>
              <a:rPr lang="en-GB" sz="1800" dirty="0">
                <a:latin typeface="Arial"/>
                <a:ea typeface="Times New Roman" panose="02020603050405020304" pitchFamily="18" charset="0"/>
                <a:cs typeface="Arial"/>
              </a:rPr>
              <a:t>regional Climate Action Hubs </a:t>
            </a:r>
            <a:r>
              <a:rPr lang="en-GB" sz="1800" dirty="0">
                <a:effectLst/>
                <a:latin typeface="Arial"/>
                <a:ea typeface="Times New Roman" panose="02020603050405020304" pitchFamily="18" charset="0"/>
                <a:cs typeface="Arial"/>
              </a:rPr>
              <a:t>are in place across Scotland ensuring every area in Scotland has access to a hub and helping empower people to act in their neighbourhood.</a:t>
            </a:r>
            <a:r>
              <a:rPr lang="en-GB" sz="1800" dirty="0">
                <a:latin typeface="Arial"/>
                <a:ea typeface="Times New Roman" panose="02020603050405020304" pitchFamily="18" charset="0"/>
                <a:cs typeface="Arial"/>
              </a:rPr>
              <a:t> </a:t>
            </a:r>
            <a:endParaRPr lang="en-GB" sz="1800"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GB" sz="1800" dirty="0">
              <a:latin typeface="Arial"/>
              <a:ea typeface="Times New Roman" panose="02020603050405020304" pitchFamily="18" charset="0"/>
              <a:cs typeface="Arial"/>
            </a:endParaRPr>
          </a:p>
          <a:p>
            <a:pPr marL="0" indent="0" fontAlgn="ctr">
              <a:buNone/>
            </a:pPr>
            <a:r>
              <a:rPr lang="en-GB" sz="1800" dirty="0">
                <a:effectLst/>
                <a:latin typeface="Arial"/>
                <a:ea typeface="Times New Roman" panose="02020603050405020304" pitchFamily="18" charset="0"/>
                <a:cs typeface="Arial"/>
              </a:rPr>
              <a:t>To find out what’s going on in your area please find your local hub at: </a:t>
            </a:r>
            <a:r>
              <a:rPr lang="en-GB" sz="1800" u="sng" dirty="0">
                <a:solidFill>
                  <a:srgbClr val="0563C1"/>
                </a:solidFill>
                <a:effectLst/>
                <a:latin typeface="Arial"/>
                <a:ea typeface="Times New Roman" panose="02020603050405020304" pitchFamily="18" charset="0"/>
                <a:cs typeface="Arial"/>
                <a:hlinkClick r:id="rId3"/>
              </a:rPr>
              <a:t>https://www.gov.scot/publications/community-climate-action-hubs-contact-details/</a:t>
            </a:r>
            <a:r>
              <a:rPr lang="en-GB" sz="1800" dirty="0">
                <a:effectLst/>
                <a:latin typeface="Arial"/>
                <a:ea typeface="Times New Roman" panose="02020603050405020304" pitchFamily="18" charset="0"/>
                <a:cs typeface="Arial"/>
              </a:rPr>
              <a:t> </a:t>
            </a:r>
            <a:endParaRPr lang="en-GB" sz="1800" dirty="0">
              <a:latin typeface="Arial"/>
              <a:cs typeface="Arial"/>
            </a:endParaRPr>
          </a:p>
          <a:p>
            <a:pPr marL="0" indent="0" fontAlgn="ctr">
              <a:buNone/>
            </a:pPr>
            <a:endParaRPr lang="en-GB" sz="1800" dirty="0">
              <a:latin typeface="Arial" panose="020B0604020202020204" pitchFamily="34" charset="0"/>
              <a:cs typeface="Arial" panose="020B0604020202020204" pitchFamily="34" charset="0"/>
            </a:endParaRPr>
          </a:p>
          <a:p>
            <a:pPr marL="0" indent="0" fontAlgn="ctr">
              <a:buNone/>
            </a:pPr>
            <a:r>
              <a:rPr lang="en-GB" sz="1800" dirty="0">
                <a:latin typeface="Arial"/>
                <a:ea typeface="ＭＳ Ｐゴシック"/>
                <a:cs typeface="Arial"/>
              </a:rPr>
              <a:t>You can view </a:t>
            </a:r>
            <a:r>
              <a:rPr lang="en-GB" sz="1800" dirty="0">
                <a:latin typeface="Arial"/>
                <a:ea typeface="ＭＳ Ｐゴシック"/>
                <a:cs typeface="Arial"/>
                <a:hlinkClick r:id="rId4"/>
              </a:rPr>
              <a:t>community resources</a:t>
            </a:r>
            <a:r>
              <a:rPr lang="en-GB" sz="1800" dirty="0">
                <a:latin typeface="Arial"/>
                <a:ea typeface="ＭＳ Ｐゴシック"/>
                <a:cs typeface="Arial"/>
              </a:rPr>
              <a:t> on the Net Zero Nation website.</a:t>
            </a:r>
          </a:p>
        </p:txBody>
      </p:sp>
      <p:sp>
        <p:nvSpPr>
          <p:cNvPr id="4" name="TextBox 3">
            <a:extLst>
              <a:ext uri="{FF2B5EF4-FFF2-40B4-BE49-F238E27FC236}">
                <a16:creationId xmlns:a16="http://schemas.microsoft.com/office/drawing/2014/main" id="{351DBCDE-D0F7-7D48-9075-393BE106952D}"/>
              </a:ext>
            </a:extLst>
          </p:cNvPr>
          <p:cNvSpPr txBox="1"/>
          <p:nvPr/>
        </p:nvSpPr>
        <p:spPr>
          <a:xfrm>
            <a:off x="113113" y="980858"/>
            <a:ext cx="11070772" cy="646331"/>
          </a:xfrm>
          <a:prstGeom prst="rect">
            <a:avLst/>
          </a:prstGeom>
          <a:noFill/>
        </p:spPr>
        <p:txBody>
          <a:bodyPr wrap="square" lIns="91440" tIns="45720" rIns="91440" bIns="45720" rtlCol="0" anchor="t">
            <a:spAutoFit/>
          </a:bodyPr>
          <a:lstStyle/>
          <a:p>
            <a:pPr algn="ctr"/>
            <a:r>
              <a:rPr lang="en-GB" sz="3600" b="1" dirty="0">
                <a:latin typeface="Arial"/>
                <a:cs typeface="Arial"/>
              </a:rPr>
              <a:t>Climate Action Hubs</a:t>
            </a:r>
          </a:p>
        </p:txBody>
      </p:sp>
    </p:spTree>
    <p:extLst>
      <p:ext uri="{BB962C8B-B14F-4D97-AF65-F5344CB8AC3E}">
        <p14:creationId xmlns:p14="http://schemas.microsoft.com/office/powerpoint/2010/main" val="3438265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4436-8786-213C-43FA-510A7A6AEC23}"/>
              </a:ext>
            </a:extLst>
          </p:cNvPr>
          <p:cNvSpPr>
            <a:spLocks noGrp="1"/>
          </p:cNvSpPr>
          <p:nvPr>
            <p:ph type="title"/>
          </p:nvPr>
        </p:nvSpPr>
        <p:spPr/>
        <p:txBody>
          <a:bodyPr/>
          <a:lstStyle/>
          <a:p>
            <a:r>
              <a:rPr lang="en-GB" sz="2400" dirty="0">
                <a:latin typeface="Arial" panose="020B0604020202020204" pitchFamily="34" charset="0"/>
                <a:ea typeface="ＭＳ Ｐゴシック"/>
                <a:cs typeface="Arial" panose="020B0604020202020204" pitchFamily="34" charset="0"/>
              </a:rPr>
              <a:t>Children and Young People</a:t>
            </a:r>
            <a:endParaRPr lang="en-GB"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C3846DC-6741-B423-5E11-7B24E2708B78}"/>
              </a:ext>
            </a:extLst>
          </p:cNvPr>
          <p:cNvSpPr>
            <a:spLocks noGrp="1"/>
          </p:cNvSpPr>
          <p:nvPr>
            <p:ph idx="1"/>
          </p:nvPr>
        </p:nvSpPr>
        <p:spPr/>
        <p:txBody>
          <a:bodyPr/>
          <a:lstStyle/>
          <a:p>
            <a:pPr marL="0" indent="0" algn="ctr">
              <a:buNone/>
            </a:pPr>
            <a:r>
              <a:rPr lang="en-GB" sz="3600" b="1" dirty="0">
                <a:latin typeface="Arial"/>
                <a:ea typeface="ＭＳ Ｐゴシック"/>
                <a:cs typeface="Arial"/>
              </a:rPr>
              <a:t>Climate Action Schools</a:t>
            </a:r>
            <a:endParaRPr lang="en-US" sz="3600" b="1" dirty="0"/>
          </a:p>
          <a:p>
            <a:pPr marL="0" indent="0">
              <a:spcBef>
                <a:spcPts val="20"/>
              </a:spcBef>
              <a:buNone/>
            </a:pPr>
            <a:r>
              <a:rPr lang="en-GB" sz="1800" dirty="0">
                <a:solidFill>
                  <a:srgbClr val="000000"/>
                </a:solidFill>
                <a:latin typeface="Arial"/>
                <a:ea typeface="ＭＳ Ｐゴシック"/>
                <a:cs typeface="Arial"/>
              </a:rPr>
              <a:t>Climate Action Schools, delivered by </a:t>
            </a:r>
            <a:r>
              <a:rPr lang="en-GB" sz="1800" dirty="0">
                <a:solidFill>
                  <a:srgbClr val="000000"/>
                </a:solidFill>
                <a:latin typeface="Arial"/>
                <a:ea typeface="ＭＳ Ｐゴシック"/>
                <a:cs typeface="Arial"/>
                <a:hlinkClick r:id="rId2"/>
              </a:rPr>
              <a:t>Keep Scotland Beautiful</a:t>
            </a:r>
            <a:r>
              <a:rPr lang="en-GB" sz="1800" dirty="0">
                <a:solidFill>
                  <a:srgbClr val="000000"/>
                </a:solidFill>
                <a:latin typeface="Arial"/>
                <a:ea typeface="ＭＳ Ｐゴシック"/>
                <a:cs typeface="Arial"/>
              </a:rPr>
              <a:t>, is a framework of education initiatives to support Scotland’s educators, young people and children to progress Learning for Sustainability and climate change education. </a:t>
            </a:r>
            <a:endParaRPr lang="en-GB" dirty="0">
              <a:ea typeface="ＭＳ Ｐゴシック"/>
            </a:endParaRPr>
          </a:p>
          <a:p>
            <a:pPr marL="0" indent="0">
              <a:spcBef>
                <a:spcPts val="20"/>
              </a:spcBef>
              <a:buNone/>
            </a:pPr>
            <a:r>
              <a:rPr lang="en-GB" sz="1800" dirty="0">
                <a:solidFill>
                  <a:srgbClr val="000000"/>
                </a:solidFill>
                <a:latin typeface="Arial"/>
                <a:cs typeface="Arial"/>
              </a:rPr>
              <a:t>Climate Action Schools focuses on five main outcomes: Learning for Sustainability; Climate Emergency; Biodiversity; Litter and Pollution; and amplifying Pupil Voice.</a:t>
            </a:r>
            <a:endParaRPr lang="en-GB" dirty="0"/>
          </a:p>
          <a:p>
            <a:pPr marL="0" indent="0">
              <a:spcBef>
                <a:spcPts val="20"/>
              </a:spcBef>
              <a:buNone/>
            </a:pPr>
            <a:endParaRPr lang="en-GB" sz="1800" dirty="0">
              <a:latin typeface="Arial"/>
              <a:cs typeface="Arial"/>
            </a:endParaRPr>
          </a:p>
          <a:p>
            <a:pPr marL="0" indent="0">
              <a:spcBef>
                <a:spcPts val="20"/>
              </a:spcBef>
              <a:buNone/>
            </a:pPr>
            <a:r>
              <a:rPr lang="en-GB" sz="1800" dirty="0">
                <a:latin typeface="Arial"/>
                <a:ea typeface="+mn-lt"/>
                <a:cs typeface="Arial"/>
              </a:rPr>
              <a:t>The Climate Action Schools framework of education initiatives is designed to support Scotland’s educators, young people and children to progress Learning for Sustainability and climate change education. It includes a wide range of activities for pupils, schools and educators including opportunities to share learning with schools across Scotland and internationally; professional learning and training; and engagement through arts and heritage.</a:t>
            </a:r>
            <a:endParaRPr lang="en-GB" dirty="0"/>
          </a:p>
          <a:p>
            <a:pPr marL="0" indent="0">
              <a:spcBef>
                <a:spcPts val="20"/>
              </a:spcBef>
              <a:buNone/>
            </a:pPr>
            <a:endParaRPr lang="en-GB" sz="1800" dirty="0">
              <a:latin typeface="Arial"/>
              <a:cs typeface="Arial"/>
            </a:endParaRPr>
          </a:p>
          <a:p>
            <a:pPr marL="0" indent="0">
              <a:spcBef>
                <a:spcPts val="20"/>
              </a:spcBef>
              <a:buNone/>
            </a:pPr>
            <a:r>
              <a:rPr lang="en-GB" sz="1800" dirty="0">
                <a:latin typeface="Arial"/>
                <a:ea typeface="ＭＳ Ｐゴシック"/>
                <a:cs typeface="Arial"/>
              </a:rPr>
              <a:t>Climate Action Schools has delivered continuous, national and impactful activities in support of climate education and action, to help children, young people and educators develop their climate literacy and identify opportunities to take positive climate action</a:t>
            </a:r>
            <a:endParaRPr lang="en-GB" dirty="0">
              <a:ea typeface="ＭＳ Ｐゴシック"/>
            </a:endParaRPr>
          </a:p>
          <a:p>
            <a:pPr marL="0" indent="0">
              <a:spcBef>
                <a:spcPts val="20"/>
              </a:spcBef>
              <a:buNone/>
            </a:pPr>
            <a:endParaRPr lang="en-GB" sz="1800" dirty="0">
              <a:latin typeface="Arial"/>
              <a:cs typeface="Arial"/>
            </a:endParaRPr>
          </a:p>
          <a:p>
            <a:pPr marL="0" indent="0">
              <a:spcBef>
                <a:spcPts val="20"/>
              </a:spcBef>
              <a:buNone/>
            </a:pPr>
            <a:r>
              <a:rPr lang="en-GB" sz="1800" b="1" dirty="0">
                <a:latin typeface="Arial"/>
                <a:ea typeface="+mn-lt"/>
                <a:cs typeface="Arial"/>
              </a:rPr>
              <a:t>In 2024-25 1,160 schools were involved in at least one Climate Action Schools activity</a:t>
            </a:r>
            <a:endParaRPr lang="en-GB" dirty="0"/>
          </a:p>
          <a:p>
            <a:pPr marL="0" indent="0">
              <a:buNone/>
            </a:pPr>
            <a:endParaRPr lang="en-GB" sz="1800" dirty="0">
              <a:latin typeface="Arial"/>
            </a:endParaRPr>
          </a:p>
        </p:txBody>
      </p:sp>
    </p:spTree>
    <p:extLst>
      <p:ext uri="{BB962C8B-B14F-4D97-AF65-F5344CB8AC3E}">
        <p14:creationId xmlns:p14="http://schemas.microsoft.com/office/powerpoint/2010/main" val="880436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1E12-8BFD-ADC5-BE62-72C99CC68971}"/>
              </a:ext>
            </a:extLst>
          </p:cNvPr>
          <p:cNvSpPr>
            <a:spLocks noGrp="1"/>
          </p:cNvSpPr>
          <p:nvPr>
            <p:ph type="title"/>
          </p:nvPr>
        </p:nvSpPr>
        <p:spPr/>
        <p:txBody>
          <a:bodyPr/>
          <a:lstStyle/>
          <a:p>
            <a:r>
              <a:rPr lang="en-GB" sz="2400" dirty="0">
                <a:latin typeface="Arial" panose="020B0604020202020204" pitchFamily="34" charset="0"/>
                <a:cs typeface="Arial" panose="020B0604020202020204" pitchFamily="34" charset="0"/>
              </a:rPr>
              <a:t>Adaptation Capacity Building</a:t>
            </a:r>
          </a:p>
        </p:txBody>
      </p:sp>
      <p:sp>
        <p:nvSpPr>
          <p:cNvPr id="3" name="Content Placeholder 2">
            <a:extLst>
              <a:ext uri="{FF2B5EF4-FFF2-40B4-BE49-F238E27FC236}">
                <a16:creationId xmlns:a16="http://schemas.microsoft.com/office/drawing/2014/main" id="{62E6A47A-8F2F-7A59-CCAC-26DF20F1FCF3}"/>
              </a:ext>
            </a:extLst>
          </p:cNvPr>
          <p:cNvSpPr>
            <a:spLocks noGrp="1"/>
          </p:cNvSpPr>
          <p:nvPr>
            <p:ph idx="1"/>
          </p:nvPr>
        </p:nvSpPr>
        <p:spPr>
          <a:xfrm>
            <a:off x="338669" y="818866"/>
            <a:ext cx="11398406" cy="5427626"/>
          </a:xfrm>
        </p:spPr>
        <p:txBody>
          <a:bodyPr/>
          <a:lstStyle/>
          <a:p>
            <a:pPr marL="187325" indent="-187325" algn="ctr">
              <a:buNone/>
            </a:pPr>
            <a:r>
              <a:rPr lang="en-GB" sz="3600" b="1" dirty="0">
                <a:latin typeface="Arial"/>
                <a:ea typeface="ＭＳ Ｐゴシック"/>
              </a:rPr>
              <a:t>Adaptation Scotland</a:t>
            </a:r>
            <a:r>
              <a:rPr lang="en-GB" sz="1400" b="1" dirty="0">
                <a:ea typeface="ＭＳ Ｐゴシック"/>
              </a:rPr>
              <a:t> </a:t>
            </a:r>
            <a:endParaRPr lang="en-GB" sz="1200" dirty="0">
              <a:ea typeface="ＭＳ Ｐゴシック"/>
            </a:endParaRPr>
          </a:p>
          <a:p>
            <a:pPr marL="0" indent="0">
              <a:buNone/>
            </a:pPr>
            <a:r>
              <a:rPr lang="en-GB" sz="1800" dirty="0">
                <a:latin typeface="Arial"/>
                <a:ea typeface="ＭＳ Ｐゴシック"/>
                <a:hlinkClick r:id="rId3"/>
              </a:rPr>
              <a:t>Adaptation Scotland</a:t>
            </a:r>
            <a:r>
              <a:rPr lang="en-GB" sz="1800" dirty="0">
                <a:latin typeface="Arial"/>
                <a:ea typeface="ＭＳ Ｐゴシック"/>
              </a:rPr>
              <a:t> provides advice and support to help Scotland be prepared and resilient to the effects of climate change. </a:t>
            </a:r>
          </a:p>
          <a:p>
            <a:pPr marL="0" indent="0">
              <a:buNone/>
            </a:pPr>
            <a:r>
              <a:rPr lang="en-GB" sz="1800" dirty="0">
                <a:latin typeface="Arial"/>
                <a:ea typeface="ＭＳ Ｐゴシック"/>
              </a:rPr>
              <a:t>Practical tools and guidance for communities, businesses and public bodies are </a:t>
            </a:r>
            <a:r>
              <a:rPr lang="en-GB" sz="1800" dirty="0">
                <a:latin typeface="Arial"/>
                <a:ea typeface="ＭＳ Ｐゴシック"/>
                <a:cs typeface="Arial"/>
              </a:rPr>
              <a:t>available at the </a:t>
            </a:r>
            <a:r>
              <a:rPr lang="en-GB" sz="1800" b="1" dirty="0" err="1">
                <a:latin typeface="Arial"/>
                <a:ea typeface="ＭＳ Ｐゴシック"/>
                <a:cs typeface="Arial"/>
              </a:rPr>
              <a:t>adaptation.scot</a:t>
            </a:r>
            <a:r>
              <a:rPr lang="en-GB" sz="1800" dirty="0">
                <a:latin typeface="Arial"/>
                <a:ea typeface="ＭＳ Ｐゴシック"/>
                <a:cs typeface="Arial"/>
              </a:rPr>
              <a:t> hub.</a:t>
            </a:r>
            <a:endParaRPr lang="en-GB" dirty="0"/>
          </a:p>
          <a:p>
            <a:pPr marL="0" indent="0">
              <a:buNone/>
            </a:pPr>
            <a:r>
              <a:rPr lang="en-GB" sz="1800" dirty="0">
                <a:latin typeface="Arial"/>
                <a:ea typeface="ＭＳ Ｐゴシック"/>
              </a:rPr>
              <a:t>As a trusted messenger, Adaptation Scotland bridges the gap between climate science and local action. By co-developing solutions with communities and aligning with national policy, it ensures adaptation efforts are credible, inclusive, and grounded in real-world needs.</a:t>
            </a:r>
          </a:p>
          <a:p>
            <a:pPr marL="187325" indent="-187325"/>
            <a:r>
              <a:rPr lang="en-GB" sz="1800" dirty="0">
                <a:latin typeface="Arial"/>
                <a:ea typeface="ＭＳ Ｐゴシック"/>
              </a:rPr>
              <a:t>The </a:t>
            </a:r>
            <a:r>
              <a:rPr lang="en-GB" sz="1800" dirty="0">
                <a:latin typeface="Arial"/>
                <a:ea typeface="ＭＳ Ｐゴシック"/>
                <a:hlinkClick r:id="rId4"/>
              </a:rPr>
              <a:t>Community Climate Adaptation </a:t>
            </a:r>
            <a:r>
              <a:rPr lang="en-GB" sz="1800" dirty="0" err="1">
                <a:latin typeface="Arial"/>
                <a:ea typeface="ＭＳ Ｐゴシック"/>
                <a:hlinkClick r:id="rId4"/>
              </a:rPr>
              <a:t>Routemap</a:t>
            </a:r>
            <a:r>
              <a:rPr lang="en-GB" sz="1800" dirty="0">
                <a:latin typeface="Arial"/>
                <a:ea typeface="ＭＳ Ｐゴシック"/>
                <a:hlinkClick r:id="rId4"/>
              </a:rPr>
              <a:t> </a:t>
            </a:r>
            <a:r>
              <a:rPr lang="en-GB" sz="1800" dirty="0">
                <a:latin typeface="Arial"/>
                <a:ea typeface="ＭＳ Ｐゴシック"/>
              </a:rPr>
              <a:t>is a practical guide that helps Scottish communities plan and take action to build local resilience to climate change offering over 20 examples of practical adaptation actions, along with resources and tools for addressing climate impacts.</a:t>
            </a:r>
          </a:p>
          <a:p>
            <a:pPr marL="187325" indent="-187325"/>
            <a:r>
              <a:rPr lang="en-GB" sz="1800" dirty="0">
                <a:latin typeface="Arial"/>
                <a:ea typeface="ＭＳ Ｐゴシック"/>
              </a:rPr>
              <a:t>The </a:t>
            </a:r>
            <a:r>
              <a:rPr lang="en-GB" sz="1800" dirty="0">
                <a:latin typeface="Arial"/>
                <a:ea typeface="ＭＳ Ｐゴシック"/>
                <a:hlinkClick r:id="rId5"/>
              </a:rPr>
              <a:t>Adaptation Capability Framework </a:t>
            </a:r>
            <a:r>
              <a:rPr lang="en-GB" sz="1800" dirty="0">
                <a:latin typeface="Arial"/>
                <a:ea typeface="ＭＳ Ｐゴシック"/>
              </a:rPr>
              <a:t>is a practical tool developed by Adaptation Scotland to help organizations assess, plan, and improve their capacity to adapt to climate change in a structured and strategic way.</a:t>
            </a:r>
          </a:p>
          <a:p>
            <a:pPr marL="187325" indent="-187325"/>
            <a:r>
              <a:rPr lang="en-GB" sz="1800" dirty="0">
                <a:latin typeface="Arial"/>
                <a:ea typeface="ＭＳ Ｐゴシック"/>
              </a:rPr>
              <a:t>Adaptation Scotland also supports </a:t>
            </a:r>
            <a:r>
              <a:rPr lang="en-GB" sz="1800" dirty="0">
                <a:latin typeface="Arial"/>
                <a:ea typeface="ＭＳ Ｐゴシック"/>
                <a:hlinkClick r:id="rId6"/>
              </a:rPr>
              <a:t>regional partnerships</a:t>
            </a:r>
            <a:r>
              <a:rPr lang="en-GB" sz="1800" dirty="0">
                <a:latin typeface="Arial"/>
                <a:ea typeface="ＭＳ Ｐゴシック"/>
              </a:rPr>
              <a:t>, like Climate Ready Clyde and Highland Adapts, who bring together local stakeholders to develop place-based responses to climate risks, supported by tools, guidance, and collaboration.</a:t>
            </a:r>
          </a:p>
        </p:txBody>
      </p:sp>
    </p:spTree>
    <p:extLst>
      <p:ext uri="{BB962C8B-B14F-4D97-AF65-F5344CB8AC3E}">
        <p14:creationId xmlns:p14="http://schemas.microsoft.com/office/powerpoint/2010/main" val="2893195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latin typeface="Arial" panose="020B0604020202020204" pitchFamily="34" charset="0"/>
                <a:ea typeface="ＭＳ Ｐゴシック"/>
                <a:cs typeface="Arial" panose="020B0604020202020204" pitchFamily="34" charset="0"/>
              </a:rPr>
              <a:t>Participation</a:t>
            </a:r>
          </a:p>
        </p:txBody>
      </p:sp>
      <p:sp>
        <p:nvSpPr>
          <p:cNvPr id="3" name="Content Placeholder 2"/>
          <p:cNvSpPr>
            <a:spLocks noGrp="1"/>
          </p:cNvSpPr>
          <p:nvPr>
            <p:ph idx="1"/>
          </p:nvPr>
        </p:nvSpPr>
        <p:spPr>
          <a:xfrm>
            <a:off x="561703" y="852202"/>
            <a:ext cx="10842171" cy="5420297"/>
          </a:xfrm>
        </p:spPr>
        <p:txBody>
          <a:bodyPr/>
          <a:lstStyle/>
          <a:p>
            <a:pPr marL="0" indent="0" algn="ctr" fontAlgn="ctr">
              <a:buNone/>
            </a:pPr>
            <a:r>
              <a:rPr lang="en-GB" sz="3600" b="1" dirty="0">
                <a:latin typeface="Arial"/>
                <a:ea typeface="ＭＳ Ｐゴシック"/>
                <a:cs typeface="Arial"/>
              </a:rPr>
              <a:t>Climate Policy Engagement Network</a:t>
            </a:r>
            <a:endParaRPr lang="en-US" dirty="0"/>
          </a:p>
          <a:p>
            <a:pPr marL="0" indent="0" fontAlgn="ctr">
              <a:buNone/>
            </a:pPr>
            <a:endParaRPr lang="en-GB" sz="1700" dirty="0">
              <a:latin typeface="Arial" panose="020B0604020202020204" pitchFamily="34" charset="0"/>
              <a:cs typeface="Arial" panose="020B0604020202020204" pitchFamily="34" charset="0"/>
            </a:endParaRPr>
          </a:p>
          <a:p>
            <a:pPr marL="0" indent="0" fontAlgn="ctr">
              <a:buNone/>
            </a:pPr>
            <a:r>
              <a:rPr lang="en-GB" sz="1700" dirty="0">
                <a:latin typeface="Arial"/>
                <a:ea typeface="ＭＳ Ｐゴシック"/>
                <a:cs typeface="Arial"/>
              </a:rPr>
              <a:t>The Scottish Government has taken forward its climate change commitment within </a:t>
            </a:r>
            <a:r>
              <a:rPr lang="en-GB" sz="1700" dirty="0">
                <a:latin typeface="Arial"/>
                <a:ea typeface="ＭＳ Ｐゴシック"/>
                <a:cs typeface="Arial"/>
                <a:hlinkClick r:id="rId2"/>
              </a:rPr>
              <a:t>Scotland's Open Government action plan: 2021-2025</a:t>
            </a:r>
            <a:r>
              <a:rPr lang="en-GB" sz="1700" dirty="0">
                <a:latin typeface="Arial"/>
                <a:ea typeface="ＭＳ Ｐゴシック"/>
                <a:cs typeface="Arial"/>
              </a:rPr>
              <a:t>  and established a network of representatives from third-sector and local government organisations. </a:t>
            </a:r>
          </a:p>
          <a:p>
            <a:pPr marL="0" indent="0" fontAlgn="ctr">
              <a:buNone/>
            </a:pPr>
            <a:r>
              <a:rPr lang="en-GB" sz="1700" dirty="0">
                <a:latin typeface="Arial"/>
                <a:ea typeface="ＭＳ Ｐゴシック"/>
                <a:cs typeface="Arial"/>
              </a:rPr>
              <a:t>Network members are able to participate in the delivery of climate change policy, including engagement, by providing advice, accountability and supporting transparency. </a:t>
            </a:r>
          </a:p>
          <a:p>
            <a:pPr marL="0" indent="0" fontAlgn="ctr">
              <a:buNone/>
            </a:pPr>
            <a:endParaRPr lang="en-GB" sz="1700" dirty="0">
              <a:latin typeface="Arial" panose="020B0604020202020204" pitchFamily="34" charset="0"/>
              <a:cs typeface="Arial" panose="020B0604020202020204" pitchFamily="34" charset="0"/>
            </a:endParaRPr>
          </a:p>
          <a:p>
            <a:pPr marL="0" indent="0" fontAlgn="ctr">
              <a:buNone/>
            </a:pPr>
            <a:r>
              <a:rPr lang="en-GB" sz="1700" dirty="0">
                <a:latin typeface="Arial"/>
                <a:ea typeface="ＭＳ Ｐゴシック"/>
                <a:cs typeface="Arial"/>
              </a:rPr>
              <a:t>The network seeks to widen the existing pool of people regularly consulted, complement and streamline consultative processes, and use these connections to maximise opportunities to develop new options for and drive public participation and engagement.</a:t>
            </a:r>
          </a:p>
          <a:p>
            <a:pPr marL="0" indent="0" fontAlgn="ctr">
              <a:buNone/>
            </a:pPr>
            <a:endParaRPr lang="en-GB" sz="1700" dirty="0">
              <a:latin typeface="Arial" panose="020B0604020202020204" pitchFamily="34" charset="0"/>
              <a:cs typeface="Arial" panose="020B0604020202020204" pitchFamily="34" charset="0"/>
            </a:endParaRPr>
          </a:p>
          <a:p>
            <a:pPr marL="0" indent="0">
              <a:buNone/>
            </a:pPr>
            <a:r>
              <a:rPr lang="en-GB" sz="1700" dirty="0">
                <a:latin typeface="Arial"/>
                <a:ea typeface="ＭＳ Ｐゴシック"/>
                <a:cs typeface="Arial"/>
              </a:rPr>
              <a:t>The network is hosted through an online platform and is open to organisations or individuals across Scotland who have an audience or a skill relevant to the network and an interest in climate policy and engagement. </a:t>
            </a:r>
          </a:p>
          <a:p>
            <a:pPr marL="0" indent="0">
              <a:buNone/>
            </a:pPr>
            <a:endParaRPr lang="en-GB" sz="1700" dirty="0">
              <a:latin typeface="Arial"/>
              <a:ea typeface="ＭＳ Ｐゴシック"/>
              <a:cs typeface="Arial"/>
            </a:endParaRPr>
          </a:p>
          <a:p>
            <a:pPr marL="0" indent="0">
              <a:buNone/>
            </a:pPr>
            <a:r>
              <a:rPr lang="en-GB" sz="1700" dirty="0">
                <a:latin typeface="Arial"/>
                <a:ea typeface="ＭＳ Ｐゴシック"/>
                <a:cs typeface="Arial"/>
              </a:rPr>
              <a:t>For more information, or if you are interested in joining, please contact </a:t>
            </a:r>
            <a:r>
              <a:rPr lang="en-GB" sz="1600" dirty="0">
                <a:latin typeface="Arial"/>
                <a:ea typeface="ＭＳ Ｐゴシック"/>
                <a:cs typeface="Arial"/>
                <a:hlinkClick r:id="rId3"/>
              </a:rPr>
              <a:t>ClimateChangeEngagement@gov.scot</a:t>
            </a:r>
            <a:r>
              <a:rPr lang="en-GB" sz="1600" dirty="0">
                <a:latin typeface="Arial"/>
                <a:ea typeface="ＭＳ Ｐゴシック"/>
                <a:cs typeface="Arial"/>
              </a:rPr>
              <a:t>. </a:t>
            </a:r>
          </a:p>
        </p:txBody>
      </p:sp>
    </p:spTree>
    <p:extLst>
      <p:ext uri="{BB962C8B-B14F-4D97-AF65-F5344CB8AC3E}">
        <p14:creationId xmlns:p14="http://schemas.microsoft.com/office/powerpoint/2010/main" val="1509753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23D3C-E77E-5534-A952-5C02765E0F70}"/>
              </a:ext>
            </a:extLst>
          </p:cNvPr>
          <p:cNvSpPr>
            <a:spLocks noGrp="1"/>
          </p:cNvSpPr>
          <p:nvPr>
            <p:ph type="title"/>
          </p:nvPr>
        </p:nvSpPr>
        <p:spPr>
          <a:xfrm>
            <a:off x="338669" y="200806"/>
            <a:ext cx="11520713" cy="490991"/>
          </a:xfrm>
        </p:spPr>
        <p:txBody>
          <a:bodyPr/>
          <a:lstStyle/>
          <a:p>
            <a:r>
              <a:rPr lang="en-GB" sz="2400" dirty="0">
                <a:latin typeface="Arial"/>
                <a:ea typeface="+mj-lt"/>
                <a:cs typeface="Arial"/>
              </a:rPr>
              <a:t>Participation</a:t>
            </a:r>
            <a:endParaRPr lang="en-GB" sz="2400" dirty="0">
              <a:solidFill>
                <a:srgbClr val="000000"/>
              </a:solidFill>
              <a:latin typeface="Arial"/>
              <a:ea typeface="+mj-lt"/>
              <a:cs typeface="Arial"/>
            </a:endParaRPr>
          </a:p>
          <a:p>
            <a:endParaRPr lang="en-GB" b="0" dirty="0"/>
          </a:p>
        </p:txBody>
      </p:sp>
      <p:sp>
        <p:nvSpPr>
          <p:cNvPr id="3" name="Content Placeholder 2">
            <a:extLst>
              <a:ext uri="{FF2B5EF4-FFF2-40B4-BE49-F238E27FC236}">
                <a16:creationId xmlns:a16="http://schemas.microsoft.com/office/drawing/2014/main" id="{C2D83866-0AE7-8250-3111-DECA6A0A4A7F}"/>
              </a:ext>
            </a:extLst>
          </p:cNvPr>
          <p:cNvSpPr>
            <a:spLocks noGrp="1"/>
          </p:cNvSpPr>
          <p:nvPr>
            <p:ph idx="1"/>
          </p:nvPr>
        </p:nvSpPr>
        <p:spPr/>
        <p:txBody>
          <a:bodyPr/>
          <a:lstStyle/>
          <a:p>
            <a:pPr marL="0" indent="0" algn="ctr">
              <a:buNone/>
            </a:pPr>
            <a:r>
              <a:rPr lang="en-GB" sz="3600" b="1" dirty="0">
                <a:latin typeface="Arial"/>
                <a:ea typeface="+mn-lt"/>
                <a:cs typeface="+mn-lt"/>
              </a:rPr>
              <a:t>Participation Programme</a:t>
            </a:r>
            <a:endParaRPr lang="en-US" sz="3600" dirty="0"/>
          </a:p>
          <a:p>
            <a:pPr marL="187325" indent="-187325">
              <a:buNone/>
            </a:pPr>
            <a:r>
              <a:rPr lang="en-GB" sz="1800" dirty="0">
                <a:solidFill>
                  <a:srgbClr val="424242"/>
                </a:solidFill>
                <a:latin typeface="Arial"/>
                <a:ea typeface="+mn-lt"/>
                <a:cs typeface="+mn-lt"/>
              </a:rPr>
              <a:t>The Climate Change Participation Programme (begun in December 2022) has involved a series of participative projects delivering events and engagements to gather views and ideas from people across Scotland. It has a distinct aim of encouraging wide participation in policy-making particularly from people who are likely to be significantly impacted by the net zero transition.</a:t>
            </a:r>
          </a:p>
          <a:p>
            <a:pPr marL="187325" indent="-187325">
              <a:buNone/>
            </a:pPr>
            <a:endParaRPr lang="en-GB" sz="1800" dirty="0">
              <a:solidFill>
                <a:srgbClr val="424242"/>
              </a:solidFill>
              <a:latin typeface="Arial"/>
              <a:ea typeface="+mn-lt"/>
              <a:cs typeface="+mn-lt"/>
            </a:endParaRPr>
          </a:p>
          <a:p>
            <a:pPr marL="0" indent="0">
              <a:buNone/>
            </a:pPr>
            <a:r>
              <a:rPr lang="en-GB" sz="1800" b="1" dirty="0">
                <a:solidFill>
                  <a:srgbClr val="424242"/>
                </a:solidFill>
                <a:latin typeface="Arial"/>
                <a:ea typeface="+mn-lt"/>
                <a:cs typeface="+mn-lt"/>
              </a:rPr>
              <a:t>Impact:</a:t>
            </a:r>
            <a:endParaRPr lang="en-GB" sz="1800" dirty="0">
              <a:solidFill>
                <a:srgbClr val="000000"/>
              </a:solidFill>
              <a:latin typeface="Arial"/>
              <a:ea typeface="ＭＳ Ｐゴシック"/>
              <a:cs typeface="+mn-lt"/>
            </a:endParaRPr>
          </a:p>
          <a:p>
            <a:pPr marL="187325" indent="-187325"/>
            <a:r>
              <a:rPr lang="en-GB" sz="1800" dirty="0">
                <a:solidFill>
                  <a:srgbClr val="424242"/>
                </a:solidFill>
                <a:latin typeface="Arial"/>
                <a:ea typeface="+mn-lt"/>
                <a:cs typeface="+mn-lt"/>
              </a:rPr>
              <a:t>Engaged 2,000+ people, including youth, rural residents, Gaelic speakers, and underrepresented groups</a:t>
            </a:r>
            <a:endParaRPr lang="en-GB" sz="1800" dirty="0">
              <a:latin typeface="Arial"/>
              <a:ea typeface="ＭＳ Ｐゴシック"/>
              <a:cs typeface="+mn-lt"/>
            </a:endParaRPr>
          </a:p>
          <a:p>
            <a:pPr marL="187325" indent="-187325"/>
            <a:r>
              <a:rPr lang="en-GB" sz="1800" dirty="0">
                <a:solidFill>
                  <a:srgbClr val="424242"/>
                </a:solidFill>
                <a:latin typeface="Arial"/>
                <a:ea typeface="+mn-lt"/>
                <a:cs typeface="+mn-lt"/>
              </a:rPr>
              <a:t>270+ organisations participated across sectors</a:t>
            </a:r>
            <a:endParaRPr lang="en-GB" sz="1800" dirty="0">
              <a:latin typeface="Arial"/>
              <a:ea typeface="ＭＳ Ｐゴシック"/>
              <a:cs typeface="+mn-lt"/>
            </a:endParaRPr>
          </a:p>
          <a:p>
            <a:pPr marL="187325" indent="-187325"/>
            <a:r>
              <a:rPr lang="en-GB" sz="1800" dirty="0">
                <a:solidFill>
                  <a:srgbClr val="424242"/>
                </a:solidFill>
                <a:latin typeface="Arial"/>
                <a:ea typeface="+mn-lt"/>
                <a:cs typeface="+mn-lt"/>
              </a:rPr>
              <a:t>Informed key policies including:</a:t>
            </a:r>
            <a:endParaRPr lang="en-GB" dirty="0"/>
          </a:p>
          <a:p>
            <a:pPr marL="848360" lvl="1" indent="-285750"/>
            <a:r>
              <a:rPr lang="en-GB" sz="1800" dirty="0">
                <a:solidFill>
                  <a:srgbClr val="424242"/>
                </a:solidFill>
                <a:latin typeface="Arial"/>
                <a:ea typeface="+mn-lt"/>
                <a:cs typeface="+mn-lt"/>
              </a:rPr>
              <a:t>Draft Just Transition Plans</a:t>
            </a:r>
            <a:endParaRPr lang="en-GB" dirty="0"/>
          </a:p>
          <a:p>
            <a:pPr marL="848360" lvl="1" indent="-285750"/>
            <a:r>
              <a:rPr lang="en-GB" sz="1800" dirty="0">
                <a:solidFill>
                  <a:srgbClr val="424242"/>
                </a:solidFill>
                <a:latin typeface="Arial"/>
                <a:ea typeface="+mn-lt"/>
                <a:cs typeface="+mn-lt"/>
              </a:rPr>
              <a:t>20% car km reduction route-map</a:t>
            </a:r>
            <a:endParaRPr lang="en-GB" dirty="0"/>
          </a:p>
          <a:p>
            <a:pPr marL="848360" lvl="1" indent="-285750"/>
            <a:r>
              <a:rPr lang="en-GB" sz="1800" dirty="0">
                <a:solidFill>
                  <a:srgbClr val="424242"/>
                </a:solidFill>
                <a:latin typeface="Arial"/>
                <a:ea typeface="+mn-lt"/>
                <a:cs typeface="+mn-lt"/>
              </a:rPr>
              <a:t>Scottish National Adaptation Plan (SNAP3)</a:t>
            </a:r>
            <a:endParaRPr lang="en-GB" dirty="0"/>
          </a:p>
          <a:p>
            <a:pPr marL="187325" indent="-187325"/>
            <a:r>
              <a:rPr lang="en-GB" sz="1800" dirty="0">
                <a:solidFill>
                  <a:srgbClr val="424242"/>
                </a:solidFill>
                <a:latin typeface="Arial"/>
                <a:ea typeface="+mn-lt"/>
                <a:cs typeface="+mn-lt"/>
              </a:rPr>
              <a:t>Tripled engagement compared to previous adaptation planning</a:t>
            </a:r>
            <a:endParaRPr lang="en-GB" dirty="0"/>
          </a:p>
          <a:p>
            <a:pPr marL="187325" indent="-187325"/>
            <a:r>
              <a:rPr lang="en-GB" sz="1800" dirty="0">
                <a:solidFill>
                  <a:srgbClr val="424242"/>
                </a:solidFill>
                <a:latin typeface="Arial"/>
                <a:ea typeface="+mn-lt"/>
                <a:cs typeface="+mn-lt"/>
              </a:rPr>
              <a:t>Strengthened capacity for deliberative engagement and expert-informed dialogue</a:t>
            </a:r>
            <a:endParaRPr lang="en-GB" sz="1800" dirty="0">
              <a:latin typeface="Arial"/>
              <a:ea typeface="ＭＳ Ｐゴシック"/>
              <a:cs typeface="+mn-lt"/>
            </a:endParaRPr>
          </a:p>
          <a:p>
            <a:pPr marL="0" indent="0">
              <a:spcBef>
                <a:spcPts val="20"/>
              </a:spcBef>
              <a:buNone/>
            </a:pPr>
            <a:endParaRPr lang="en-GB" sz="1800" dirty="0">
              <a:solidFill>
                <a:srgbClr val="000000"/>
              </a:solidFill>
              <a:latin typeface="Arial"/>
              <a:cs typeface="Arial"/>
            </a:endParaRPr>
          </a:p>
          <a:p>
            <a:pPr marL="0" indent="0">
              <a:buNone/>
            </a:pPr>
            <a:endParaRPr lang="en-GB" sz="1800" dirty="0">
              <a:latin typeface="Arial"/>
              <a:cs typeface="Arial"/>
            </a:endParaRPr>
          </a:p>
        </p:txBody>
      </p:sp>
    </p:spTree>
    <p:extLst>
      <p:ext uri="{BB962C8B-B14F-4D97-AF65-F5344CB8AC3E}">
        <p14:creationId xmlns:p14="http://schemas.microsoft.com/office/powerpoint/2010/main" val="3097337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8081" y="1551413"/>
            <a:ext cx="2885635" cy="3849014"/>
          </a:xfrm>
          <a:prstGeom prst="rect">
            <a:avLst/>
          </a:prstGeom>
        </p:spPr>
      </p:pic>
      <p:sp>
        <p:nvSpPr>
          <p:cNvPr id="2" name="Title 1"/>
          <p:cNvSpPr>
            <a:spLocks noGrp="1"/>
          </p:cNvSpPr>
          <p:nvPr>
            <p:ph type="ctrTitle"/>
          </p:nvPr>
        </p:nvSpPr>
        <p:spPr>
          <a:xfrm>
            <a:off x="4301256" y="1980379"/>
            <a:ext cx="6141086" cy="2897245"/>
          </a:xfrm>
        </p:spPr>
        <p:txBody>
          <a:bodyPr>
            <a:normAutofit/>
          </a:bodyPr>
          <a:lstStyle/>
          <a:p>
            <a:r>
              <a:rPr lang="en-GB" sz="4000" b="1">
                <a:latin typeface="Arial" panose="020B0604020202020204" pitchFamily="34" charset="0"/>
                <a:cs typeface="Arial" panose="020B0604020202020204" pitchFamily="34" charset="0"/>
              </a:rPr>
              <a:t>Section 4:</a:t>
            </a:r>
            <a:br>
              <a:rPr lang="en-GB" sz="4000" b="1">
                <a:latin typeface="Arial" panose="020B0604020202020204" pitchFamily="34" charset="0"/>
                <a:cs typeface="Arial" panose="020B0604020202020204" pitchFamily="34" charset="0"/>
              </a:rPr>
            </a:br>
            <a:r>
              <a:rPr lang="en-GB" sz="4000">
                <a:latin typeface="Arial" panose="020B0604020202020204" pitchFamily="34" charset="0"/>
                <a:cs typeface="Arial" panose="020B0604020202020204" pitchFamily="34" charset="0"/>
              </a:rPr>
              <a:t>Scottish Government climate policy</a:t>
            </a:r>
          </a:p>
        </p:txBody>
      </p:sp>
    </p:spTree>
    <p:extLst>
      <p:ext uri="{BB962C8B-B14F-4D97-AF65-F5344CB8AC3E}">
        <p14:creationId xmlns:p14="http://schemas.microsoft.com/office/powerpoint/2010/main" val="822173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latin typeface="Arial" panose="020B0604020202020204" pitchFamily="34" charset="0"/>
                <a:ea typeface="ＭＳ Ｐゴシック"/>
                <a:cs typeface="Arial" panose="020B0604020202020204" pitchFamily="34" charset="0"/>
              </a:rPr>
              <a:t>Scotland’s net zero ambitions – getting to zero by 2045</a:t>
            </a:r>
            <a:endParaRPr lang="en-GB"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76962" y="1067162"/>
            <a:ext cx="9499598" cy="5471910"/>
          </a:xfrm>
        </p:spPr>
        <p:txBody>
          <a:bodyPr/>
          <a:lstStyle/>
          <a:p>
            <a:pPr marL="0" indent="0">
              <a:buClr>
                <a:schemeClr val="tx2"/>
              </a:buClr>
              <a:buNone/>
            </a:pPr>
            <a:r>
              <a:rPr lang="en-GB" sz="1800" dirty="0">
                <a:latin typeface="Arial" panose="020B0604020202020204" pitchFamily="34" charset="0"/>
                <a:cs typeface="Arial" panose="020B0604020202020204" pitchFamily="34" charset="0"/>
              </a:rPr>
              <a:t>Scotland has put in place legislation, targets, plans and governance to reduce emissions and adapt to the impacts that climate change will have on our society and economy, and to do so in a just and fair way.</a:t>
            </a:r>
          </a:p>
          <a:p>
            <a:pPr marL="0" indent="0">
              <a:buClr>
                <a:schemeClr val="tx2"/>
              </a:buClr>
              <a:buNone/>
            </a:pPr>
            <a:endParaRPr lang="en-GB" sz="1800" dirty="0">
              <a:latin typeface="Arial" panose="020B0604020202020204" pitchFamily="34" charset="0"/>
              <a:cs typeface="Arial" panose="020B0604020202020204" pitchFamily="34" charset="0"/>
            </a:endParaRPr>
          </a:p>
          <a:p>
            <a:pPr marL="284562" indent="-285750">
              <a:buClr>
                <a:schemeClr val="tx2"/>
              </a:buClr>
            </a:pPr>
            <a:r>
              <a:rPr lang="en-GB" sz="1800" dirty="0">
                <a:latin typeface="Arial" panose="020B0604020202020204" pitchFamily="34" charset="0"/>
                <a:cs typeface="Arial" panose="020B0604020202020204" pitchFamily="34" charset="0"/>
                <a:hlinkClick r:id="rId3"/>
              </a:rPr>
              <a:t>Latest data</a:t>
            </a:r>
            <a:r>
              <a:rPr lang="en-GB" sz="1800" dirty="0">
                <a:latin typeface="Arial" panose="020B0604020202020204" pitchFamily="34" charset="0"/>
                <a:cs typeface="Arial" panose="020B0604020202020204" pitchFamily="34" charset="0"/>
              </a:rPr>
              <a:t> shows that Scotland’s emissions are down over 50% since the 1990 baseline – over half of the way to net zero. </a:t>
            </a:r>
          </a:p>
          <a:p>
            <a:pPr marL="284562" indent="-285750">
              <a:buClr>
                <a:schemeClr val="tx2"/>
              </a:buClr>
            </a:pPr>
            <a:r>
              <a:rPr lang="en-GB" sz="1800" dirty="0">
                <a:latin typeface="Arial" panose="020B0604020202020204" pitchFamily="34" charset="0"/>
                <a:cs typeface="Arial" panose="020B0604020202020204" pitchFamily="34" charset="0"/>
              </a:rPr>
              <a:t>Scotland is committed to a </a:t>
            </a:r>
            <a:r>
              <a:rPr lang="en-GB" sz="1800" b="1" dirty="0">
                <a:latin typeface="Arial" panose="020B0604020202020204" pitchFamily="34" charset="0"/>
                <a:cs typeface="Arial" panose="020B0604020202020204" pitchFamily="34" charset="0"/>
              </a:rPr>
              <a:t>just transition </a:t>
            </a:r>
            <a:r>
              <a:rPr lang="en-GB" sz="1800" dirty="0">
                <a:latin typeface="Arial" panose="020B0604020202020204" pitchFamily="34" charset="0"/>
                <a:cs typeface="Arial" panose="020B0604020202020204" pitchFamily="34" charset="0"/>
              </a:rPr>
              <a:t>to net zero, addressing climate change in a way that is fair and leaves no one behind.</a:t>
            </a:r>
            <a:endParaRPr lang="en-GB" sz="1800" b="1" dirty="0">
              <a:latin typeface="Arial" panose="020B0604020202020204" pitchFamily="34" charset="0"/>
              <a:cs typeface="Arial" panose="020B0604020202020204" pitchFamily="34" charset="0"/>
            </a:endParaRPr>
          </a:p>
          <a:p>
            <a:pPr marL="284562" indent="-285750">
              <a:buClr>
                <a:schemeClr val="tx2"/>
              </a:buClr>
            </a:pPr>
            <a:r>
              <a:rPr lang="en-GB" sz="1800" dirty="0">
                <a:latin typeface="Arial" panose="020B0604020202020204" pitchFamily="34" charset="0"/>
                <a:cs typeface="Arial" panose="020B0604020202020204" pitchFamily="34" charset="0"/>
              </a:rPr>
              <a:t>We also need to </a:t>
            </a:r>
            <a:r>
              <a:rPr lang="en-GB" sz="1800" b="1" dirty="0">
                <a:latin typeface="Arial" panose="020B0604020202020204" pitchFamily="34" charset="0"/>
                <a:cs typeface="Arial" panose="020B0604020202020204" pitchFamily="34" charset="0"/>
              </a:rPr>
              <a:t>build resilience and adapt </a:t>
            </a:r>
            <a:r>
              <a:rPr lang="en-GB" sz="1800" dirty="0">
                <a:latin typeface="Arial" panose="020B0604020202020204" pitchFamily="34" charset="0"/>
                <a:cs typeface="Arial" panose="020B0604020202020204" pitchFamily="34" charset="0"/>
              </a:rPr>
              <a:t>to the impacts of climate change that are already locked in - o</a:t>
            </a:r>
            <a:r>
              <a:rPr lang="en-GB" sz="1800" b="0" i="0" dirty="0">
                <a:effectLst/>
                <a:latin typeface="Roboto" panose="02000000000000000000" pitchFamily="2" charset="0"/>
              </a:rPr>
              <a:t>ur third </a:t>
            </a:r>
            <a:r>
              <a:rPr lang="en-GB" sz="1800" b="0" i="0" u="sng" dirty="0">
                <a:solidFill>
                  <a:srgbClr val="0065BD"/>
                </a:solidFill>
                <a:effectLst/>
                <a:latin typeface="Roboto" panose="02000000000000000000" pitchFamily="2" charset="0"/>
                <a:hlinkClick r:id="rId4"/>
              </a:rPr>
              <a:t>National Adaptation Plan 2024 to 2029</a:t>
            </a:r>
            <a:r>
              <a:rPr lang="en-GB" sz="1800" b="0" i="0" dirty="0">
                <a:solidFill>
                  <a:srgbClr val="333333"/>
                </a:solidFill>
                <a:effectLst/>
                <a:latin typeface="Roboto" panose="02000000000000000000" pitchFamily="2" charset="0"/>
              </a:rPr>
              <a:t> </a:t>
            </a:r>
            <a:r>
              <a:rPr lang="en-GB" sz="1800" b="0" i="0" dirty="0">
                <a:effectLst/>
                <a:latin typeface="Roboto" panose="02000000000000000000" pitchFamily="2" charset="0"/>
              </a:rPr>
              <a:t>describes what we and our partners are doing to respond to the impacts of climate change</a:t>
            </a:r>
            <a:endParaRPr lang="en-GB" sz="1800" dirty="0">
              <a:latin typeface="Arial" panose="020B0604020202020204" pitchFamily="34" charset="0"/>
              <a:cs typeface="Arial" panose="020B0604020202020204" pitchFamily="34" charset="0"/>
            </a:endParaRPr>
          </a:p>
          <a:p>
            <a:pPr marL="284562" indent="-285750">
              <a:buClr>
                <a:schemeClr val="tx2"/>
              </a:buClr>
            </a:pPr>
            <a:r>
              <a:rPr lang="en-GB" sz="1800" dirty="0">
                <a:latin typeface="Arial" panose="020B0604020202020204" pitchFamily="34" charset="0"/>
                <a:cs typeface="Arial" panose="020B0604020202020204" pitchFamily="34" charset="0"/>
              </a:rPr>
              <a:t>Scotland is committed to tackling the twin crisis of climate change and biodiversity loss. </a:t>
            </a:r>
            <a:endParaRPr lang="en-GB" sz="1800" dirty="0">
              <a:latin typeface="Arial" panose="020B0604020202020204" pitchFamily="34" charset="0"/>
              <a:ea typeface="ＭＳ Ｐゴシック"/>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Read more: </a:t>
            </a:r>
            <a:r>
              <a:rPr lang="en-GB" sz="1800" dirty="0">
                <a:latin typeface="Arial" panose="020B0604020202020204" pitchFamily="34" charset="0"/>
                <a:cs typeface="Arial" panose="020B0604020202020204" pitchFamily="34" charset="0"/>
                <a:hlinkClick r:id="rId5"/>
              </a:rPr>
              <a:t>Climate change - gov.scot (www.gov.scot)</a:t>
            </a:r>
            <a:endParaRPr lang="en-GB" sz="1800" dirty="0">
              <a:latin typeface="Arial" panose="020B0604020202020204" pitchFamily="34" charset="0"/>
              <a:cs typeface="Arial" panose="020B0604020202020204" pitchFamily="34" charset="0"/>
            </a:endParaRPr>
          </a:p>
          <a:p>
            <a:pPr marL="0" indent="0">
              <a:buNone/>
            </a:pPr>
            <a:endParaRPr lang="en-GB" sz="2000" dirty="0">
              <a:ea typeface="ＭＳ Ｐゴシック"/>
            </a:endParaRPr>
          </a:p>
        </p:txBody>
      </p:sp>
    </p:spTree>
    <p:extLst>
      <p:ext uri="{BB962C8B-B14F-4D97-AF65-F5344CB8AC3E}">
        <p14:creationId xmlns:p14="http://schemas.microsoft.com/office/powerpoint/2010/main" val="3199879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8081" y="1551413"/>
            <a:ext cx="2885635" cy="3849014"/>
          </a:xfrm>
          <a:prstGeom prst="rect">
            <a:avLst/>
          </a:prstGeom>
        </p:spPr>
      </p:pic>
      <p:sp>
        <p:nvSpPr>
          <p:cNvPr id="2" name="Title 1"/>
          <p:cNvSpPr>
            <a:spLocks noGrp="1"/>
          </p:cNvSpPr>
          <p:nvPr>
            <p:ph type="ctrTitle"/>
          </p:nvPr>
        </p:nvSpPr>
        <p:spPr>
          <a:xfrm>
            <a:off x="4301256" y="1980379"/>
            <a:ext cx="6141086" cy="2897245"/>
          </a:xfrm>
        </p:spPr>
        <p:txBody>
          <a:bodyPr>
            <a:normAutofit/>
          </a:bodyPr>
          <a:lstStyle/>
          <a:p>
            <a:r>
              <a:rPr lang="en-GB" sz="4000" b="1">
                <a:latin typeface="Arial" panose="020B0604020202020204" pitchFamily="34" charset="0"/>
                <a:cs typeface="Arial" panose="020B0604020202020204" pitchFamily="34" charset="0"/>
              </a:rPr>
              <a:t>Section 1:</a:t>
            </a:r>
            <a:br>
              <a:rPr lang="en-GB" sz="4000" b="1">
                <a:latin typeface="Arial" panose="020B0604020202020204" pitchFamily="34" charset="0"/>
                <a:cs typeface="Arial" panose="020B0604020202020204" pitchFamily="34" charset="0"/>
              </a:rPr>
            </a:br>
            <a:r>
              <a:rPr lang="en-GB" sz="4000">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2722747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latin typeface="Arial" panose="020B0604020202020204" pitchFamily="34" charset="0"/>
                <a:ea typeface="ＭＳ Ｐゴシック"/>
                <a:cs typeface="Arial" panose="020B0604020202020204" pitchFamily="34" charset="0"/>
              </a:rPr>
              <a:t>Scottish Government climate change policies</a:t>
            </a:r>
            <a:endParaRPr lang="en-GB"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9948" y="732455"/>
            <a:ext cx="11372103" cy="4679702"/>
          </a:xfrm>
        </p:spPr>
        <p:txBody>
          <a:bodyPr/>
          <a:lstStyle/>
          <a:p>
            <a:pPr marL="0" indent="0">
              <a:buNone/>
            </a:pPr>
            <a:r>
              <a:rPr lang="en-GB" sz="1800" dirty="0">
                <a:latin typeface="Arial" panose="020B0604020202020204" pitchFamily="34" charset="0"/>
                <a:cs typeface="Arial" panose="020B0604020202020204" pitchFamily="34" charset="0"/>
              </a:rPr>
              <a:t>The “Update to the 2018 Climate Change Plan”</a:t>
            </a:r>
            <a:r>
              <a:rPr lang="en-GB" sz="1800" b="1"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a:t>
            </a:r>
            <a:r>
              <a:rPr lang="en-GB" sz="1800" dirty="0">
                <a:latin typeface="Arial" panose="020B0604020202020204" pitchFamily="34" charset="0"/>
                <a:cs typeface="Arial" panose="020B0604020202020204" pitchFamily="34" charset="0"/>
                <a:hlinkClick r:id="rId3"/>
              </a:rPr>
              <a:t>The </a:t>
            </a:r>
            <a:r>
              <a:rPr lang="en-GB" sz="1800" dirty="0" err="1">
                <a:latin typeface="Arial" panose="020B0604020202020204" pitchFamily="34" charset="0"/>
                <a:cs typeface="Arial" panose="020B0604020202020204" pitchFamily="34" charset="0"/>
                <a:hlinkClick r:id="rId3"/>
              </a:rPr>
              <a:t>CCPu</a:t>
            </a:r>
            <a:r>
              <a:rPr lang="en-GB" sz="1800" dirty="0">
                <a:latin typeface="Arial" panose="020B0604020202020204" pitchFamily="34" charset="0"/>
                <a:cs typeface="Arial" panose="020B0604020202020204" pitchFamily="34" charset="0"/>
              </a:rPr>
              <a:t>) – published in 2020, set out our pathway to reaching emissions reduction targets over the period to 2032, detailing over 200 climate change policies. </a:t>
            </a:r>
          </a:p>
          <a:p>
            <a:pPr marL="0" indent="0">
              <a:buNone/>
            </a:pPr>
            <a:r>
              <a:rPr lang="en-GB" sz="1800" dirty="0">
                <a:latin typeface="Arial" panose="020B0604020202020204" pitchFamily="34" charset="0"/>
                <a:cs typeface="Arial" panose="020B0604020202020204" pitchFamily="34" charset="0"/>
              </a:rPr>
              <a:t>Scottish Government are due to publish a new Climate Change Plan in 2026, detailing our pathway to emissions reduction over the period to 2040. </a:t>
            </a:r>
          </a:p>
          <a:p>
            <a:pPr marL="0" indent="0">
              <a:buNone/>
            </a:pPr>
            <a:endParaRPr lang="en-GB" sz="1100" b="1" dirty="0">
              <a:latin typeface="Arial" panose="020B0604020202020204" pitchFamily="34" charset="0"/>
              <a:cs typeface="Arial" panose="020B0604020202020204" pitchFamily="34" charset="0"/>
            </a:endParaRPr>
          </a:p>
          <a:p>
            <a:pPr marL="0" indent="0">
              <a:buNone/>
            </a:pPr>
            <a:r>
              <a:rPr lang="en-GB" sz="1800" b="1" dirty="0">
                <a:latin typeface="Arial" panose="020B0604020202020204" pitchFamily="34" charset="0"/>
                <a:cs typeface="Arial" panose="020B0604020202020204" pitchFamily="34" charset="0"/>
              </a:rPr>
              <a:t>Carbon Budgets </a:t>
            </a:r>
          </a:p>
          <a:p>
            <a:pPr marL="0" indent="0">
              <a:buNone/>
            </a:pPr>
            <a:r>
              <a:rPr lang="en-GB" sz="1800" dirty="0">
                <a:latin typeface="Arial" panose="020B0604020202020204" pitchFamily="34" charset="0"/>
                <a:cs typeface="Arial" panose="020B0604020202020204" pitchFamily="34" charset="0"/>
              </a:rPr>
              <a:t>Limits on the amount of greenhouse gases Scotland will emit over the coming decades have been announced as part of action to tackle climate change.</a:t>
            </a:r>
          </a:p>
          <a:p>
            <a:pPr marL="0" indent="0">
              <a:buNone/>
            </a:pPr>
            <a:r>
              <a:rPr lang="en-GB" sz="1800" dirty="0">
                <a:latin typeface="Arial" panose="020B0604020202020204" pitchFamily="34" charset="0"/>
                <a:cs typeface="Arial" panose="020B0604020202020204" pitchFamily="34" charset="0"/>
              </a:rPr>
              <a:t>The Carbon Budgets propose five-year, statutory limits on emissions from 2026 to 2045. More information on the carbon budgets can be found here</a:t>
            </a:r>
            <a:r>
              <a:rPr lang="en-GB"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hlinkClick r:id="rId4"/>
              </a:rPr>
              <a:t>New climate targets set - gov.scot</a:t>
            </a:r>
            <a:endParaRPr lang="en-GB" sz="16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800" b="1" dirty="0">
                <a:latin typeface="Arial" panose="020B0604020202020204" pitchFamily="34" charset="0"/>
                <a:cs typeface="Arial" panose="020B0604020202020204" pitchFamily="34" charset="0"/>
              </a:rPr>
              <a:t>Since the last Climate Change Plan was finalised, we have</a:t>
            </a:r>
            <a:r>
              <a:rPr lang="en-GB" sz="1800" dirty="0">
                <a:latin typeface="Arial" panose="020B0604020202020204" pitchFamily="34" charset="0"/>
                <a:cs typeface="Arial" panose="020B0604020202020204" pitchFamily="34" charset="0"/>
              </a:rPr>
              <a:t>:  </a:t>
            </a:r>
          </a:p>
          <a:p>
            <a:r>
              <a:rPr lang="en-GB" sz="1800" dirty="0">
                <a:latin typeface="Arial" panose="020B0604020202020204" pitchFamily="34" charset="0"/>
                <a:cs typeface="Arial" panose="020B0604020202020204" pitchFamily="34" charset="0"/>
              </a:rPr>
              <a:t>Introduced a ban on the sale and supply of single-use vapes, and on the supply and manufacturing of certain problematic single-use plastic items, including single-use cutlery, plates, food containers and more;  </a:t>
            </a:r>
          </a:p>
          <a:p>
            <a:r>
              <a:rPr lang="en-GB" sz="1800" dirty="0">
                <a:latin typeface="Arial" panose="020B0604020202020204" pitchFamily="34" charset="0"/>
                <a:cs typeface="Arial" panose="020B0604020202020204" pitchFamily="34" charset="0"/>
              </a:rPr>
              <a:t>Fully allocated the £30 million EV Infrastructure Fund, which is expected to deliver approximately 6,000 additional public charge points by 2030.   </a:t>
            </a:r>
          </a:p>
          <a:p>
            <a:r>
              <a:rPr lang="en-GB" sz="1800" dirty="0">
                <a:latin typeface="Arial" panose="020B0604020202020204" pitchFamily="34" charset="0"/>
                <a:cs typeface="Arial" panose="020B0604020202020204" pitchFamily="34" charset="0"/>
              </a:rPr>
              <a:t>In 2023-24, we created over 15,000 hectares of new woodland, the highest for 34 years;   </a:t>
            </a:r>
          </a:p>
          <a:p>
            <a:r>
              <a:rPr lang="en-GB" sz="1800" dirty="0">
                <a:latin typeface="Arial" panose="020B0604020202020204" pitchFamily="34" charset="0"/>
                <a:cs typeface="Arial" panose="020B0604020202020204" pitchFamily="34" charset="0"/>
              </a:rPr>
              <a:t>Brought the New Build Heat Standard into force</a:t>
            </a:r>
          </a:p>
          <a:p>
            <a:pPr marL="0" indent="0">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738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8CE24-98D7-064C-A212-470D7E5AAB3E}"/>
              </a:ext>
            </a:extLst>
          </p:cNvPr>
          <p:cNvSpPr>
            <a:spLocks noGrp="1"/>
          </p:cNvSpPr>
          <p:nvPr>
            <p:ph type="title"/>
          </p:nvPr>
        </p:nvSpPr>
        <p:spPr/>
        <p:txBody>
          <a:bodyPr/>
          <a:lstStyle/>
          <a:p>
            <a:r>
              <a:rPr lang="en-GB" sz="2400" dirty="0">
                <a:latin typeface="Arial" panose="020B0604020202020204" pitchFamily="34" charset="0"/>
                <a:ea typeface="ＭＳ Ｐゴシック"/>
                <a:cs typeface="Arial" panose="020B0604020202020204" pitchFamily="34" charset="0"/>
              </a:rPr>
              <a:t>Scottish Government climate change policies	</a:t>
            </a:r>
            <a:endParaRPr lang="en-GB" sz="2400" dirty="0"/>
          </a:p>
        </p:txBody>
      </p:sp>
      <p:sp>
        <p:nvSpPr>
          <p:cNvPr id="3" name="Content Placeholder 2">
            <a:extLst>
              <a:ext uri="{FF2B5EF4-FFF2-40B4-BE49-F238E27FC236}">
                <a16:creationId xmlns:a16="http://schemas.microsoft.com/office/drawing/2014/main" id="{EFF03BC1-9AEC-CB0E-5C3E-0446FF93F47C}"/>
              </a:ext>
            </a:extLst>
          </p:cNvPr>
          <p:cNvSpPr>
            <a:spLocks noGrp="1"/>
          </p:cNvSpPr>
          <p:nvPr>
            <p:ph idx="1"/>
          </p:nvPr>
        </p:nvSpPr>
        <p:spPr>
          <a:xfrm>
            <a:off x="335643" y="906056"/>
            <a:ext cx="11520713" cy="5471910"/>
          </a:xfrm>
        </p:spPr>
        <p:txBody>
          <a:bodyPr/>
          <a:lstStyle/>
          <a:p>
            <a:pPr marL="0" indent="0">
              <a:buNone/>
            </a:pPr>
            <a:r>
              <a:rPr lang="en-GB" sz="2000" b="1" dirty="0">
                <a:latin typeface="Arial" panose="020B0604020202020204" pitchFamily="34" charset="0"/>
                <a:cs typeface="Arial" panose="020B0604020202020204" pitchFamily="34" charset="0"/>
              </a:rPr>
              <a:t>Scotland’s approach to adaptation</a:t>
            </a:r>
          </a:p>
          <a:p>
            <a:pPr marL="0" indent="0">
              <a:buNone/>
            </a:pPr>
            <a:r>
              <a:rPr lang="en-GB" sz="2000" dirty="0">
                <a:latin typeface="Arial" panose="020B0604020202020204" pitchFamily="34" charset="0"/>
                <a:cs typeface="Arial" panose="020B0604020202020204" pitchFamily="34" charset="0"/>
              </a:rPr>
              <a:t>Climate change impacts, in Scotland and globally are becoming increasingly apparent. The effects of flooding, coastal erosion, drought, and storms are putting pressure on our economy, society, and environment. We are responding to these already determined impacts of climate change through our third </a:t>
            </a:r>
            <a:r>
              <a:rPr lang="en-GB" sz="2000" dirty="0">
                <a:latin typeface="Arial" panose="020B0604020202020204" pitchFamily="34" charset="0"/>
                <a:cs typeface="Arial" panose="020B0604020202020204" pitchFamily="34" charset="0"/>
                <a:hlinkClick r:id="rId2"/>
              </a:rPr>
              <a:t>Scottish National Adaptation Plan</a:t>
            </a:r>
            <a:r>
              <a:rPr lang="en-GB" sz="2000" dirty="0">
                <a:latin typeface="Arial" panose="020B0604020202020204" pitchFamily="34" charset="0"/>
                <a:cs typeface="Arial" panose="020B0604020202020204" pitchFamily="34" charset="0"/>
              </a:rPr>
              <a:t>. Our five-year plan will help to protect lives and livelihoods by giving people the tools they need to prepare for – and adapt to – the growing impacts of climate change.</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b="1" dirty="0">
                <a:latin typeface="Arial" panose="020B0604020202020204" pitchFamily="34" charset="0"/>
                <a:cs typeface="Arial" panose="020B0604020202020204" pitchFamily="34" charset="0"/>
              </a:rPr>
              <a:t>Just Transition</a:t>
            </a:r>
          </a:p>
          <a:p>
            <a:pPr marL="0" indent="0">
              <a:buNone/>
            </a:pPr>
            <a:r>
              <a:rPr lang="en-GB" sz="2000" dirty="0">
                <a:latin typeface="Arial" panose="020B0604020202020204" pitchFamily="34" charset="0"/>
                <a:cs typeface="Arial" panose="020B0604020202020204" pitchFamily="34" charset="0"/>
              </a:rPr>
              <a:t>A just transition is both the outcome – a fairer, greener future for all – and the process that must be undertaken in partnership with those impacted by the transition to net zero. It is how we get to a net zero and climate resilient economy in a way that delivers fairness and tackles inequality and injustice. We have several tools to help us achieve a just transition in Scotland including: a </a:t>
            </a:r>
            <a:r>
              <a:rPr lang="en-GB" sz="2000" dirty="0">
                <a:latin typeface="Arial" panose="020B0604020202020204" pitchFamily="34" charset="0"/>
                <a:cs typeface="Arial" panose="020B0604020202020204" pitchFamily="34" charset="0"/>
                <a:hlinkClick r:id="rId3"/>
              </a:rPr>
              <a:t>National Just Transition Planning Framework </a:t>
            </a:r>
            <a:r>
              <a:rPr lang="en-GB" sz="2000" dirty="0">
                <a:latin typeface="Arial" panose="020B0604020202020204" pitchFamily="34" charset="0"/>
                <a:cs typeface="Arial" panose="020B0604020202020204" pitchFamily="34" charset="0"/>
              </a:rPr>
              <a:t>with 8 National Just Transition Outcomes, a Commitment to Partnership Working, and a 10-year £500 million Just Transition Fund.</a:t>
            </a:r>
          </a:p>
          <a:p>
            <a:pPr marL="0" indent="0">
              <a:buNone/>
            </a:pPr>
            <a:r>
              <a:rPr lang="en-GB" sz="2000" dirty="0">
                <a:latin typeface="Arial" panose="020B0604020202020204" pitchFamily="34" charset="0"/>
                <a:cs typeface="Arial" panose="020B0604020202020204" pitchFamily="34" charset="0"/>
              </a:rPr>
              <a:t> </a:t>
            </a:r>
          </a:p>
          <a:p>
            <a:endParaRPr lang="en-GB" dirty="0"/>
          </a:p>
        </p:txBody>
      </p:sp>
    </p:spTree>
    <p:extLst>
      <p:ext uri="{BB962C8B-B14F-4D97-AF65-F5344CB8AC3E}">
        <p14:creationId xmlns:p14="http://schemas.microsoft.com/office/powerpoint/2010/main" val="410282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a:latin typeface="Arial" panose="020B0604020202020204" pitchFamily="34" charset="0"/>
                <a:ea typeface="ＭＳ Ｐゴシック"/>
                <a:cs typeface="Arial" panose="020B0604020202020204" pitchFamily="34" charset="0"/>
              </a:rPr>
              <a:t>Example climate policies</a:t>
            </a:r>
            <a:endParaRPr lang="en-GB" sz="20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9532" y="1129759"/>
            <a:ext cx="9269006" cy="4704106"/>
          </a:xfrm>
        </p:spPr>
        <p:txBody>
          <a:bodyPr/>
          <a:lstStyle/>
          <a:p>
            <a:pPr marL="0" indent="0">
              <a:buNone/>
            </a:pPr>
            <a:r>
              <a:rPr lang="en-GB" sz="1800" dirty="0">
                <a:latin typeface="Arial"/>
                <a:ea typeface="ＭＳ Ｐゴシック"/>
                <a:cs typeface="Arial"/>
              </a:rPr>
              <a:t>Examples of some of Scotland’s current climate policies and targets are:</a:t>
            </a:r>
          </a:p>
          <a:p>
            <a:pPr marL="187325" indent="-187325" algn="l">
              <a:buNone/>
            </a:pPr>
            <a:endParaRPr lang="en-GB" sz="1600" b="0" i="0" dirty="0">
              <a:solidFill>
                <a:srgbClr val="333333"/>
              </a:solidFill>
              <a:effectLst/>
              <a:latin typeface="Roboto" panose="02000000000000000000" pitchFamily="2" charset="0"/>
            </a:endParaRPr>
          </a:p>
          <a:p>
            <a:pPr marL="187325" indent="-187325" algn="l">
              <a:buFont typeface="Arial" panose="020B0604020202020204" pitchFamily="34" charset="0"/>
              <a:buChar char="•"/>
            </a:pPr>
            <a:r>
              <a:rPr lang="en-GB" sz="1800" b="0" i="0" u="sng" dirty="0">
                <a:solidFill>
                  <a:srgbClr val="0065BD"/>
                </a:solidFill>
                <a:effectLst/>
                <a:latin typeface="Arial"/>
                <a:ea typeface="ＭＳ Ｐゴシック"/>
                <a:cs typeface="Arial"/>
                <a:hlinkClick r:id="rId3"/>
              </a:rPr>
              <a:t>reducing greenhouse gas emissions</a:t>
            </a:r>
            <a:r>
              <a:rPr lang="en-GB" sz="1800" b="0" i="0" dirty="0">
                <a:solidFill>
                  <a:srgbClr val="333333"/>
                </a:solidFill>
                <a:effectLst/>
                <a:latin typeface="Arial"/>
                <a:ea typeface="ＭＳ Ｐゴシック"/>
                <a:cs typeface="Arial"/>
              </a:rPr>
              <a:t> through a Just Transition to a net zero economy and society, ensuring the journey is fair and creates a better future for everyone – regardless of where they live, what they do, and who they are</a:t>
            </a:r>
          </a:p>
          <a:p>
            <a:pPr marL="187325" indent="-187325">
              <a:buFont typeface="Arial" panose="020B0604020202020204" pitchFamily="34" charset="0"/>
              <a:buChar char="•"/>
            </a:pPr>
            <a:r>
              <a:rPr lang="en-GB" sz="1800" b="0" i="0" dirty="0">
                <a:solidFill>
                  <a:srgbClr val="333333"/>
                </a:solidFill>
                <a:effectLst/>
                <a:latin typeface="Arial"/>
                <a:ea typeface="ＭＳ Ｐゴシック"/>
                <a:cs typeface="Arial"/>
              </a:rPr>
              <a:t>supporting </a:t>
            </a:r>
            <a:r>
              <a:rPr lang="en-GB" sz="1800" b="0" i="0" u="sng" dirty="0">
                <a:solidFill>
                  <a:srgbClr val="0065BD"/>
                </a:solidFill>
                <a:effectLst/>
                <a:latin typeface="Arial"/>
                <a:ea typeface="ＭＳ Ｐゴシック"/>
                <a:cs typeface="Arial"/>
                <a:hlinkClick r:id="rId4"/>
              </a:rPr>
              <a:t>decarbonisation in the public sector</a:t>
            </a:r>
            <a:endParaRPr lang="en-GB" sz="1800" b="0" i="0" dirty="0">
              <a:solidFill>
                <a:srgbClr val="333333"/>
              </a:solidFill>
              <a:effectLst/>
              <a:latin typeface="Arial"/>
              <a:ea typeface="ＭＳ Ｐゴシック"/>
              <a:cs typeface="Arial"/>
            </a:endParaRPr>
          </a:p>
          <a:p>
            <a:pPr marL="187325" indent="-187325">
              <a:buFont typeface="Arial" panose="020B0604020202020204" pitchFamily="34" charset="0"/>
              <a:buChar char="•"/>
            </a:pPr>
            <a:r>
              <a:rPr lang="en-GB" sz="1800" b="0" i="0" dirty="0">
                <a:solidFill>
                  <a:srgbClr val="333333"/>
                </a:solidFill>
                <a:effectLst/>
                <a:latin typeface="Arial"/>
                <a:ea typeface="ＭＳ Ｐゴシック"/>
                <a:cs typeface="Arial"/>
              </a:rPr>
              <a:t>engaging with </a:t>
            </a:r>
            <a:r>
              <a:rPr lang="en-GB" sz="1800" b="0" i="0" u="sng" dirty="0">
                <a:solidFill>
                  <a:srgbClr val="0065BD"/>
                </a:solidFill>
                <a:effectLst/>
                <a:latin typeface="Arial"/>
                <a:ea typeface="ＭＳ Ｐゴシック"/>
                <a:cs typeface="Arial"/>
                <a:hlinkClick r:id="rId5"/>
              </a:rPr>
              <a:t>business and industry on decarbonisation</a:t>
            </a:r>
            <a:endParaRPr lang="en-GB" sz="1800" b="0" i="0" dirty="0">
              <a:solidFill>
                <a:srgbClr val="333333"/>
              </a:solidFill>
              <a:effectLst/>
              <a:latin typeface="Arial"/>
              <a:ea typeface="ＭＳ Ｐゴシック"/>
              <a:cs typeface="Arial"/>
            </a:endParaRPr>
          </a:p>
          <a:p>
            <a:pPr marL="187325" indent="-187325" algn="l">
              <a:buFont typeface="Arial" panose="020B0604020202020204" pitchFamily="34" charset="0"/>
              <a:buChar char="•"/>
            </a:pPr>
            <a:r>
              <a:rPr lang="en-GB" sz="1800" dirty="0">
                <a:solidFill>
                  <a:srgbClr val="333333"/>
                </a:solidFill>
                <a:latin typeface="Arial"/>
                <a:ea typeface="ＭＳ Ｐゴシック"/>
                <a:cs typeface="Arial"/>
              </a:rPr>
              <a:t>j</a:t>
            </a:r>
            <a:r>
              <a:rPr lang="en-GB" sz="1800" b="0" i="0" dirty="0">
                <a:solidFill>
                  <a:srgbClr val="333333"/>
                </a:solidFill>
                <a:effectLst/>
                <a:latin typeface="Arial"/>
                <a:ea typeface="ＭＳ Ｐゴシック"/>
                <a:cs typeface="Arial"/>
              </a:rPr>
              <a:t>ointly administering the </a:t>
            </a:r>
            <a:r>
              <a:rPr lang="en-GB" sz="1800" b="0" i="0" u="sng" dirty="0">
                <a:solidFill>
                  <a:srgbClr val="0065BD"/>
                </a:solidFill>
                <a:effectLst/>
                <a:latin typeface="Arial"/>
                <a:ea typeface="ＭＳ Ｐゴシック"/>
                <a:cs typeface="Arial"/>
                <a:hlinkClick r:id="rId6"/>
              </a:rPr>
              <a:t>UK Emissions Trading Scheme (UK ETS</a:t>
            </a:r>
            <a:r>
              <a:rPr lang="en-GB" sz="1800" b="0" i="0" dirty="0">
                <a:solidFill>
                  <a:srgbClr val="333333"/>
                </a:solidFill>
                <a:effectLst/>
                <a:latin typeface="Arial"/>
                <a:ea typeface="ＭＳ Ｐゴシック"/>
                <a:cs typeface="Arial"/>
              </a:rPr>
              <a:t>) alongside the UK Government, Welsh Government and Northern Ireland Executive.</a:t>
            </a:r>
          </a:p>
          <a:p>
            <a:pPr marL="187325" indent="-187325">
              <a:buFont typeface="Arial" panose="020B0604020202020204" pitchFamily="34" charset="0"/>
              <a:buChar char="•"/>
            </a:pPr>
            <a:r>
              <a:rPr lang="en-GB" sz="1800" b="0" i="0" dirty="0">
                <a:solidFill>
                  <a:srgbClr val="333333"/>
                </a:solidFill>
                <a:effectLst/>
                <a:latin typeface="Arial"/>
                <a:ea typeface="ＭＳ Ｐゴシック"/>
                <a:cs typeface="Arial"/>
              </a:rPr>
              <a:t>delivering a </a:t>
            </a:r>
            <a:r>
              <a:rPr lang="en-GB" sz="1800" b="0" i="0" u="sng" dirty="0">
                <a:solidFill>
                  <a:srgbClr val="0065BD"/>
                </a:solidFill>
                <a:effectLst/>
                <a:latin typeface="Arial"/>
                <a:ea typeface="ＭＳ Ｐゴシック"/>
                <a:cs typeface="Arial"/>
                <a:hlinkClick r:id="rId7"/>
              </a:rPr>
              <a:t>just transition</a:t>
            </a:r>
            <a:r>
              <a:rPr lang="en-GB" sz="1800" b="0" i="0" dirty="0">
                <a:solidFill>
                  <a:srgbClr val="333333"/>
                </a:solidFill>
                <a:effectLst/>
                <a:latin typeface="Arial"/>
                <a:ea typeface="ＭＳ Ｐゴシック"/>
                <a:cs typeface="Arial"/>
              </a:rPr>
              <a:t>, by working with communities, business, industry and the people of Scotland to plan for our net zero future</a:t>
            </a:r>
          </a:p>
          <a:p>
            <a:pPr marL="187325" indent="-187325">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0" indent="0">
              <a:buNone/>
            </a:pPr>
            <a:r>
              <a:rPr lang="en-GB" sz="1800" dirty="0">
                <a:latin typeface="Arial"/>
                <a:ea typeface="ＭＳ Ｐゴシック"/>
                <a:cs typeface="Arial"/>
              </a:rPr>
              <a:t>This is not an exhaustive list, please see the </a:t>
            </a:r>
            <a:r>
              <a:rPr lang="en-GB" sz="1800" dirty="0">
                <a:latin typeface="Arial"/>
                <a:ea typeface="ＭＳ Ｐゴシック"/>
                <a:cs typeface="Arial"/>
                <a:hlinkClick r:id="rId8"/>
              </a:rPr>
              <a:t>Scottish Government climate change pages</a:t>
            </a:r>
            <a:r>
              <a:rPr lang="en-GB" sz="1800" dirty="0">
                <a:latin typeface="Arial"/>
                <a:ea typeface="ＭＳ Ｐゴシック"/>
                <a:cs typeface="Arial"/>
              </a:rPr>
              <a:t> and </a:t>
            </a:r>
            <a:r>
              <a:rPr lang="en-GB" sz="1800" dirty="0">
                <a:latin typeface="Arial"/>
                <a:ea typeface="ＭＳ Ｐゴシック"/>
                <a:cs typeface="Arial"/>
                <a:hlinkClick r:id="rId9"/>
              </a:rPr>
              <a:t>Scotland's Plan</a:t>
            </a:r>
            <a:r>
              <a:rPr lang="en-GB" sz="1800" dirty="0">
                <a:latin typeface="Arial"/>
                <a:ea typeface="ＭＳ Ｐゴシック"/>
                <a:cs typeface="Arial"/>
              </a:rPr>
              <a:t> for more policies.</a:t>
            </a:r>
          </a:p>
          <a:p>
            <a:pPr marL="187325" indent="-187325"/>
            <a:endParaRPr lang="en-GB" sz="1600" dirty="0"/>
          </a:p>
          <a:p>
            <a:pPr marL="187325" indent="-187325"/>
            <a:endParaRPr lang="en-GB" sz="1600" dirty="0"/>
          </a:p>
          <a:p>
            <a:pPr marL="187325" indent="-187325"/>
            <a:endParaRPr lang="en-GB" sz="1600" dirty="0"/>
          </a:p>
          <a:p>
            <a:pPr marL="187325" indent="-187325"/>
            <a:endParaRPr lang="en-GB" sz="1600" dirty="0"/>
          </a:p>
          <a:p>
            <a:pPr marL="187325" indent="-187325"/>
            <a:endParaRPr lang="en-GB" dirty="0"/>
          </a:p>
          <a:p>
            <a:pPr marL="0" indent="0">
              <a:buNone/>
            </a:pPr>
            <a:endParaRPr lang="en-GB" dirty="0"/>
          </a:p>
        </p:txBody>
      </p:sp>
    </p:spTree>
    <p:extLst>
      <p:ext uri="{BB962C8B-B14F-4D97-AF65-F5344CB8AC3E}">
        <p14:creationId xmlns:p14="http://schemas.microsoft.com/office/powerpoint/2010/main" val="3786163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8081" y="1551413"/>
            <a:ext cx="2885635" cy="3849014"/>
          </a:xfrm>
          <a:prstGeom prst="rect">
            <a:avLst/>
          </a:prstGeom>
        </p:spPr>
      </p:pic>
      <p:sp>
        <p:nvSpPr>
          <p:cNvPr id="2" name="Title 1"/>
          <p:cNvSpPr>
            <a:spLocks noGrp="1"/>
          </p:cNvSpPr>
          <p:nvPr>
            <p:ph type="ctrTitle"/>
          </p:nvPr>
        </p:nvSpPr>
        <p:spPr>
          <a:xfrm>
            <a:off x="4301256" y="1980379"/>
            <a:ext cx="6141086" cy="2897245"/>
          </a:xfrm>
        </p:spPr>
        <p:txBody>
          <a:bodyPr>
            <a:normAutofit/>
          </a:bodyPr>
          <a:lstStyle/>
          <a:p>
            <a:r>
              <a:rPr lang="en-GB" sz="4000" b="1">
                <a:latin typeface="Arial" panose="020B0604020202020204" pitchFamily="34" charset="0"/>
                <a:cs typeface="Arial" panose="020B0604020202020204" pitchFamily="34" charset="0"/>
              </a:rPr>
              <a:t>Section 5:</a:t>
            </a:r>
            <a:br>
              <a:rPr lang="en-GB" sz="4000" b="1">
                <a:latin typeface="Arial" panose="020B0604020202020204" pitchFamily="34" charset="0"/>
                <a:cs typeface="Arial" panose="020B0604020202020204" pitchFamily="34" charset="0"/>
              </a:rPr>
            </a:br>
            <a:r>
              <a:rPr lang="en-GB" sz="4000">
                <a:latin typeface="Arial" panose="020B0604020202020204" pitchFamily="34" charset="0"/>
                <a:cs typeface="Arial" panose="020B0604020202020204" pitchFamily="34" charset="0"/>
              </a:rPr>
              <a:t>Contact us</a:t>
            </a:r>
          </a:p>
        </p:txBody>
      </p:sp>
    </p:spTree>
    <p:extLst>
      <p:ext uri="{BB962C8B-B14F-4D97-AF65-F5344CB8AC3E}">
        <p14:creationId xmlns:p14="http://schemas.microsoft.com/office/powerpoint/2010/main" val="884290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a:latin typeface="Arial" panose="020B0604020202020204" pitchFamily="34" charset="0"/>
                <a:ea typeface="ＭＳ Ｐゴシック"/>
                <a:cs typeface="Arial" panose="020B0604020202020204" pitchFamily="34" charset="0"/>
              </a:rPr>
              <a:t>Contact us</a:t>
            </a:r>
            <a:endParaRPr lang="en-GB" sz="20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78002" y="819663"/>
            <a:ext cx="8640535" cy="5218675"/>
          </a:xfrm>
        </p:spPr>
        <p:txBody>
          <a:bodyPr vert="horz" wrap="square" lIns="95728" tIns="47865" rIns="95728" bIns="47865" numCol="1" anchor="ctr" anchorCtr="0" compatLnSpc="1">
            <a:prstTxWarp prst="textNoShape">
              <a:avLst/>
            </a:prstTxWarp>
          </a:bodyPr>
          <a:lstStyle/>
          <a:p>
            <a:pPr marL="0" indent="0" algn="ctr">
              <a:buNone/>
            </a:pPr>
            <a:r>
              <a:rPr lang="en-GB" sz="1800" dirty="0">
                <a:latin typeface="Arial"/>
                <a:ea typeface="ＭＳ Ｐゴシック"/>
                <a:cs typeface="Arial"/>
              </a:rPr>
              <a:t>Please get in touch with questions or support needs</a:t>
            </a:r>
            <a:endParaRPr lang="en-US" dirty="0">
              <a:latin typeface="Arial"/>
              <a:ea typeface="ＭＳ Ｐゴシック"/>
              <a:cs typeface="Arial"/>
            </a:endParaRPr>
          </a:p>
          <a:p>
            <a:pPr marL="0" indent="0" algn="ctr">
              <a:buNone/>
            </a:pPr>
            <a:endParaRPr lang="en-GB" sz="1800" b="1">
              <a:latin typeface="Arial" panose="020B0604020202020204" pitchFamily="34" charset="0"/>
              <a:cs typeface="Arial" panose="020B0604020202020204" pitchFamily="34" charset="0"/>
            </a:endParaRPr>
          </a:p>
          <a:p>
            <a:pPr marL="0" indent="0" algn="ctr">
              <a:buNone/>
            </a:pPr>
            <a:r>
              <a:rPr lang="en-GB" sz="1800" dirty="0">
                <a:latin typeface="Arial"/>
                <a:ea typeface="ＭＳ Ｐゴシック"/>
                <a:cs typeface="Arial"/>
              </a:rPr>
              <a:t>Climate Change Engagement Mailbox</a:t>
            </a:r>
          </a:p>
          <a:p>
            <a:pPr marL="0" indent="0" algn="ctr">
              <a:buNone/>
            </a:pPr>
            <a:r>
              <a:rPr lang="en-GB" sz="1800" dirty="0">
                <a:latin typeface="Arial"/>
                <a:ea typeface="ＭＳ Ｐゴシック"/>
                <a:cs typeface="Arial"/>
                <a:hlinkClick r:id="rId2"/>
              </a:rPr>
              <a:t>ClimateChangeEngagement@gov.scot</a:t>
            </a:r>
            <a:r>
              <a:rPr lang="en-GB" sz="1800" dirty="0">
                <a:latin typeface="Arial"/>
                <a:ea typeface="ＭＳ Ｐゴシック"/>
                <a:cs typeface="Arial"/>
              </a:rPr>
              <a:t> </a:t>
            </a:r>
          </a:p>
        </p:txBody>
      </p:sp>
    </p:spTree>
    <p:extLst>
      <p:ext uri="{BB962C8B-B14F-4D97-AF65-F5344CB8AC3E}">
        <p14:creationId xmlns:p14="http://schemas.microsoft.com/office/powerpoint/2010/main" val="1172329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a:latin typeface="Arial" panose="020B0604020202020204" pitchFamily="34" charset="0"/>
                <a:cs typeface="Arial" panose="020B0604020202020204" pitchFamily="34" charset="0"/>
              </a:rPr>
              <a:t>Purpose of this pack</a:t>
            </a:r>
          </a:p>
        </p:txBody>
      </p:sp>
      <p:sp>
        <p:nvSpPr>
          <p:cNvPr id="3" name="Content Placeholder 2"/>
          <p:cNvSpPr>
            <a:spLocks noGrp="1"/>
          </p:cNvSpPr>
          <p:nvPr>
            <p:ph idx="1"/>
          </p:nvPr>
        </p:nvSpPr>
        <p:spPr>
          <a:xfrm>
            <a:off x="1675261" y="949768"/>
            <a:ext cx="8640535" cy="5122259"/>
          </a:xfrm>
        </p:spPr>
        <p:txBody>
          <a:bodyPr/>
          <a:lstStyle/>
          <a:p>
            <a:pPr marL="0" indent="0" algn="ctr">
              <a:buNone/>
            </a:pPr>
            <a:r>
              <a:rPr lang="en-GB" sz="1800" dirty="0">
                <a:latin typeface="Arial" panose="020B0604020202020204" pitchFamily="34" charset="0"/>
                <a:ea typeface="ＭＳ Ｐゴシック"/>
                <a:cs typeface="Arial" panose="020B0604020202020204" pitchFamily="34" charset="0"/>
              </a:rPr>
              <a:t>We aim to work together with a range of organisations in Scotland to engage the public, building understanding and encouraging action on Climate Change. Our approach is set out in the </a:t>
            </a:r>
            <a:r>
              <a:rPr lang="en-GB" sz="1800" dirty="0">
                <a:latin typeface="Arial" panose="020B0604020202020204" pitchFamily="34" charset="0"/>
                <a:ea typeface="ＭＳ Ｐゴシック"/>
                <a:cs typeface="Arial" panose="020B0604020202020204" pitchFamily="34" charset="0"/>
                <a:hlinkClick r:id="rId3"/>
              </a:rPr>
              <a:t>Public Engagement Strategy for Climate Change</a:t>
            </a:r>
            <a:r>
              <a:rPr lang="en-GB" sz="1800" dirty="0">
                <a:latin typeface="Arial" panose="020B0604020202020204" pitchFamily="34" charset="0"/>
                <a:ea typeface="ＭＳ Ｐゴシック"/>
                <a:cs typeface="Arial" panose="020B0604020202020204" pitchFamily="34" charset="0"/>
              </a:rPr>
              <a:t> </a:t>
            </a:r>
          </a:p>
          <a:p>
            <a:pPr marL="0" indent="0" algn="ctr">
              <a:buNone/>
            </a:pPr>
            <a:endParaRPr lang="en-GB" sz="1800" dirty="0">
              <a:latin typeface="Arial" panose="020B0604020202020204" pitchFamily="34" charset="0"/>
              <a:ea typeface="ＭＳ Ｐゴシック"/>
              <a:cs typeface="Arial" panose="020B0604020202020204" pitchFamily="34" charset="0"/>
            </a:endParaRPr>
          </a:p>
          <a:p>
            <a:pPr marL="0" indent="0" algn="ctr">
              <a:buNone/>
            </a:pPr>
            <a:r>
              <a:rPr lang="en-GB" sz="1800" dirty="0">
                <a:latin typeface="Arial" panose="020B0604020202020204" pitchFamily="34" charset="0"/>
                <a:ea typeface="ＭＳ Ｐゴシック"/>
                <a:cs typeface="Arial" panose="020B0604020202020204" pitchFamily="34" charset="0"/>
              </a:rPr>
              <a:t>The purpose of this pack is to provide information and support to ‘trusted messengers’ to effectively speak to their audience about climate change.</a:t>
            </a:r>
            <a:endParaRPr lang="en-US" dirty="0"/>
          </a:p>
          <a:p>
            <a:pPr marL="0" indent="0" algn="ctr">
              <a:buNone/>
            </a:pPr>
            <a:endParaRPr lang="en-GB" sz="1800" dirty="0">
              <a:latin typeface="Arial" panose="020B0604020202020204" pitchFamily="34" charset="0"/>
              <a:ea typeface="ＭＳ Ｐゴシック"/>
              <a:cs typeface="Arial" panose="020B0604020202020204" pitchFamily="34" charset="0"/>
            </a:endParaRPr>
          </a:p>
          <a:p>
            <a:pPr marL="0" indent="0" algn="ctr">
              <a:buNone/>
            </a:pPr>
            <a:r>
              <a:rPr lang="en-GB" sz="1800" dirty="0">
                <a:latin typeface="Arial" panose="020B0604020202020204" pitchFamily="34" charset="0"/>
                <a:ea typeface="ＭＳ Ｐゴシック"/>
                <a:cs typeface="Arial" panose="020B0604020202020204" pitchFamily="34" charset="0"/>
              </a:rPr>
              <a:t>This pack has been developed by the Scottish Government Climate Change Public Engagement team to outline the different opportunities for support available to stakeholders and partners. </a:t>
            </a:r>
          </a:p>
          <a:p>
            <a:pPr marL="0" indent="0" algn="ctr">
              <a:buNone/>
            </a:pPr>
            <a:endParaRPr lang="en-GB" sz="1800" dirty="0">
              <a:latin typeface="Arial" panose="020B0604020202020204" pitchFamily="34" charset="0"/>
              <a:ea typeface="ＭＳ Ｐゴシック"/>
              <a:cs typeface="Arial" panose="020B0604020202020204" pitchFamily="34" charset="0"/>
            </a:endParaRPr>
          </a:p>
          <a:p>
            <a:pPr marL="0" indent="0" algn="ctr">
              <a:buNone/>
            </a:pPr>
            <a:r>
              <a:rPr lang="en-GB" sz="1800" dirty="0">
                <a:latin typeface="Arial" panose="020B0604020202020204" pitchFamily="34" charset="0"/>
                <a:ea typeface="ＭＳ Ｐゴシック"/>
                <a:cs typeface="Arial" panose="020B0604020202020204" pitchFamily="34" charset="0"/>
              </a:rPr>
              <a:t>The pack will be reviewed regularly, to ensure the information contained is up-to-date and relevant.</a:t>
            </a:r>
          </a:p>
          <a:p>
            <a:pPr marL="0" indent="0">
              <a:buNone/>
            </a:pPr>
            <a:endParaRPr lang="en-GB" sz="1800" dirty="0">
              <a:latin typeface="Arial" panose="020B0604020202020204" pitchFamily="34" charset="0"/>
              <a:ea typeface="ＭＳ Ｐゴシック"/>
              <a:cs typeface="Arial" panose="020B0604020202020204" pitchFamily="34" charset="0"/>
            </a:endParaRPr>
          </a:p>
          <a:p>
            <a:pPr marL="0" indent="0" algn="ctr">
              <a:buNone/>
            </a:pPr>
            <a:r>
              <a:rPr lang="en-GB" sz="1800" dirty="0">
                <a:latin typeface="Arial"/>
                <a:ea typeface="ＭＳ Ｐゴシック"/>
                <a:cs typeface="Arial"/>
              </a:rPr>
              <a:t>Please get in touch with questions and enquiries at </a:t>
            </a:r>
            <a:r>
              <a:rPr lang="en-GB" sz="1800" dirty="0">
                <a:latin typeface="Arial"/>
                <a:ea typeface="ＭＳ Ｐゴシック"/>
                <a:cs typeface="Arial"/>
                <a:hlinkClick r:id="rId4"/>
              </a:rPr>
              <a:t>ClimateChangeEngagement@gov.scot</a:t>
            </a:r>
            <a:r>
              <a:rPr lang="en-GB" sz="1800" dirty="0">
                <a:latin typeface="Arial"/>
                <a:ea typeface="ＭＳ Ｐゴシック"/>
                <a:cs typeface="Arial"/>
              </a:rPr>
              <a:t> </a:t>
            </a:r>
          </a:p>
        </p:txBody>
      </p:sp>
    </p:spTree>
    <p:extLst>
      <p:ext uri="{BB962C8B-B14F-4D97-AF65-F5344CB8AC3E}">
        <p14:creationId xmlns:p14="http://schemas.microsoft.com/office/powerpoint/2010/main" val="1575473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a:latin typeface="Arial" panose="020B0604020202020204" pitchFamily="34" charset="0"/>
                <a:cs typeface="Arial" panose="020B0604020202020204" pitchFamily="34" charset="0"/>
              </a:rPr>
              <a:t>What is a trusted messenger?</a:t>
            </a:r>
          </a:p>
        </p:txBody>
      </p:sp>
      <p:sp>
        <p:nvSpPr>
          <p:cNvPr id="3" name="Content Placeholder 2"/>
          <p:cNvSpPr>
            <a:spLocks noGrp="1"/>
          </p:cNvSpPr>
          <p:nvPr>
            <p:ph idx="1"/>
          </p:nvPr>
        </p:nvSpPr>
        <p:spPr>
          <a:xfrm>
            <a:off x="1500599" y="740398"/>
            <a:ext cx="9009863" cy="5564786"/>
          </a:xfrm>
        </p:spPr>
        <p:txBody>
          <a:bodyPr/>
          <a:lstStyle/>
          <a:p>
            <a:pPr marL="0" indent="0">
              <a:buNone/>
            </a:pPr>
            <a:r>
              <a:rPr lang="en-GB" sz="1800" dirty="0">
                <a:latin typeface="Arial" panose="020B0604020202020204" pitchFamily="34" charset="0"/>
                <a:cs typeface="Arial" panose="020B0604020202020204" pitchFamily="34" charset="0"/>
              </a:rPr>
              <a:t>There are many local, regional and national organisations that are often the most effective climate change communicators – or ‘trusted messengers’. We want to work with and support these </a:t>
            </a:r>
            <a:r>
              <a:rPr lang="en-GB" sz="1800" dirty="0">
                <a:latin typeface="Arial" panose="020B0604020202020204" pitchFamily="34" charset="0"/>
                <a:ea typeface="ＭＳ Ｐゴシック"/>
                <a:cs typeface="Arial" panose="020B0604020202020204" pitchFamily="34" charset="0"/>
              </a:rPr>
              <a:t>trusted messengers to more effectively engage their audiences on climate change in order support people to take climate action and empower them to engage on climate issues.</a:t>
            </a:r>
          </a:p>
          <a:p>
            <a:pPr marL="0" indent="0">
              <a:buNone/>
            </a:pPr>
            <a:endParaRPr lang="en-GB" sz="1800" dirty="0">
              <a:latin typeface="Arial" panose="020B0604020202020204" pitchFamily="34" charset="0"/>
              <a:ea typeface="ＭＳ Ｐゴシック"/>
              <a:cs typeface="Arial" panose="020B0604020202020204" pitchFamily="34" charset="0"/>
            </a:endParaRPr>
          </a:p>
          <a:p>
            <a:pPr marL="0" indent="0">
              <a:buNone/>
            </a:pPr>
            <a:r>
              <a:rPr lang="en-GB" sz="1800" b="1" dirty="0">
                <a:latin typeface="Arial" panose="020B0604020202020204" pitchFamily="34" charset="0"/>
                <a:ea typeface="ＭＳ Ｐゴシック"/>
                <a:cs typeface="Arial" panose="020B0604020202020204" pitchFamily="34" charset="0"/>
              </a:rPr>
              <a:t>Who are the trusted messengers?</a:t>
            </a:r>
          </a:p>
          <a:p>
            <a:pPr marL="0" indent="0">
              <a:buNone/>
            </a:pPr>
            <a:r>
              <a:rPr lang="en-GB" sz="1800" dirty="0">
                <a:latin typeface="Arial" panose="020B0604020202020204" pitchFamily="34" charset="0"/>
                <a:ea typeface="ＭＳ Ｐゴシック"/>
                <a:cs typeface="Arial" panose="020B0604020202020204" pitchFamily="34" charset="0"/>
              </a:rPr>
              <a:t>The definition is broad. The </a:t>
            </a:r>
            <a:r>
              <a:rPr lang="en-GB" sz="1800" dirty="0">
                <a:latin typeface="Arial" panose="020B0604020202020204" pitchFamily="34" charset="0"/>
                <a:ea typeface="ＭＳ Ｐゴシック"/>
                <a:cs typeface="Arial" panose="020B0604020202020204" pitchFamily="34" charset="0"/>
                <a:hlinkClick r:id="rId3"/>
              </a:rPr>
              <a:t>Public Engagement Strategy for Climate Change</a:t>
            </a:r>
            <a:r>
              <a:rPr lang="en-GB" sz="1800" dirty="0">
                <a:latin typeface="Arial" panose="020B0604020202020204" pitchFamily="34" charset="0"/>
                <a:ea typeface="ＭＳ Ｐゴシック"/>
                <a:cs typeface="Arial" panose="020B0604020202020204" pitchFamily="34" charset="0"/>
              </a:rPr>
              <a:t> describes them as “individuals and organisations working to engage the public, from small local groups up to stakeholders delivering national campaigns.”</a:t>
            </a:r>
          </a:p>
          <a:p>
            <a:pPr marL="0" indent="0">
              <a:buNone/>
            </a:pPr>
            <a:endParaRPr lang="en-GB" sz="1800" dirty="0">
              <a:latin typeface="Arial" panose="020B0604020202020204" pitchFamily="34" charset="0"/>
              <a:ea typeface="ＭＳ Ｐゴシック"/>
              <a:cs typeface="Arial" panose="020B0604020202020204" pitchFamily="34" charset="0"/>
            </a:endParaRPr>
          </a:p>
          <a:p>
            <a:pPr marL="0" indent="0">
              <a:buNone/>
            </a:pPr>
            <a:r>
              <a:rPr lang="en-GB" sz="1800" dirty="0">
                <a:latin typeface="Arial" panose="020B0604020202020204" pitchFamily="34" charset="0"/>
                <a:ea typeface="ＭＳ Ｐゴシック"/>
                <a:cs typeface="Arial" panose="020B0604020202020204" pitchFamily="34" charset="0"/>
              </a:rPr>
              <a:t>We broadly define trusted messengers under the following four categories:</a:t>
            </a:r>
          </a:p>
          <a:p>
            <a:pPr lvl="1">
              <a:buFont typeface="Arial" panose="020B0604020202020204" pitchFamily="34" charset="0"/>
              <a:buChar char="•"/>
            </a:pPr>
            <a:r>
              <a:rPr lang="en-GB" sz="1600" dirty="0">
                <a:latin typeface="Arial" panose="020B0604020202020204" pitchFamily="34" charset="0"/>
                <a:ea typeface="ＭＳ Ｐゴシック"/>
                <a:cs typeface="Arial" panose="020B0604020202020204" pitchFamily="34" charset="0"/>
              </a:rPr>
              <a:t>Place-based messengers </a:t>
            </a:r>
            <a:r>
              <a:rPr lang="en-GB" sz="1600" i="1" dirty="0">
                <a:latin typeface="Arial" panose="020B0604020202020204" pitchFamily="34" charset="0"/>
                <a:ea typeface="ＭＳ Ｐゴシック"/>
                <a:cs typeface="Arial" panose="020B0604020202020204" pitchFamily="34" charset="0"/>
              </a:rPr>
              <a:t>(e.g. local government, community/voluntary groups)</a:t>
            </a:r>
          </a:p>
          <a:p>
            <a:pPr lvl="1">
              <a:buFont typeface="Arial" panose="020B0604020202020204" pitchFamily="34" charset="0"/>
              <a:buChar char="•"/>
            </a:pPr>
            <a:r>
              <a:rPr lang="en-GB" sz="1600" dirty="0">
                <a:latin typeface="Arial" panose="020B0604020202020204" pitchFamily="34" charset="0"/>
                <a:ea typeface="ＭＳ Ｐゴシック"/>
                <a:cs typeface="Arial" panose="020B0604020202020204" pitchFamily="34" charset="0"/>
              </a:rPr>
              <a:t>Sectoral and institutional messengers </a:t>
            </a:r>
            <a:r>
              <a:rPr lang="en-GB" sz="1600" i="1" dirty="0">
                <a:latin typeface="Arial" panose="020B0604020202020204" pitchFamily="34" charset="0"/>
                <a:ea typeface="ＭＳ Ｐゴシック"/>
                <a:cs typeface="Arial" panose="020B0604020202020204" pitchFamily="34" charset="0"/>
              </a:rPr>
              <a:t>(e.g. schools, sports clubs, science centres)</a:t>
            </a:r>
            <a:endParaRPr lang="en-GB" sz="1600" dirty="0">
              <a:latin typeface="Arial" panose="020B0604020202020204" pitchFamily="34" charset="0"/>
              <a:ea typeface="ＭＳ Ｐゴシック"/>
              <a:cs typeface="Arial" panose="020B0604020202020204" pitchFamily="34" charset="0"/>
            </a:endParaRPr>
          </a:p>
          <a:p>
            <a:pPr lvl="1">
              <a:buFont typeface="Arial" panose="020B0604020202020204" pitchFamily="34" charset="0"/>
              <a:buChar char="•"/>
            </a:pPr>
            <a:r>
              <a:rPr lang="en-GB" sz="1600" dirty="0">
                <a:latin typeface="Arial" panose="020B0604020202020204" pitchFamily="34" charset="0"/>
                <a:ea typeface="ＭＳ Ｐゴシック"/>
                <a:cs typeface="Arial" panose="020B0604020202020204" pitchFamily="34" charset="0"/>
              </a:rPr>
              <a:t>Equality-based messengers </a:t>
            </a:r>
            <a:r>
              <a:rPr lang="en-GB" sz="1600" i="1" dirty="0">
                <a:latin typeface="Arial" panose="020B0604020202020204" pitchFamily="34" charset="0"/>
                <a:ea typeface="ＭＳ Ｐゴシック"/>
                <a:cs typeface="Arial" panose="020B0604020202020204" pitchFamily="34" charset="0"/>
              </a:rPr>
              <a:t>(e.g. gender and age advocacy groups)</a:t>
            </a:r>
          </a:p>
          <a:p>
            <a:pPr lvl="1">
              <a:buFont typeface="Arial" panose="020B0604020202020204" pitchFamily="34" charset="0"/>
              <a:buChar char="•"/>
            </a:pPr>
            <a:r>
              <a:rPr lang="en-GB" sz="1600" dirty="0">
                <a:latin typeface="Arial" panose="020B0604020202020204" pitchFamily="34" charset="0"/>
                <a:ea typeface="ＭＳ Ｐゴシック"/>
                <a:cs typeface="Arial" panose="020B0604020202020204" pitchFamily="34" charset="0"/>
              </a:rPr>
              <a:t>Influencers</a:t>
            </a:r>
            <a:r>
              <a:rPr lang="en-GB" sz="1600" i="1" dirty="0">
                <a:latin typeface="Arial" panose="020B0604020202020204" pitchFamily="34" charset="0"/>
                <a:ea typeface="ＭＳ Ｐゴシック"/>
                <a:cs typeface="Arial" panose="020B0604020202020204" pitchFamily="34" charset="0"/>
              </a:rPr>
              <a:t> (e.g. climate scientists, national figures)</a:t>
            </a:r>
            <a:endParaRPr lang="en-GB" sz="1600" dirty="0">
              <a:latin typeface="Arial" panose="020B0604020202020204" pitchFamily="34" charset="0"/>
              <a:ea typeface="ＭＳ Ｐゴシック"/>
              <a:cs typeface="Arial" panose="020B0604020202020204" pitchFamily="34" charset="0"/>
            </a:endParaRPr>
          </a:p>
          <a:p>
            <a:pPr marL="0" indent="0">
              <a:buNone/>
            </a:pPr>
            <a:endParaRPr lang="en-GB" sz="1600" dirty="0">
              <a:ea typeface="ＭＳ Ｐゴシック"/>
            </a:endParaRPr>
          </a:p>
          <a:p>
            <a:pPr marL="0" indent="0">
              <a:buNone/>
            </a:pPr>
            <a:r>
              <a:rPr lang="en-GB" sz="1800" b="1" dirty="0">
                <a:latin typeface="Arial" panose="020B0604020202020204" pitchFamily="34" charset="0"/>
                <a:ea typeface="ＭＳ Ｐゴシック"/>
                <a:cs typeface="Arial" panose="020B0604020202020204" pitchFamily="34" charset="0"/>
              </a:rPr>
              <a:t>Do you have an audience you could work with on climate change engagement?</a:t>
            </a:r>
          </a:p>
        </p:txBody>
      </p:sp>
    </p:spTree>
    <p:extLst>
      <p:ext uri="{BB962C8B-B14F-4D97-AF65-F5344CB8AC3E}">
        <p14:creationId xmlns:p14="http://schemas.microsoft.com/office/powerpoint/2010/main" val="3775300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latin typeface="Arial" panose="020B0604020202020204" pitchFamily="34" charset="0"/>
                <a:ea typeface="ＭＳ Ｐゴシック"/>
                <a:cs typeface="Arial" panose="020B0604020202020204" pitchFamily="34" charset="0"/>
              </a:rPr>
              <a:t>Our vision for climate public engagement</a:t>
            </a:r>
            <a:endParaRPr lang="en-GB"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srcRect t="33688"/>
          <a:stretch/>
        </p:blipFill>
        <p:spPr>
          <a:xfrm>
            <a:off x="1747342" y="2963919"/>
            <a:ext cx="8697319" cy="2508759"/>
          </a:xfrm>
          <a:prstGeom prst="rect">
            <a:avLst/>
          </a:prstGeom>
        </p:spPr>
      </p:pic>
      <p:pic>
        <p:nvPicPr>
          <p:cNvPr id="7" name="Picture 6"/>
          <p:cNvPicPr>
            <a:picLocks noChangeAspect="1"/>
          </p:cNvPicPr>
          <p:nvPr/>
        </p:nvPicPr>
        <p:blipFill rotWithShape="1">
          <a:blip r:embed="rId3"/>
          <a:srcRect b="66451"/>
          <a:stretch/>
        </p:blipFill>
        <p:spPr>
          <a:xfrm>
            <a:off x="1747342" y="1261604"/>
            <a:ext cx="8697319" cy="1269237"/>
          </a:xfrm>
          <a:prstGeom prst="rect">
            <a:avLst/>
          </a:prstGeom>
        </p:spPr>
      </p:pic>
    </p:spTree>
    <p:extLst>
      <p:ext uri="{BB962C8B-B14F-4D97-AF65-F5344CB8AC3E}">
        <p14:creationId xmlns:p14="http://schemas.microsoft.com/office/powerpoint/2010/main" val="4228506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420C-1FAE-367C-46E7-08CABA604D29}"/>
              </a:ext>
            </a:extLst>
          </p:cNvPr>
          <p:cNvSpPr>
            <a:spLocks noGrp="1"/>
          </p:cNvSpPr>
          <p:nvPr>
            <p:ph type="title"/>
          </p:nvPr>
        </p:nvSpPr>
        <p:spPr/>
        <p:txBody>
          <a:bodyPr/>
          <a:lstStyle/>
          <a:p>
            <a:r>
              <a:rPr lang="en-GB" dirty="0"/>
              <a:t>Public Engagement Strategy and Mid-Point Review</a:t>
            </a:r>
          </a:p>
        </p:txBody>
      </p:sp>
      <p:sp>
        <p:nvSpPr>
          <p:cNvPr id="3" name="Content Placeholder 2">
            <a:extLst>
              <a:ext uri="{FF2B5EF4-FFF2-40B4-BE49-F238E27FC236}">
                <a16:creationId xmlns:a16="http://schemas.microsoft.com/office/drawing/2014/main" id="{3F66178D-3D80-D8FE-CCE1-D1ABDDC5FFDC}"/>
              </a:ext>
            </a:extLst>
          </p:cNvPr>
          <p:cNvSpPr>
            <a:spLocks noGrp="1"/>
          </p:cNvSpPr>
          <p:nvPr>
            <p:ph idx="1"/>
          </p:nvPr>
        </p:nvSpPr>
        <p:spPr/>
        <p:txBody>
          <a:bodyPr/>
          <a:lstStyle/>
          <a:p>
            <a:pPr marL="0" indent="0" algn="ctr">
              <a:buNone/>
            </a:pPr>
            <a:endParaRPr lang="en-GB" sz="1600" dirty="0">
              <a:effectLst/>
              <a:latin typeface="Arial"/>
              <a:ea typeface="Times New Roman" panose="02020603050405020304" pitchFamily="18" charset="0"/>
              <a:cs typeface="Arial"/>
            </a:endParaRPr>
          </a:p>
          <a:p>
            <a:pPr marL="0" indent="0" algn="ctr">
              <a:buNone/>
            </a:pPr>
            <a:r>
              <a:rPr lang="en-GB" sz="1600" dirty="0">
                <a:effectLst/>
                <a:latin typeface="Arial"/>
                <a:ea typeface="Times New Roman" panose="02020603050405020304" pitchFamily="18" charset="0"/>
                <a:cs typeface="Arial"/>
              </a:rPr>
              <a:t>Everyone in Scotland has a role to play in responding to climate change. </a:t>
            </a:r>
            <a:endParaRPr lang="en-GB" sz="1600" dirty="0">
              <a:latin typeface="Arial"/>
              <a:ea typeface="ＭＳ Ｐゴシック"/>
              <a:cs typeface="Arial"/>
            </a:endParaRPr>
          </a:p>
          <a:p>
            <a:pPr marL="0" indent="0">
              <a:buNone/>
            </a:pPr>
            <a:endParaRPr lang="en-GB" sz="1600" dirty="0">
              <a:latin typeface="Arial"/>
              <a:ea typeface="ＭＳ Ｐゴシック"/>
              <a:cs typeface="Arial"/>
            </a:endParaRPr>
          </a:p>
          <a:p>
            <a:pPr marL="0" indent="0">
              <a:buNone/>
            </a:pPr>
            <a:r>
              <a:rPr lang="en-GB" sz="1600" dirty="0">
                <a:solidFill>
                  <a:srgbClr val="000000"/>
                </a:solidFill>
                <a:effectLst/>
                <a:latin typeface="Arial"/>
                <a:ea typeface="ＭＳ Ｐゴシック"/>
                <a:cs typeface="Arial"/>
              </a:rPr>
              <a:t>Scottish Government supports a people-centred approach to climate policy. </a:t>
            </a:r>
          </a:p>
          <a:p>
            <a:pPr marL="0" indent="0">
              <a:buNone/>
            </a:pPr>
            <a:r>
              <a:rPr lang="en-GB" sz="1600" dirty="0">
                <a:solidFill>
                  <a:srgbClr val="000000"/>
                </a:solidFill>
                <a:effectLst/>
                <a:latin typeface="Arial"/>
                <a:ea typeface="ＭＳ Ｐゴシック"/>
                <a:cs typeface="Arial"/>
              </a:rPr>
              <a:t>Our engagement involves a mix of methods to reach public </a:t>
            </a:r>
            <a:r>
              <a:rPr lang="en-GB" sz="1600" dirty="0">
                <a:solidFill>
                  <a:srgbClr val="000000"/>
                </a:solidFill>
                <a:latin typeface="Arial"/>
                <a:ea typeface="ＭＳ Ｐゴシック"/>
                <a:cs typeface="Arial"/>
              </a:rPr>
              <a:t>audiences - we deliver mass communications</a:t>
            </a:r>
            <a:r>
              <a:rPr lang="en-GB" sz="1600" dirty="0">
                <a:solidFill>
                  <a:srgbClr val="000000"/>
                </a:solidFill>
                <a:effectLst/>
                <a:latin typeface="Arial"/>
                <a:ea typeface="ＭＳ Ｐゴシック"/>
                <a:cs typeface="Arial"/>
              </a:rPr>
              <a:t>, support community-led action, enable people to participate </a:t>
            </a:r>
            <a:r>
              <a:rPr lang="en-GB" sz="1600" dirty="0">
                <a:solidFill>
                  <a:srgbClr val="000000"/>
                </a:solidFill>
                <a:latin typeface="Arial"/>
                <a:ea typeface="ＭＳ Ｐゴシック"/>
                <a:cs typeface="Arial"/>
              </a:rPr>
              <a:t>in policy </a:t>
            </a:r>
            <a:r>
              <a:rPr lang="en-GB" sz="1600" dirty="0">
                <a:solidFill>
                  <a:srgbClr val="000000"/>
                </a:solidFill>
                <a:effectLst/>
                <a:latin typeface="Arial"/>
                <a:ea typeface="ＭＳ Ｐゴシック"/>
                <a:cs typeface="Arial"/>
              </a:rPr>
              <a:t>development</a:t>
            </a:r>
            <a:r>
              <a:rPr lang="en-GB" sz="1600" dirty="0">
                <a:solidFill>
                  <a:srgbClr val="000000"/>
                </a:solidFill>
                <a:latin typeface="Arial"/>
                <a:ea typeface="ＭＳ Ｐゴシック"/>
                <a:cs typeface="Arial"/>
              </a:rPr>
              <a:t>, and work with trusted messengers to reach out to new audiences.</a:t>
            </a:r>
          </a:p>
          <a:p>
            <a:pPr marL="0" indent="0">
              <a:buNone/>
            </a:pPr>
            <a:endParaRPr lang="en-GB" sz="1600" b="1" dirty="0">
              <a:solidFill>
                <a:srgbClr val="000000"/>
              </a:solidFill>
              <a:latin typeface="Arial"/>
              <a:ea typeface="ＭＳ Ｐゴシック"/>
              <a:cs typeface="Arial"/>
            </a:endParaRPr>
          </a:p>
          <a:p>
            <a:pPr marL="0" indent="0">
              <a:buNone/>
            </a:pPr>
            <a:r>
              <a:rPr lang="en-GB" sz="1600" b="1" dirty="0">
                <a:solidFill>
                  <a:srgbClr val="000000"/>
                </a:solidFill>
                <a:latin typeface="Arial"/>
                <a:ea typeface="ＭＳ Ｐゴシック"/>
                <a:cs typeface="Arial"/>
              </a:rPr>
              <a:t>Mid Point Review</a:t>
            </a:r>
          </a:p>
          <a:p>
            <a:pPr marL="0" indent="0">
              <a:buNone/>
            </a:pPr>
            <a:r>
              <a:rPr lang="en-GB" sz="1600" dirty="0">
                <a:latin typeface="Arial"/>
                <a:ea typeface="ＭＳ Ｐゴシック"/>
                <a:cs typeface="Arial"/>
              </a:rPr>
              <a:t>In April 2025 o</a:t>
            </a:r>
            <a:r>
              <a:rPr lang="en-GB" sz="1600" dirty="0">
                <a:latin typeface="Arial"/>
                <a:ea typeface="+mn-lt"/>
                <a:cs typeface="Arial"/>
              </a:rPr>
              <a:t>ur </a:t>
            </a:r>
            <a:r>
              <a:rPr lang="en-GB" sz="1600" dirty="0">
                <a:solidFill>
                  <a:srgbClr val="0000FF"/>
                </a:solidFill>
                <a:latin typeface="Arial"/>
                <a:ea typeface="+mn-lt"/>
                <a:cs typeface="Arial"/>
                <a:hlinkClick r:id="rId3">
                  <a:extLst>
                    <a:ext uri="{A12FA001-AC4F-418D-AE19-62706E023703}">
                      <ahyp:hlinkClr xmlns:ahyp="http://schemas.microsoft.com/office/drawing/2018/hyperlinkcolor" val="tx"/>
                    </a:ext>
                  </a:extLst>
                </a:hlinkClick>
              </a:rPr>
              <a:t>Mid-Point Review</a:t>
            </a:r>
            <a:r>
              <a:rPr lang="en-GB" sz="1600" dirty="0">
                <a:solidFill>
                  <a:srgbClr val="0000FF"/>
                </a:solidFill>
                <a:latin typeface="Arial"/>
                <a:ea typeface="+mn-lt"/>
                <a:cs typeface="Arial"/>
              </a:rPr>
              <a:t> </a:t>
            </a:r>
            <a:r>
              <a:rPr lang="en-GB" sz="1600" dirty="0">
                <a:effectLst/>
                <a:latin typeface="Arial"/>
                <a:ea typeface="+mn-lt"/>
                <a:cs typeface="Arial"/>
              </a:rPr>
              <a:t>of the</a:t>
            </a:r>
            <a:r>
              <a:rPr lang="en-GB" sz="1600" dirty="0">
                <a:latin typeface="Arial"/>
                <a:ea typeface="+mn-lt"/>
                <a:cs typeface="Arial"/>
              </a:rPr>
              <a:t> Public Engagement Strategy was published</a:t>
            </a:r>
            <a:r>
              <a:rPr lang="en-GB" sz="1600" dirty="0">
                <a:effectLst/>
                <a:latin typeface="Arial"/>
                <a:ea typeface="+mn-lt"/>
                <a:cs typeface="Arial"/>
              </a:rPr>
              <a:t>. </a:t>
            </a:r>
          </a:p>
          <a:p>
            <a:pPr marL="0" indent="0">
              <a:buNone/>
            </a:pPr>
            <a:r>
              <a:rPr lang="en-GB" sz="1600" dirty="0">
                <a:effectLst/>
                <a:latin typeface="Arial"/>
                <a:ea typeface="+mn-lt"/>
                <a:cs typeface="Arial"/>
              </a:rPr>
              <a:t>I</a:t>
            </a:r>
            <a:r>
              <a:rPr lang="en-GB" sz="1600" dirty="0">
                <a:latin typeface="Arial"/>
                <a:ea typeface="+mn-lt"/>
                <a:cs typeface="Arial"/>
              </a:rPr>
              <a:t>t summarises </a:t>
            </a:r>
            <a:r>
              <a:rPr lang="en-GB" sz="1600" dirty="0">
                <a:effectLst/>
                <a:latin typeface="Arial"/>
                <a:ea typeface="+mn-lt"/>
                <a:cs typeface="Arial"/>
              </a:rPr>
              <a:t>activities and impacts between 2021-2024</a:t>
            </a:r>
            <a:r>
              <a:rPr lang="en-GB" sz="1600" dirty="0">
                <a:latin typeface="Arial"/>
                <a:ea typeface="+mn-lt"/>
                <a:cs typeface="Arial"/>
              </a:rPr>
              <a:t>, </a:t>
            </a:r>
            <a:r>
              <a:rPr lang="en-GB" sz="1600" dirty="0">
                <a:effectLst/>
                <a:latin typeface="Arial"/>
                <a:ea typeface="+mn-lt"/>
                <a:cs typeface="Arial"/>
              </a:rPr>
              <a:t>reflects on </a:t>
            </a:r>
            <a:r>
              <a:rPr lang="en-GB" sz="1600" dirty="0">
                <a:latin typeface="Arial"/>
                <a:ea typeface="+mn-lt"/>
                <a:cs typeface="Arial"/>
              </a:rPr>
              <a:t>our </a:t>
            </a:r>
            <a:r>
              <a:rPr lang="en-GB" sz="1600" dirty="0">
                <a:effectLst/>
                <a:latin typeface="Arial"/>
                <a:ea typeface="+mn-lt"/>
                <a:cs typeface="Arial"/>
              </a:rPr>
              <a:t>overall approach, and </a:t>
            </a:r>
            <a:r>
              <a:rPr lang="en-GB" sz="1600" dirty="0">
                <a:latin typeface="Arial"/>
                <a:ea typeface="+mn-lt"/>
                <a:cs typeface="Arial"/>
              </a:rPr>
              <a:t>identifies </a:t>
            </a:r>
            <a:r>
              <a:rPr lang="en-GB" sz="1600" dirty="0">
                <a:effectLst/>
                <a:latin typeface="Arial"/>
                <a:ea typeface="+mn-lt"/>
                <a:cs typeface="Arial"/>
              </a:rPr>
              <a:t>ways to </a:t>
            </a:r>
            <a:r>
              <a:rPr lang="en-GB" sz="1600" dirty="0">
                <a:latin typeface="Arial"/>
                <a:ea typeface="+mn-lt"/>
                <a:cs typeface="Arial"/>
              </a:rPr>
              <a:t>improve delivery</a:t>
            </a:r>
            <a:r>
              <a:rPr lang="en-GB" sz="1600" dirty="0">
                <a:effectLst/>
                <a:latin typeface="Arial"/>
                <a:ea typeface="+mn-lt"/>
                <a:cs typeface="Arial"/>
              </a:rPr>
              <a:t>.</a:t>
            </a:r>
            <a:endParaRPr lang="en-GB" sz="1600" dirty="0">
              <a:latin typeface="Arial"/>
              <a:ea typeface="ＭＳ Ｐゴシック"/>
              <a:cs typeface="Arial"/>
            </a:endParaRPr>
          </a:p>
          <a:p>
            <a:pPr marL="0" indent="0">
              <a:buNone/>
            </a:pPr>
            <a:endParaRPr lang="en-GB" sz="1600" dirty="0">
              <a:solidFill>
                <a:srgbClr val="000000"/>
              </a:solidFill>
              <a:latin typeface="Arial"/>
              <a:ea typeface="+mn-lt"/>
              <a:cs typeface="Arial"/>
            </a:endParaRPr>
          </a:p>
          <a:p>
            <a:pPr marL="0" indent="0">
              <a:buNone/>
            </a:pPr>
            <a:r>
              <a:rPr lang="en-GB" sz="1600" dirty="0">
                <a:solidFill>
                  <a:srgbClr val="000000"/>
                </a:solidFill>
                <a:latin typeface="Arial"/>
                <a:ea typeface="+mn-lt"/>
                <a:cs typeface="Arial"/>
              </a:rPr>
              <a:t>An </a:t>
            </a:r>
            <a:r>
              <a:rPr lang="en-GB" sz="1600" dirty="0">
                <a:solidFill>
                  <a:srgbClr val="000000"/>
                </a:solidFill>
                <a:latin typeface="Arial"/>
                <a:ea typeface="+mn-lt"/>
                <a:cs typeface="Arial"/>
                <a:hlinkClick r:id="rId4"/>
              </a:rPr>
              <a:t>independent review</a:t>
            </a:r>
            <a:r>
              <a:rPr lang="en-GB" sz="1600" dirty="0">
                <a:solidFill>
                  <a:srgbClr val="000000"/>
                </a:solidFill>
                <a:latin typeface="Arial"/>
                <a:ea typeface="+mn-lt"/>
                <a:cs typeface="Arial"/>
              </a:rPr>
              <a:t> </a:t>
            </a:r>
            <a:r>
              <a:rPr lang="en-GB" sz="1600" dirty="0">
                <a:solidFill>
                  <a:srgbClr val="000000"/>
                </a:solidFill>
                <a:effectLst/>
                <a:latin typeface="Arial"/>
                <a:ea typeface="+mn-lt"/>
                <a:cs typeface="Arial"/>
              </a:rPr>
              <a:t>of international evidence on public engagement </a:t>
            </a:r>
            <a:r>
              <a:rPr lang="en-GB" sz="1600" dirty="0">
                <a:solidFill>
                  <a:srgbClr val="000000"/>
                </a:solidFill>
                <a:latin typeface="Arial"/>
                <a:ea typeface="+mn-lt"/>
                <a:cs typeface="Arial"/>
              </a:rPr>
              <a:t>with </a:t>
            </a:r>
            <a:r>
              <a:rPr lang="en-GB" sz="1600" dirty="0">
                <a:solidFill>
                  <a:srgbClr val="000000"/>
                </a:solidFill>
                <a:effectLst/>
                <a:latin typeface="Arial"/>
                <a:ea typeface="+mn-lt"/>
                <a:cs typeface="Arial"/>
              </a:rPr>
              <a:t>climate change was also delivered. This research highlights key methods and best practice for climate engagement with the public.</a:t>
            </a:r>
            <a:endParaRPr lang="en-GB" sz="1600" dirty="0">
              <a:solidFill>
                <a:srgbClr val="000000"/>
              </a:solidFill>
              <a:latin typeface="Arial"/>
              <a:ea typeface="ＭＳ Ｐゴシック"/>
              <a:cs typeface="Arial"/>
            </a:endParaRPr>
          </a:p>
        </p:txBody>
      </p:sp>
    </p:spTree>
    <p:extLst>
      <p:ext uri="{BB962C8B-B14F-4D97-AF65-F5344CB8AC3E}">
        <p14:creationId xmlns:p14="http://schemas.microsoft.com/office/powerpoint/2010/main" val="86191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DD81F-7DE8-6F4C-446A-C75DF0DA9983}"/>
              </a:ext>
            </a:extLst>
          </p:cNvPr>
          <p:cNvSpPr>
            <a:spLocks noGrp="1"/>
          </p:cNvSpPr>
          <p:nvPr>
            <p:ph type="title"/>
          </p:nvPr>
        </p:nvSpPr>
        <p:spPr/>
        <p:txBody>
          <a:bodyPr/>
          <a:lstStyle/>
          <a:p>
            <a:r>
              <a:rPr lang="en-GB" sz="2400" dirty="0">
                <a:latin typeface="Arial" panose="020B0604020202020204" pitchFamily="34" charset="0"/>
                <a:ea typeface="+mj-lt"/>
                <a:cs typeface="Arial" panose="020B0604020202020204" pitchFamily="34" charset="0"/>
              </a:rPr>
              <a:t>The Stats - Scotland's Climate Survey</a:t>
            </a:r>
            <a:endParaRPr lang="en-US" sz="2400" dirty="0">
              <a:latin typeface="Arial" panose="020B0604020202020204" pitchFamily="34" charset="0"/>
              <a:ea typeface="+mj-lt"/>
              <a:cs typeface="Arial" panose="020B0604020202020204" pitchFamily="34" charset="0"/>
            </a:endParaRPr>
          </a:p>
        </p:txBody>
      </p:sp>
      <p:sp>
        <p:nvSpPr>
          <p:cNvPr id="3" name="Content Placeholder 2">
            <a:extLst>
              <a:ext uri="{FF2B5EF4-FFF2-40B4-BE49-F238E27FC236}">
                <a16:creationId xmlns:a16="http://schemas.microsoft.com/office/drawing/2014/main" id="{E124887B-3F4A-EB12-BC76-6121B3C27036}"/>
              </a:ext>
            </a:extLst>
          </p:cNvPr>
          <p:cNvSpPr>
            <a:spLocks noGrp="1"/>
          </p:cNvSpPr>
          <p:nvPr>
            <p:ph idx="1"/>
          </p:nvPr>
        </p:nvSpPr>
        <p:spPr/>
        <p:txBody>
          <a:bodyPr/>
          <a:lstStyle/>
          <a:p>
            <a:pPr marL="187325" indent="-187325">
              <a:buNone/>
            </a:pPr>
            <a:r>
              <a:rPr lang="en-GB" sz="1600" b="1" dirty="0">
                <a:latin typeface="Arial"/>
                <a:ea typeface="+mn-lt"/>
                <a:cs typeface="+mn-lt"/>
              </a:rPr>
              <a:t>About the Survey</a:t>
            </a:r>
            <a:endParaRPr lang="en-US" sz="1600" dirty="0">
              <a:latin typeface="Arial"/>
            </a:endParaRPr>
          </a:p>
          <a:p>
            <a:pPr marL="0" indent="0">
              <a:buNone/>
            </a:pPr>
            <a:r>
              <a:rPr lang="en-GB" sz="1600" dirty="0">
                <a:latin typeface="Arial"/>
                <a:ea typeface="+mn-lt"/>
                <a:cs typeface="+mn-lt"/>
              </a:rPr>
              <a:t>In 2024, the Scottish Government, through </a:t>
            </a:r>
            <a:r>
              <a:rPr lang="en-GB" sz="1600" dirty="0" err="1">
                <a:latin typeface="Arial"/>
                <a:ea typeface="+mn-lt"/>
                <a:cs typeface="+mn-lt"/>
              </a:rPr>
              <a:t>ClimateXChange</a:t>
            </a:r>
            <a:r>
              <a:rPr lang="en-GB" sz="1600" dirty="0">
                <a:latin typeface="Arial"/>
                <a:ea typeface="+mn-lt"/>
                <a:cs typeface="+mn-lt"/>
              </a:rPr>
              <a:t>, commissioned Ipsos to conduct a new nationally representative survey of Scottish adults aged 16 and over.</a:t>
            </a:r>
          </a:p>
          <a:p>
            <a:pPr marL="0" indent="0">
              <a:buNone/>
            </a:pPr>
            <a:r>
              <a:rPr lang="en-GB" sz="1600" dirty="0">
                <a:latin typeface="Arial"/>
                <a:ea typeface="+mn-lt"/>
                <a:cs typeface="+mn-lt"/>
              </a:rPr>
              <a:t>The aim was to generate reliable estimates of Scottish adults’ awareness, understanding and experiences of climate change-related issues.</a:t>
            </a:r>
          </a:p>
          <a:p>
            <a:pPr marL="0" indent="0">
              <a:spcBef>
                <a:spcPts val="20"/>
              </a:spcBef>
              <a:buNone/>
            </a:pPr>
            <a:r>
              <a:rPr lang="en-GB" sz="1600" dirty="0">
                <a:latin typeface="Arial"/>
                <a:ea typeface="+mn-lt"/>
                <a:cs typeface="Arial"/>
              </a:rPr>
              <a:t>More than 4,000 adults across Scotland shared their views on a range of climate-related issues, including transport, nature, preparing for the impacts of climate change and home energy.</a:t>
            </a:r>
            <a:endParaRPr lang="en-GB" dirty="0"/>
          </a:p>
          <a:p>
            <a:pPr marL="0" indent="0">
              <a:buNone/>
            </a:pPr>
            <a:endParaRPr lang="en-GB" sz="1600" dirty="0">
              <a:latin typeface="Arial"/>
              <a:cs typeface="+mn-lt"/>
            </a:endParaRPr>
          </a:p>
          <a:p>
            <a:pPr marL="0" indent="0">
              <a:buNone/>
            </a:pPr>
            <a:r>
              <a:rPr lang="en-GB" sz="1600" b="1" dirty="0">
                <a:latin typeface="Arial"/>
                <a:ea typeface="+mn-lt"/>
                <a:cs typeface="+mn-lt"/>
              </a:rPr>
              <a:t>Key Statistics </a:t>
            </a:r>
            <a:endParaRPr lang="en-GB" sz="1600" dirty="0">
              <a:latin typeface="Arial"/>
            </a:endParaRPr>
          </a:p>
          <a:p>
            <a:pPr marL="187325" indent="-187325"/>
            <a:r>
              <a:rPr lang="en-GB" sz="1600" dirty="0">
                <a:latin typeface="Arial"/>
                <a:ea typeface="+mn-lt"/>
                <a:cs typeface="Arial"/>
              </a:rPr>
              <a:t>Almost three-quarters of those surveyed (</a:t>
            </a:r>
            <a:r>
              <a:rPr lang="en-GB" sz="1600" b="1" dirty="0">
                <a:latin typeface="Arial"/>
                <a:ea typeface="+mn-lt"/>
                <a:cs typeface="Arial"/>
              </a:rPr>
              <a:t>72%</a:t>
            </a:r>
            <a:r>
              <a:rPr lang="en-GB" sz="1600" dirty="0">
                <a:latin typeface="Arial"/>
                <a:ea typeface="+mn-lt"/>
                <a:cs typeface="Arial"/>
              </a:rPr>
              <a:t>) feel climate change is an immediate and urgent problem and almost all households have experienced a severe weather event in the past 12 months. </a:t>
            </a:r>
            <a:endParaRPr lang="en-GB" sz="1600" dirty="0">
              <a:latin typeface="Arial"/>
              <a:cs typeface="+mn-lt"/>
            </a:endParaRPr>
          </a:p>
          <a:p>
            <a:pPr marL="187325" indent="-187325"/>
            <a:r>
              <a:rPr lang="en-GB" sz="1600" b="1" dirty="0">
                <a:latin typeface="Arial"/>
                <a:ea typeface="+mn-lt"/>
                <a:cs typeface="+mn-lt"/>
              </a:rPr>
              <a:t>46%</a:t>
            </a:r>
            <a:r>
              <a:rPr lang="en-GB" sz="1600" dirty="0">
                <a:latin typeface="Arial"/>
                <a:ea typeface="+mn-lt"/>
                <a:cs typeface="+mn-lt"/>
              </a:rPr>
              <a:t> feel </a:t>
            </a:r>
            <a:r>
              <a:rPr lang="en-GB" sz="1600" i="1" dirty="0">
                <a:latin typeface="Arial"/>
                <a:ea typeface="+mn-lt"/>
                <a:cs typeface="+mn-lt"/>
              </a:rPr>
              <a:t>worried</a:t>
            </a:r>
            <a:r>
              <a:rPr lang="en-GB" sz="1600" dirty="0">
                <a:latin typeface="Arial"/>
                <a:ea typeface="+mn-lt"/>
                <a:cs typeface="+mn-lt"/>
              </a:rPr>
              <a:t> about climate change; </a:t>
            </a:r>
            <a:r>
              <a:rPr lang="en-GB" sz="1600" b="1" dirty="0">
                <a:latin typeface="Arial"/>
                <a:ea typeface="+mn-lt"/>
                <a:cs typeface="+mn-lt"/>
              </a:rPr>
              <a:t>11%</a:t>
            </a:r>
            <a:r>
              <a:rPr lang="en-GB" sz="1600" dirty="0">
                <a:latin typeface="Arial"/>
                <a:ea typeface="+mn-lt"/>
                <a:cs typeface="+mn-lt"/>
              </a:rPr>
              <a:t> say it affects them </a:t>
            </a:r>
            <a:r>
              <a:rPr lang="en-GB" sz="1600" i="1" dirty="0">
                <a:latin typeface="Arial"/>
                <a:ea typeface="+mn-lt"/>
                <a:cs typeface="+mn-lt"/>
              </a:rPr>
              <a:t>negatively most of the time</a:t>
            </a:r>
            <a:r>
              <a:rPr lang="en-GB" sz="1600" dirty="0">
                <a:latin typeface="Arial"/>
                <a:ea typeface="+mn-lt"/>
                <a:cs typeface="+mn-lt"/>
              </a:rPr>
              <a:t>.</a:t>
            </a:r>
          </a:p>
          <a:p>
            <a:pPr marL="187325" indent="-187325"/>
            <a:r>
              <a:rPr lang="en-GB" sz="1600" dirty="0">
                <a:latin typeface="Arial"/>
                <a:ea typeface="+mn-lt"/>
                <a:cs typeface="+mn-lt"/>
              </a:rPr>
              <a:t>Almost half (</a:t>
            </a:r>
            <a:r>
              <a:rPr lang="en-GB" sz="1600" b="1" dirty="0">
                <a:latin typeface="Arial"/>
                <a:ea typeface="+mn-lt"/>
                <a:cs typeface="+mn-lt"/>
              </a:rPr>
              <a:t>44%</a:t>
            </a:r>
            <a:r>
              <a:rPr lang="en-GB" sz="1600" dirty="0">
                <a:latin typeface="Arial"/>
                <a:ea typeface="+mn-lt"/>
                <a:cs typeface="+mn-lt"/>
              </a:rPr>
              <a:t>) of Scots think that reaching net zero by 2045 would improve their quality of life – compared to just 1 in 10 who think it would make it worse.</a:t>
            </a:r>
            <a:endParaRPr lang="en-GB" sz="1600" dirty="0">
              <a:latin typeface="Arial"/>
              <a:ea typeface="ＭＳ Ｐゴシック"/>
              <a:cs typeface="+mn-lt"/>
            </a:endParaRPr>
          </a:p>
          <a:p>
            <a:pPr marL="187325" indent="-187325"/>
            <a:r>
              <a:rPr lang="en-GB" sz="1600" dirty="0">
                <a:latin typeface="Arial"/>
                <a:ea typeface="+mn-lt"/>
                <a:cs typeface="Arial"/>
              </a:rPr>
              <a:t>A third of households (</a:t>
            </a:r>
            <a:r>
              <a:rPr lang="en-GB" sz="1600" b="1" dirty="0">
                <a:latin typeface="Arial"/>
                <a:ea typeface="+mn-lt"/>
                <a:cs typeface="Arial"/>
              </a:rPr>
              <a:t>33%</a:t>
            </a:r>
            <a:r>
              <a:rPr lang="en-GB" sz="1600" dirty="0">
                <a:latin typeface="Arial"/>
                <a:ea typeface="+mn-lt"/>
                <a:cs typeface="Arial"/>
              </a:rPr>
              <a:t>) were finding it difficult to afford their energy bills whilst more than four in ten (</a:t>
            </a:r>
            <a:r>
              <a:rPr lang="en-GB" sz="1600" b="1" dirty="0">
                <a:latin typeface="Arial"/>
                <a:ea typeface="+mn-lt"/>
                <a:cs typeface="Arial"/>
              </a:rPr>
              <a:t>42%</a:t>
            </a:r>
            <a:r>
              <a:rPr lang="en-GB" sz="1600" dirty="0">
                <a:latin typeface="Arial"/>
                <a:ea typeface="+mn-lt"/>
                <a:cs typeface="Arial"/>
              </a:rPr>
              <a:t>) said they were having to cut back spending on food and other essentials to spend more on energy bills. </a:t>
            </a:r>
          </a:p>
          <a:p>
            <a:pPr marL="187325" indent="-187325"/>
            <a:r>
              <a:rPr lang="en-GB" sz="1600" dirty="0">
                <a:solidFill>
                  <a:srgbClr val="000000"/>
                </a:solidFill>
                <a:latin typeface="Arial"/>
                <a:ea typeface="Roboto"/>
                <a:cs typeface="Arial"/>
              </a:rPr>
              <a:t>Most households reported that they had experienced storms and strong winds (</a:t>
            </a:r>
            <a:r>
              <a:rPr lang="en-GB" sz="1600" b="1" dirty="0">
                <a:solidFill>
                  <a:srgbClr val="000000"/>
                </a:solidFill>
                <a:latin typeface="Arial"/>
                <a:ea typeface="Roboto"/>
                <a:cs typeface="Arial"/>
              </a:rPr>
              <a:t>89%</a:t>
            </a:r>
            <a:r>
              <a:rPr lang="en-GB" sz="1600" dirty="0">
                <a:solidFill>
                  <a:srgbClr val="000000"/>
                </a:solidFill>
                <a:latin typeface="Arial"/>
                <a:ea typeface="Roboto"/>
                <a:cs typeface="Arial"/>
              </a:rPr>
              <a:t>), extremely heavy rain (</a:t>
            </a:r>
            <a:r>
              <a:rPr lang="en-GB" sz="1600" b="1" dirty="0">
                <a:solidFill>
                  <a:srgbClr val="000000"/>
                </a:solidFill>
                <a:latin typeface="Arial"/>
                <a:ea typeface="Roboto"/>
                <a:cs typeface="Arial"/>
              </a:rPr>
              <a:t>79%</a:t>
            </a:r>
            <a:r>
              <a:rPr lang="en-GB" sz="1600" dirty="0">
                <a:solidFill>
                  <a:srgbClr val="000000"/>
                </a:solidFill>
                <a:latin typeface="Arial"/>
                <a:ea typeface="Roboto"/>
                <a:cs typeface="Arial"/>
              </a:rPr>
              <a:t>) or very low temperatures, snow and ice (</a:t>
            </a:r>
            <a:r>
              <a:rPr lang="en-GB" sz="1600" b="1" dirty="0">
                <a:solidFill>
                  <a:srgbClr val="000000"/>
                </a:solidFill>
                <a:latin typeface="Arial"/>
                <a:ea typeface="Roboto"/>
                <a:cs typeface="Arial"/>
              </a:rPr>
              <a:t>56%</a:t>
            </a:r>
            <a:r>
              <a:rPr lang="en-GB" sz="1600" dirty="0">
                <a:solidFill>
                  <a:srgbClr val="000000"/>
                </a:solidFill>
                <a:latin typeface="Arial"/>
                <a:ea typeface="Roboto"/>
                <a:cs typeface="Arial"/>
              </a:rPr>
              <a:t>) in the last 12 months.</a:t>
            </a:r>
            <a:endParaRPr lang="en-GB" sz="1600" dirty="0">
              <a:solidFill>
                <a:srgbClr val="000000"/>
              </a:solidFill>
              <a:latin typeface="Arial"/>
              <a:ea typeface="+mn-lt"/>
              <a:cs typeface="Arial"/>
            </a:endParaRPr>
          </a:p>
          <a:p>
            <a:pPr marL="187325" indent="-187325"/>
            <a:endParaRPr lang="en-GB" sz="1600" dirty="0">
              <a:latin typeface="Arial"/>
              <a:ea typeface="+mn-lt"/>
              <a:cs typeface="Arial"/>
            </a:endParaRPr>
          </a:p>
          <a:p>
            <a:pPr marL="187325" indent="-187325">
              <a:buNone/>
            </a:pPr>
            <a:r>
              <a:rPr lang="en-GB" sz="1600" dirty="0">
                <a:latin typeface="Arial"/>
                <a:ea typeface="ＭＳ Ｐゴシック"/>
              </a:rPr>
              <a:t>Results of the survey can be seen here: </a:t>
            </a:r>
            <a:r>
              <a:rPr lang="en-GB" sz="1600" dirty="0">
                <a:latin typeface="Arial"/>
                <a:ea typeface="+mn-lt"/>
                <a:cs typeface="+mn-lt"/>
                <a:hlinkClick r:id="rId2"/>
              </a:rPr>
              <a:t>Scottish Climate Survey: main findings - gov.scot</a:t>
            </a:r>
            <a:endParaRPr lang="en-GB" sz="1600" dirty="0">
              <a:latin typeface="Arial"/>
              <a:ea typeface="ＭＳ Ｐゴシック"/>
            </a:endParaRPr>
          </a:p>
          <a:p>
            <a:pPr marL="187325" indent="-187325"/>
            <a:endParaRPr lang="en-GB" sz="1600" dirty="0">
              <a:latin typeface="Arial"/>
            </a:endParaRPr>
          </a:p>
        </p:txBody>
      </p:sp>
    </p:spTree>
    <p:extLst>
      <p:ext uri="{BB962C8B-B14F-4D97-AF65-F5344CB8AC3E}">
        <p14:creationId xmlns:p14="http://schemas.microsoft.com/office/powerpoint/2010/main" val="4284099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8081" y="1551413"/>
            <a:ext cx="2885635" cy="3849014"/>
          </a:xfrm>
          <a:prstGeom prst="rect">
            <a:avLst/>
          </a:prstGeom>
        </p:spPr>
      </p:pic>
      <p:sp>
        <p:nvSpPr>
          <p:cNvPr id="2" name="Title 1"/>
          <p:cNvSpPr>
            <a:spLocks noGrp="1"/>
          </p:cNvSpPr>
          <p:nvPr>
            <p:ph type="ctrTitle"/>
          </p:nvPr>
        </p:nvSpPr>
        <p:spPr>
          <a:xfrm>
            <a:off x="4461353" y="1980379"/>
            <a:ext cx="5980989" cy="2897245"/>
          </a:xfrm>
        </p:spPr>
        <p:txBody>
          <a:bodyPr>
            <a:normAutofit/>
          </a:bodyPr>
          <a:lstStyle/>
          <a:p>
            <a:r>
              <a:rPr lang="en-GB" sz="4000" b="1">
                <a:latin typeface="Arial" panose="020B0604020202020204" pitchFamily="34" charset="0"/>
                <a:cs typeface="Arial" panose="020B0604020202020204" pitchFamily="34" charset="0"/>
              </a:rPr>
              <a:t>Section 2:</a:t>
            </a:r>
            <a:br>
              <a:rPr lang="en-GB" sz="4000" b="1">
                <a:latin typeface="Arial" panose="020B0604020202020204" pitchFamily="34" charset="0"/>
                <a:cs typeface="Arial" panose="020B0604020202020204" pitchFamily="34" charset="0"/>
              </a:rPr>
            </a:br>
            <a:r>
              <a:rPr lang="en-GB" sz="4000">
                <a:latin typeface="Arial" panose="020B0604020202020204" pitchFamily="34" charset="0"/>
                <a:cs typeface="Arial" panose="020B0604020202020204" pitchFamily="34" charset="0"/>
              </a:rPr>
              <a:t>How to engage your audience on climate change</a:t>
            </a:r>
          </a:p>
        </p:txBody>
      </p:sp>
    </p:spTree>
    <p:extLst>
      <p:ext uri="{BB962C8B-B14F-4D97-AF65-F5344CB8AC3E}">
        <p14:creationId xmlns:p14="http://schemas.microsoft.com/office/powerpoint/2010/main" val="3740011985"/>
      </p:ext>
    </p:extLst>
  </p:cSld>
  <p:clrMapOvr>
    <a:masterClrMapping/>
  </p:clrMapOvr>
</p:sld>
</file>

<file path=ppt/theme/theme1.xml><?xml version="1.0" encoding="utf-8"?>
<a:theme xmlns:a="http://schemas.openxmlformats.org/drawingml/2006/main" name="Scottish Government Energy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uture of energy - All Energy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alpha val="10001"/>
          </a:srgbClr>
        </a:solidFill>
        <a:ln w="9525" cap="flat" cmpd="sng" algn="ctr">
          <a:solidFill>
            <a:srgbClr val="0033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279525" rtl="0" eaLnBrk="1" fontAlgn="base" latinLnBrk="0" hangingPunct="1">
          <a:lnSpc>
            <a:spcPct val="100000"/>
          </a:lnSpc>
          <a:spcBef>
            <a:spcPct val="0"/>
          </a:spcBef>
          <a:spcAft>
            <a:spcPct val="0"/>
          </a:spcAft>
          <a:buClrTx/>
          <a:buSzTx/>
          <a:buFontTx/>
          <a:buNone/>
          <a:tabLst/>
          <a:defRPr kumimoji="0" lang="en-GB" sz="1300" b="1" i="0" u="none" strike="noStrike" cap="none" normalizeH="0" baseline="0">
            <a:ln>
              <a:noFill/>
            </a:ln>
            <a:solidFill>
              <a:srgbClr val="003366"/>
            </a:solidFill>
            <a:effectLst/>
            <a:latin typeface="Arial" charset="0"/>
          </a:defRPr>
        </a:defPPr>
      </a:lstStyle>
    </a:spDef>
    <a:lnDef>
      <a:spPr bwMode="auto">
        <a:xfrm>
          <a:off x="0" y="0"/>
          <a:ext cx="1" cy="1"/>
        </a:xfrm>
        <a:custGeom>
          <a:avLst/>
          <a:gdLst/>
          <a:ahLst/>
          <a:cxnLst/>
          <a:rect l="0" t="0" r="0" b="0"/>
          <a:pathLst/>
        </a:custGeom>
        <a:solidFill>
          <a:srgbClr val="CCECFF">
            <a:alpha val="10001"/>
          </a:srgbClr>
        </a:solidFill>
        <a:ln w="9525" cap="flat" cmpd="sng" algn="ctr">
          <a:solidFill>
            <a:srgbClr val="0033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279525" rtl="0" eaLnBrk="1" fontAlgn="base" latinLnBrk="0" hangingPunct="1">
          <a:lnSpc>
            <a:spcPct val="100000"/>
          </a:lnSpc>
          <a:spcBef>
            <a:spcPct val="0"/>
          </a:spcBef>
          <a:spcAft>
            <a:spcPct val="0"/>
          </a:spcAft>
          <a:buClrTx/>
          <a:buSzTx/>
          <a:buFontTx/>
          <a:buNone/>
          <a:tabLst/>
          <a:defRPr kumimoji="0" lang="en-GB" sz="1300" b="1" i="0" u="none" strike="noStrike" cap="none" normalizeH="0" baseline="0">
            <a:ln>
              <a:noFill/>
            </a:ln>
            <a:solidFill>
              <a:srgbClr val="003366"/>
            </a:solidFill>
            <a:effectLst/>
            <a:latin typeface="Arial" charset="0"/>
          </a:defRPr>
        </a:defPPr>
      </a:lstStyle>
    </a:lnDef>
    <a:txDef>
      <a:spPr>
        <a:noFill/>
      </a:spPr>
      <a:bodyPr wrap="none" lIns="91423" tIns="45712" rIns="91423" bIns="45712" rtlCol="0">
        <a:spAutoFit/>
      </a:bodyPr>
      <a:lstStyle>
        <a:defPPr algn="l">
          <a:defRPr sz="1900" b="1" dirty="0" smtClean="0">
            <a:solidFill>
              <a:schemeClr val="tx1"/>
            </a:solidFill>
          </a:defRPr>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53D26341A57B383EE0540010E0463CCA" version="1.0.0">
  <systemFields>
    <field name="Objective-Id">
      <value order="0">A53884616</value>
    </field>
    <field name="Objective-Title">
      <value order="0">CCE - Trusted messenger Support Pack - August 2025</value>
    </field>
    <field name="Objective-Description">
      <value order="0"/>
    </field>
    <field name="Objective-CreationStamp">
      <value order="0">2025-08-22T11:34:31Z</value>
    </field>
    <field name="Objective-IsApproved">
      <value order="0">false</value>
    </field>
    <field name="Objective-IsPublished">
      <value order="0">false</value>
    </field>
    <field name="Objective-DatePublished">
      <value order="0"/>
    </field>
    <field name="Objective-ModificationStamp">
      <value order="0">2025-10-01T09:29:41Z</value>
    </field>
    <field name="Objective-Owner">
      <value order="0">McIntosh, Abbie A (U451614)</value>
    </field>
    <field name="Objective-Path">
      <value order="0">Objective Global Folder:SG File Plan:Agriculture, environment and natural resources:Environmental issues:Climate and weather:Advice and policy: Climate and weather:Domestic Climate Change Division: Public Engagement Strategy: 2024-2029</value>
    </field>
    <field name="Objective-Parent">
      <value order="0">Domestic Climate Change Division: Public Engagement Strategy: 2024-2029</value>
    </field>
    <field name="Objective-State">
      <value order="0">Being Drafted</value>
    </field>
    <field name="Objective-VersionId">
      <value order="0">vA82057677</value>
    </field>
    <field name="Objective-Version">
      <value order="0">0.5</value>
    </field>
    <field name="Objective-VersionNumber">
      <value order="0">5</value>
    </field>
    <field name="Objective-VersionComment">
      <value order="0"/>
    </field>
    <field name="Objective-FileNumber">
      <value order="0">POL/42727</value>
    </field>
    <field name="Objective-Classification">
      <value order="0">OFFICIAL</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field name="Objective-Shared By">
        <value order="0"/>
      </field>
      <field name="Objective-Access Conditions">
        <value order="0"/>
      </field>
      <field name="Objective-Access Status">
        <value order="0"/>
      </field>
      <field name="Objective-Date Open From">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otalTime>347</TotalTime>
  <Words>4613</Words>
  <Application>Microsoft Office PowerPoint</Application>
  <PresentationFormat>Widescreen</PresentationFormat>
  <Paragraphs>370</Paragraphs>
  <Slides>34</Slides>
  <Notes>27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6" baseType="lpstr">
      <vt:lpstr>ＭＳ Ｐゴシック</vt:lpstr>
      <vt:lpstr>Aptos</vt:lpstr>
      <vt:lpstr>Arial</vt:lpstr>
      <vt:lpstr>Arial,Sans-Serif</vt:lpstr>
      <vt:lpstr>Calibri</vt:lpstr>
      <vt:lpstr>Century Gothic</vt:lpstr>
      <vt:lpstr>Courier New</vt:lpstr>
      <vt:lpstr>Roboto</vt:lpstr>
      <vt:lpstr>Symbol</vt:lpstr>
      <vt:lpstr>Scottish Government Energy Slides</vt:lpstr>
      <vt:lpstr>Future of energy - All Energy presentation</vt:lpstr>
      <vt:lpstr>Microsoft Word Document</vt:lpstr>
      <vt:lpstr>Scotland’s Climate Change  Trusted Messengers Support Pack </vt:lpstr>
      <vt:lpstr>Contents </vt:lpstr>
      <vt:lpstr>Section 1: Introduction</vt:lpstr>
      <vt:lpstr>Purpose of this pack</vt:lpstr>
      <vt:lpstr>What is a trusted messenger?</vt:lpstr>
      <vt:lpstr>Our vision for climate public engagement</vt:lpstr>
      <vt:lpstr>Public Engagement Strategy and Mid-Point Review</vt:lpstr>
      <vt:lpstr>The Stats - Scotland's Climate Survey</vt:lpstr>
      <vt:lpstr>Section 2: How to engage your audience on climate change</vt:lpstr>
      <vt:lpstr>Principles of engagement</vt:lpstr>
      <vt:lpstr>Methods of engagement &amp; participation</vt:lpstr>
      <vt:lpstr>Spectrum of participation</vt:lpstr>
      <vt:lpstr>Eco-distress</vt:lpstr>
      <vt:lpstr>Encouraging Climate Behaviour - The COM-B Model </vt:lpstr>
      <vt:lpstr>Resources to build climate literacy</vt:lpstr>
      <vt:lpstr>Resources to support Children and Young people</vt:lpstr>
      <vt:lpstr>Engaging Accessibly, Inclusively &amp; Climate Conversations</vt:lpstr>
      <vt:lpstr>Section 3: Support, Resources &amp; Networks</vt:lpstr>
      <vt:lpstr>Amplifying your work – Scotland’s Climate Week</vt:lpstr>
      <vt:lpstr>Amplifying your work – communications and social media</vt:lpstr>
      <vt:lpstr>Grant Funding</vt:lpstr>
      <vt:lpstr>Financial support</vt:lpstr>
      <vt:lpstr>Local Support</vt:lpstr>
      <vt:lpstr>Children and Young People</vt:lpstr>
      <vt:lpstr>Adaptation Capacity Building</vt:lpstr>
      <vt:lpstr>Participation</vt:lpstr>
      <vt:lpstr>Participation </vt:lpstr>
      <vt:lpstr>Section 4: Scottish Government climate policy</vt:lpstr>
      <vt:lpstr>Scotland’s net zero ambitions – getting to zero by 2045</vt:lpstr>
      <vt:lpstr>Scottish Government climate change policies</vt:lpstr>
      <vt:lpstr>Scottish Government climate change policies </vt:lpstr>
      <vt:lpstr>Example climate policies</vt:lpstr>
      <vt:lpstr>Section 5: Contact us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Abbie Mcintosh</dc:creator>
  <cp:lastModifiedBy>William Campbell</cp:lastModifiedBy>
  <cp:revision>356</cp:revision>
  <dcterms:created xsi:type="dcterms:W3CDTF">2024-12-05T14:35:53Z</dcterms:created>
  <dcterms:modified xsi:type="dcterms:W3CDTF">2025-10-17T10:49:20Z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A53884616</vt:lpwstr>
  </property>
  <property fmtid="{D5CDD505-2E9C-101B-9397-08002B2CF9AE}" pid="4" name="Objective-Title">
    <vt:lpwstr>CCE - Trusted messenger Support Pack - August 2025</vt:lpwstr>
  </property>
  <property fmtid="{D5CDD505-2E9C-101B-9397-08002B2CF9AE}" pid="5" name="Objective-Description">
    <vt:lpwstr/>
  </property>
  <property fmtid="{D5CDD505-2E9C-101B-9397-08002B2CF9AE}" pid="6" name="Objective-CreationStamp">
    <vt:filetime>2025-08-22T11:34:31Z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2025-10-01T09:29:41Z</vt:filetime>
  </property>
  <property fmtid="{D5CDD505-2E9C-101B-9397-08002B2CF9AE}" pid="11" name="Objective-Owner">
    <vt:lpwstr>McIntosh, Abbie A (U451614)</vt:lpwstr>
  </property>
  <property fmtid="{D5CDD505-2E9C-101B-9397-08002B2CF9AE}" pid="12" name="Objective-Path">
    <vt:lpwstr>Objective Global Folder:SG File Plan:Agriculture, environment and natural resources:Environmental issues:Climate and weather:Advice and policy: Climate and weather:Domestic Climate Change Division: Public Engagement Strategy: 2024-2029</vt:lpwstr>
  </property>
  <property fmtid="{D5CDD505-2E9C-101B-9397-08002B2CF9AE}" pid="13" name="Objective-Parent">
    <vt:lpwstr>Domestic Climate Change Division: Public Engagement Strategy: 2024-2029</vt:lpwstr>
  </property>
  <property fmtid="{D5CDD505-2E9C-101B-9397-08002B2CF9AE}" pid="14" name="Objective-State">
    <vt:lpwstr>Being Drafted</vt:lpwstr>
  </property>
  <property fmtid="{D5CDD505-2E9C-101B-9397-08002B2CF9AE}" pid="15" name="Objective-VersionId">
    <vt:lpwstr>vA82057677</vt:lpwstr>
  </property>
  <property fmtid="{D5CDD505-2E9C-101B-9397-08002B2CF9AE}" pid="16" name="Objective-Version">
    <vt:lpwstr>0.5</vt:lpwstr>
  </property>
  <property fmtid="{D5CDD505-2E9C-101B-9397-08002B2CF9AE}" pid="17" name="Objective-VersionNumber">
    <vt:r8>5</vt:r8>
  </property>
  <property fmtid="{D5CDD505-2E9C-101B-9397-08002B2CF9AE}" pid="18" name="Objective-VersionComment">
    <vt:lpwstr/>
  </property>
  <property fmtid="{D5CDD505-2E9C-101B-9397-08002B2CF9AE}" pid="19" name="Objective-FileNumber">
    <vt:lpwstr>POL/42727</vt:lpwstr>
  </property>
  <property fmtid="{D5CDD505-2E9C-101B-9397-08002B2CF9AE}" pid="20" name="Objective-Classification">
    <vt:lpwstr>OFFICIAL</vt:lpwstr>
  </property>
  <property fmtid="{D5CDD505-2E9C-101B-9397-08002B2CF9AE}" pid="21" name="Objective-Caveats">
    <vt:lpwstr>Caveat for access to SG Fileplan</vt:lpwstr>
  </property>
  <property fmtid="{D5CDD505-2E9C-101B-9397-08002B2CF9AE}" pid="22" name="Objective-Date of Original">
    <vt:lpwstr/>
  </property>
  <property fmtid="{D5CDD505-2E9C-101B-9397-08002B2CF9AE}" pid="23" name="Objective-Date Received">
    <vt:lpwstr/>
  </property>
  <property fmtid="{D5CDD505-2E9C-101B-9397-08002B2CF9AE}" pid="24" name="Objective-SG Web Publication - Category">
    <vt:lpwstr/>
  </property>
  <property fmtid="{D5CDD505-2E9C-101B-9397-08002B2CF9AE}" pid="25" name="Objective-SG Web Publication - Category 2 Classification">
    <vt:lpwstr/>
  </property>
  <property fmtid="{D5CDD505-2E9C-101B-9397-08002B2CF9AE}" pid="26" name="Objective-Connect Creator">
    <vt:lpwstr/>
  </property>
  <property fmtid="{D5CDD505-2E9C-101B-9397-08002B2CF9AE}" pid="27" name="Objective-Required Redaction">
    <vt:lpwstr/>
  </property>
  <property fmtid="{D5CDD505-2E9C-101B-9397-08002B2CF9AE}" pid="28" name="Objective-Shared By">
    <vt:lpwstr/>
  </property>
  <property fmtid="{D5CDD505-2E9C-101B-9397-08002B2CF9AE}" pid="29" name="Objective-Access Conditions">
    <vt:lpwstr/>
  </property>
  <property fmtid="{D5CDD505-2E9C-101B-9397-08002B2CF9AE}" pid="30" name="Objective-Access Status">
    <vt:lpwstr/>
  </property>
  <property fmtid="{D5CDD505-2E9C-101B-9397-08002B2CF9AE}" pid="31" name="Objective-Date Open From">
    <vt:lpwstr/>
  </property>
</Properties>
</file>