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58" r:id="rId6"/>
    <p:sldId id="259" r:id="rId7"/>
    <p:sldId id="264" r:id="rId8"/>
    <p:sldId id="261" r:id="rId9"/>
    <p:sldId id="260"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6DAD0D-66CA-8146-DA16-B43974B7FC0D}" v="1312" dt="2022-07-20T10:44:02.273"/>
    <p1510:client id="{8B4F05A7-7FA6-234E-A6B2-F8F40B380DE1}" v="214" dt="2022-07-21T09:16:14.146"/>
    <p1510:client id="{CF5A2F6B-E757-1654-E40C-BF37708EEE9B}" v="9" dt="2022-07-26T09:55:01.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300" autoAdjust="0"/>
  </p:normalViewPr>
  <p:slideViewPr>
    <p:cSldViewPr>
      <p:cViewPr varScale="1">
        <p:scale>
          <a:sx n="80" d="100"/>
          <a:sy n="80" d="100"/>
        </p:scale>
        <p:origin x="25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Robinson Galloway" userId="S::srobinson@youthlinkscotland.org::76a47042-6edb-49fa-8a76-d50dd0acb644" providerId="AD" clId="Web-{CF5A2F6B-E757-1654-E40C-BF37708EEE9B}"/>
    <pc:docChg chg="modSld">
      <pc:chgData name="Sarah Robinson Galloway" userId="S::srobinson@youthlinkscotland.org::76a47042-6edb-49fa-8a76-d50dd0acb644" providerId="AD" clId="Web-{CF5A2F6B-E757-1654-E40C-BF37708EEE9B}" dt="2022-07-26T09:55:01.349" v="8" actId="1076"/>
      <pc:docMkLst>
        <pc:docMk/>
      </pc:docMkLst>
      <pc:sldChg chg="addSp modSp">
        <pc:chgData name="Sarah Robinson Galloway" userId="S::srobinson@youthlinkscotland.org::76a47042-6edb-49fa-8a76-d50dd0acb644" providerId="AD" clId="Web-{CF5A2F6B-E757-1654-E40C-BF37708EEE9B}" dt="2022-07-26T09:55:01.349" v="8" actId="1076"/>
        <pc:sldMkLst>
          <pc:docMk/>
          <pc:sldMk cId="883201287" sldId="257"/>
        </pc:sldMkLst>
        <pc:spChg chg="add mod">
          <ac:chgData name="Sarah Robinson Galloway" userId="S::srobinson@youthlinkscotland.org::76a47042-6edb-49fa-8a76-d50dd0acb644" providerId="AD" clId="Web-{CF5A2F6B-E757-1654-E40C-BF37708EEE9B}" dt="2022-07-26T09:55:01.349" v="8" actId="1076"/>
          <ac:spMkLst>
            <pc:docMk/>
            <pc:sldMk cId="883201287" sldId="257"/>
            <ac:spMk id="4" creationId="{F0698159-21EF-52CD-30E1-159DD13F1442}"/>
          </ac:spMkLst>
        </pc:spChg>
      </pc:sldChg>
    </pc:docChg>
  </pc:docChgLst>
  <pc:docChgLst>
    <pc:chgData name="Gillian Lithgow" userId="S::glithgow@youthlinkscotland.org::f5a66d49-78f1-420a-8101-465eb35220c0" providerId="AD" clId="Web-{7B6DAD0D-66CA-8146-DA16-B43974B7FC0D}"/>
    <pc:docChg chg="modSld">
      <pc:chgData name="Gillian Lithgow" userId="S::glithgow@youthlinkscotland.org::f5a66d49-78f1-420a-8101-465eb35220c0" providerId="AD" clId="Web-{7B6DAD0D-66CA-8146-DA16-B43974B7FC0D}" dt="2022-07-20T10:44:02.273" v="741" actId="20577"/>
      <pc:docMkLst>
        <pc:docMk/>
      </pc:docMkLst>
      <pc:sldChg chg="modSp modNotes">
        <pc:chgData name="Gillian Lithgow" userId="S::glithgow@youthlinkscotland.org::f5a66d49-78f1-420a-8101-465eb35220c0" providerId="AD" clId="Web-{7B6DAD0D-66CA-8146-DA16-B43974B7FC0D}" dt="2022-07-20T10:44:02.273" v="741" actId="20577"/>
        <pc:sldMkLst>
          <pc:docMk/>
          <pc:sldMk cId="2425410076" sldId="260"/>
        </pc:sldMkLst>
        <pc:spChg chg="mod">
          <ac:chgData name="Gillian Lithgow" userId="S::glithgow@youthlinkscotland.org::f5a66d49-78f1-420a-8101-465eb35220c0" providerId="AD" clId="Web-{7B6DAD0D-66CA-8146-DA16-B43974B7FC0D}" dt="2022-07-20T10:44:02.273" v="741" actId="20577"/>
          <ac:spMkLst>
            <pc:docMk/>
            <pc:sldMk cId="2425410076" sldId="260"/>
            <ac:spMk id="5" creationId="{00000000-0000-0000-0000-000000000000}"/>
          </ac:spMkLst>
        </pc:spChg>
      </pc:sldChg>
      <pc:sldChg chg="modSp">
        <pc:chgData name="Gillian Lithgow" userId="S::glithgow@youthlinkscotland.org::f5a66d49-78f1-420a-8101-465eb35220c0" providerId="AD" clId="Web-{7B6DAD0D-66CA-8146-DA16-B43974B7FC0D}" dt="2022-07-20T09:37:51.964" v="190" actId="20577"/>
        <pc:sldMkLst>
          <pc:docMk/>
          <pc:sldMk cId="2257321307" sldId="261"/>
        </pc:sldMkLst>
        <pc:spChg chg="mod">
          <ac:chgData name="Gillian Lithgow" userId="S::glithgow@youthlinkscotland.org::f5a66d49-78f1-420a-8101-465eb35220c0" providerId="AD" clId="Web-{7B6DAD0D-66CA-8146-DA16-B43974B7FC0D}" dt="2022-07-20T09:37:51.964" v="190" actId="20577"/>
          <ac:spMkLst>
            <pc:docMk/>
            <pc:sldMk cId="2257321307" sldId="261"/>
            <ac:spMk id="5" creationId="{00000000-0000-0000-0000-000000000000}"/>
          </ac:spMkLst>
        </pc:spChg>
      </pc:sldChg>
      <pc:sldChg chg="modSp modNotes">
        <pc:chgData name="Gillian Lithgow" userId="S::glithgow@youthlinkscotland.org::f5a66d49-78f1-420a-8101-465eb35220c0" providerId="AD" clId="Web-{7B6DAD0D-66CA-8146-DA16-B43974B7FC0D}" dt="2022-07-20T10:43:04.818" v="734" actId="20577"/>
        <pc:sldMkLst>
          <pc:docMk/>
          <pc:sldMk cId="33141457" sldId="262"/>
        </pc:sldMkLst>
        <pc:spChg chg="mod">
          <ac:chgData name="Gillian Lithgow" userId="S::glithgow@youthlinkscotland.org::f5a66d49-78f1-420a-8101-465eb35220c0" providerId="AD" clId="Web-{7B6DAD0D-66CA-8146-DA16-B43974B7FC0D}" dt="2022-07-20T10:43:04.818" v="734" actId="20577"/>
          <ac:spMkLst>
            <pc:docMk/>
            <pc:sldMk cId="33141457" sldId="262"/>
            <ac:spMk id="5" creationId="{00000000-0000-0000-0000-000000000000}"/>
          </ac:spMkLst>
        </pc:spChg>
      </pc:sldChg>
      <pc:sldChg chg="modSp">
        <pc:chgData name="Gillian Lithgow" userId="S::glithgow@youthlinkscotland.org::f5a66d49-78f1-420a-8101-465eb35220c0" providerId="AD" clId="Web-{7B6DAD0D-66CA-8146-DA16-B43974B7FC0D}" dt="2022-07-20T09:52:37.217" v="503" actId="20577"/>
        <pc:sldMkLst>
          <pc:docMk/>
          <pc:sldMk cId="2447396723" sldId="264"/>
        </pc:sldMkLst>
        <pc:spChg chg="mod">
          <ac:chgData name="Gillian Lithgow" userId="S::glithgow@youthlinkscotland.org::f5a66d49-78f1-420a-8101-465eb35220c0" providerId="AD" clId="Web-{7B6DAD0D-66CA-8146-DA16-B43974B7FC0D}" dt="2022-07-20T09:52:37.217" v="503" actId="20577"/>
          <ac:spMkLst>
            <pc:docMk/>
            <pc:sldMk cId="2447396723" sldId="264"/>
            <ac:spMk id="5" creationId="{00000000-0000-0000-0000-000000000000}"/>
          </ac:spMkLst>
        </pc:spChg>
      </pc:sldChg>
    </pc:docChg>
  </pc:docChgLst>
  <pc:docChgLst>
    <pc:chgData name="Sarah Robinson Galloway" userId="S::srobinson@youthlinkscotland.org::76a47042-6edb-49fa-8a76-d50dd0acb644" providerId="AD" clId="Web-{8B4F05A7-7FA6-234E-A6B2-F8F40B380DE1}"/>
    <pc:docChg chg="modSld">
      <pc:chgData name="Sarah Robinson Galloway" userId="S::srobinson@youthlinkscotland.org::76a47042-6edb-49fa-8a76-d50dd0acb644" providerId="AD" clId="Web-{8B4F05A7-7FA6-234E-A6B2-F8F40B380DE1}" dt="2022-07-21T09:16:14.146" v="114" actId="20577"/>
      <pc:docMkLst>
        <pc:docMk/>
      </pc:docMkLst>
      <pc:sldChg chg="modSp">
        <pc:chgData name="Sarah Robinson Galloway" userId="S::srobinson@youthlinkscotland.org::76a47042-6edb-49fa-8a76-d50dd0acb644" providerId="AD" clId="Web-{8B4F05A7-7FA6-234E-A6B2-F8F40B380DE1}" dt="2022-07-21T08:37:35.793" v="1" actId="20577"/>
        <pc:sldMkLst>
          <pc:docMk/>
          <pc:sldMk cId="1176765080" sldId="259"/>
        </pc:sldMkLst>
        <pc:spChg chg="mod">
          <ac:chgData name="Sarah Robinson Galloway" userId="S::srobinson@youthlinkscotland.org::76a47042-6edb-49fa-8a76-d50dd0acb644" providerId="AD" clId="Web-{8B4F05A7-7FA6-234E-A6B2-F8F40B380DE1}" dt="2022-07-21T08:37:31.664" v="0" actId="20577"/>
          <ac:spMkLst>
            <pc:docMk/>
            <pc:sldMk cId="1176765080" sldId="259"/>
            <ac:spMk id="4" creationId="{00000000-0000-0000-0000-000000000000}"/>
          </ac:spMkLst>
        </pc:spChg>
        <pc:spChg chg="mod">
          <ac:chgData name="Sarah Robinson Galloway" userId="S::srobinson@youthlinkscotland.org::76a47042-6edb-49fa-8a76-d50dd0acb644" providerId="AD" clId="Web-{8B4F05A7-7FA6-234E-A6B2-F8F40B380DE1}" dt="2022-07-21T08:37:35.793" v="1" actId="20577"/>
          <ac:spMkLst>
            <pc:docMk/>
            <pc:sldMk cId="1176765080" sldId="259"/>
            <ac:spMk id="5" creationId="{00000000-0000-0000-0000-000000000000}"/>
          </ac:spMkLst>
        </pc:spChg>
      </pc:sldChg>
      <pc:sldChg chg="modSp">
        <pc:chgData name="Sarah Robinson Galloway" userId="S::srobinson@youthlinkscotland.org::76a47042-6edb-49fa-8a76-d50dd0acb644" providerId="AD" clId="Web-{8B4F05A7-7FA6-234E-A6B2-F8F40B380DE1}" dt="2022-07-21T09:16:14.146" v="114" actId="20577"/>
        <pc:sldMkLst>
          <pc:docMk/>
          <pc:sldMk cId="2425410076" sldId="260"/>
        </pc:sldMkLst>
        <pc:spChg chg="mod">
          <ac:chgData name="Sarah Robinson Galloway" userId="S::srobinson@youthlinkscotland.org::76a47042-6edb-49fa-8a76-d50dd0acb644" providerId="AD" clId="Web-{8B4F05A7-7FA6-234E-A6B2-F8F40B380DE1}" dt="2022-07-21T09:16:14.146" v="114" actId="20577"/>
          <ac:spMkLst>
            <pc:docMk/>
            <pc:sldMk cId="2425410076" sldId="260"/>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E49C55-C470-42E5-B67D-45B758225F8E}" type="datetimeFigureOut">
              <a:rPr lang="en-GB" smtClean="0"/>
              <a:t>26/07/2022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05C72-220E-40AF-9612-A745B863594B}" type="slidenum">
              <a:rPr lang="en-GB" smtClean="0"/>
              <a:t>‹#›</a:t>
            </a:fld>
            <a:endParaRPr lang="en-GB"/>
          </a:p>
        </p:txBody>
      </p:sp>
    </p:spTree>
    <p:extLst>
      <p:ext uri="{BB962C8B-B14F-4D97-AF65-F5344CB8AC3E}">
        <p14:creationId xmlns:p14="http://schemas.microsoft.com/office/powerpoint/2010/main" val="801065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4E1ED-F39A-954A-8D73-5CB7576392D3}" type="slidenum">
              <a:rPr lang="en-US" smtClean="0"/>
              <a:t>1</a:t>
            </a:fld>
            <a:endParaRPr lang="en-US" dirty="0"/>
          </a:p>
        </p:txBody>
      </p:sp>
    </p:spTree>
    <p:extLst>
      <p:ext uri="{BB962C8B-B14F-4D97-AF65-F5344CB8AC3E}">
        <p14:creationId xmlns:p14="http://schemas.microsoft.com/office/powerpoint/2010/main" val="3070973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E4E1ED-F39A-954A-8D73-5CB7576392D3}" type="slidenum">
              <a:rPr lang="en-US" smtClean="0"/>
              <a:t>2</a:t>
            </a:fld>
            <a:endParaRPr lang="en-US"/>
          </a:p>
        </p:txBody>
      </p:sp>
    </p:spTree>
    <p:extLst>
      <p:ext uri="{BB962C8B-B14F-4D97-AF65-F5344CB8AC3E}">
        <p14:creationId xmlns:p14="http://schemas.microsoft.com/office/powerpoint/2010/main" val="103734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baseline="0" dirty="0"/>
              <a:t>Current organisations on the mailing list, some active members some attend occasionally and some just get the emails.</a:t>
            </a:r>
          </a:p>
        </p:txBody>
      </p:sp>
      <p:sp>
        <p:nvSpPr>
          <p:cNvPr id="4" name="Slide Number Placeholder 3"/>
          <p:cNvSpPr>
            <a:spLocks noGrp="1"/>
          </p:cNvSpPr>
          <p:nvPr>
            <p:ph type="sldNum" sz="quarter" idx="10"/>
          </p:nvPr>
        </p:nvSpPr>
        <p:spPr/>
        <p:txBody>
          <a:bodyPr/>
          <a:lstStyle/>
          <a:p>
            <a:fld id="{0AE4E1ED-F39A-954A-8D73-5CB7576392D3}" type="slidenum">
              <a:rPr lang="en-US" smtClean="0"/>
              <a:t>3</a:t>
            </a:fld>
            <a:endParaRPr lang="en-US" dirty="0"/>
          </a:p>
        </p:txBody>
      </p:sp>
    </p:spTree>
    <p:extLst>
      <p:ext uri="{BB962C8B-B14F-4D97-AF65-F5344CB8AC3E}">
        <p14:creationId xmlns:p14="http://schemas.microsoft.com/office/powerpoint/2010/main" val="113272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E4E1ED-F39A-954A-8D73-5CB7576392D3}" type="slidenum">
              <a:rPr lang="en-US" smtClean="0"/>
              <a:t>4</a:t>
            </a:fld>
            <a:endParaRPr lang="en-US"/>
          </a:p>
        </p:txBody>
      </p:sp>
    </p:spTree>
    <p:extLst>
      <p:ext uri="{BB962C8B-B14F-4D97-AF65-F5344CB8AC3E}">
        <p14:creationId xmlns:p14="http://schemas.microsoft.com/office/powerpoint/2010/main" val="3791627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AE4E1ED-F39A-954A-8D73-5CB7576392D3}" type="slidenum">
              <a:rPr lang="en-US" smtClean="0"/>
              <a:t>5</a:t>
            </a:fld>
            <a:endParaRPr lang="en-US"/>
          </a:p>
        </p:txBody>
      </p:sp>
    </p:spTree>
    <p:extLst>
      <p:ext uri="{BB962C8B-B14F-4D97-AF65-F5344CB8AC3E}">
        <p14:creationId xmlns:p14="http://schemas.microsoft.com/office/powerpoint/2010/main" val="630803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Become more open and accessible</a:t>
            </a:r>
            <a:r>
              <a:rPr lang="en-US" baseline="0" dirty="0"/>
              <a:t> to youth workers who work with young people with a range of protected characteristics.</a:t>
            </a:r>
          </a:p>
          <a:p>
            <a:endParaRPr lang="en-US" baseline="0" dirty="0"/>
          </a:p>
          <a:p>
            <a:r>
              <a:rPr lang="en-US" baseline="0" dirty="0"/>
              <a:t>Similar has taken place with other YLS networks – NKBL appeared to be a closed network but when they moved to a community of practice their attendance increased and the learning &amp; input has become increasingly valuable.</a:t>
            </a:r>
          </a:p>
          <a:p>
            <a:r>
              <a:rPr lang="en-US" baseline="0" dirty="0"/>
              <a:t>It is less of a commitment and therefore possible more attractive to others not in specialist </a:t>
            </a:r>
            <a:r>
              <a:rPr lang="en-US" baseline="0" dirty="0" err="1"/>
              <a:t>organisations</a:t>
            </a:r>
            <a:r>
              <a:rPr lang="en-US" baseline="0" dirty="0"/>
              <a:t>.</a:t>
            </a:r>
          </a:p>
          <a:p>
            <a:r>
              <a:rPr lang="en-US" baseline="0" dirty="0"/>
              <a:t>Meetings of the network with a specific theme have often been better attended, for example the last meeting introduced the Changing Faces resource and Zaki El-Salahi to the group where we heard more about the Sudanese Community in Edinburgh and the Pan-African network.</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0AE4E1ED-F39A-954A-8D73-5CB7576392D3}" type="slidenum">
              <a:rPr lang="en-US" smtClean="0"/>
              <a:t>6</a:t>
            </a:fld>
            <a:endParaRPr lang="en-US"/>
          </a:p>
        </p:txBody>
      </p:sp>
    </p:spTree>
    <p:extLst>
      <p:ext uri="{BB962C8B-B14F-4D97-AF65-F5344CB8AC3E}">
        <p14:creationId xmlns:p14="http://schemas.microsoft.com/office/powerpoint/2010/main" val="43793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mn-lt"/>
                <a:ea typeface="+mn-ea"/>
                <a:cs typeface="+mn-cs"/>
              </a:rPr>
              <a:t>What</a:t>
            </a:r>
            <a:r>
              <a:rPr lang="en-GB" sz="1200" kern="1200" baseline="0" dirty="0">
                <a:solidFill>
                  <a:schemeClr val="tx1"/>
                </a:solidFill>
                <a:effectLst/>
                <a:latin typeface="+mn-lt"/>
                <a:ea typeface="+mn-ea"/>
                <a:cs typeface="+mn-cs"/>
              </a:rPr>
              <a:t> would your priorities be for the community of practice?</a:t>
            </a:r>
          </a:p>
          <a:p>
            <a:endParaRPr lang="en-GB" dirty="0">
              <a:cs typeface="Calibri"/>
            </a:endParaRPr>
          </a:p>
          <a:p>
            <a:r>
              <a:rPr lang="en-GB" dirty="0">
                <a:cs typeface="Calibri"/>
              </a:rPr>
              <a:t>Average attendance at other Communities of Practice between 30 - 60</a:t>
            </a:r>
          </a:p>
        </p:txBody>
      </p:sp>
      <p:sp>
        <p:nvSpPr>
          <p:cNvPr id="4" name="Slide Number Placeholder 3"/>
          <p:cNvSpPr>
            <a:spLocks noGrp="1"/>
          </p:cNvSpPr>
          <p:nvPr>
            <p:ph type="sldNum" sz="quarter" idx="10"/>
          </p:nvPr>
        </p:nvSpPr>
        <p:spPr/>
        <p:txBody>
          <a:bodyPr/>
          <a:lstStyle/>
          <a:p>
            <a:fld id="{0AE4E1ED-F39A-954A-8D73-5CB7576392D3}" type="slidenum">
              <a:rPr lang="en-US" smtClean="0"/>
              <a:t>7</a:t>
            </a:fld>
            <a:endParaRPr lang="en-US" dirty="0"/>
          </a:p>
        </p:txBody>
      </p:sp>
    </p:spTree>
    <p:extLst>
      <p:ext uri="{BB962C8B-B14F-4D97-AF65-F5344CB8AC3E}">
        <p14:creationId xmlns:p14="http://schemas.microsoft.com/office/powerpoint/2010/main" val="1543750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E4E1ED-F39A-954A-8D73-5CB7576392D3}" type="slidenum">
              <a:rPr lang="en-US" smtClean="0"/>
              <a:t>8</a:t>
            </a:fld>
            <a:endParaRPr lang="en-US" dirty="0"/>
          </a:p>
        </p:txBody>
      </p:sp>
    </p:spTree>
    <p:extLst>
      <p:ext uri="{BB962C8B-B14F-4D97-AF65-F5344CB8AC3E}">
        <p14:creationId xmlns:p14="http://schemas.microsoft.com/office/powerpoint/2010/main" val="280518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F4E3F63-13A1-43DF-93E4-29F6BA03B66B}"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2821509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4E3F63-13A1-43DF-93E4-29F6BA03B66B}"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4026480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4E3F63-13A1-43DF-93E4-29F6BA03B66B}"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414860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F4E3F63-13A1-43DF-93E4-29F6BA03B66B}"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1656510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4E3F63-13A1-43DF-93E4-29F6BA03B66B}" type="datetimeFigureOut">
              <a:rPr lang="en-GB" smtClean="0"/>
              <a:t>26/07/2022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2548971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F4E3F63-13A1-43DF-93E4-29F6BA03B66B}" type="datetimeFigureOut">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1710509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F4E3F63-13A1-43DF-93E4-29F6BA03B66B}" type="datetimeFigureOut">
              <a:rPr lang="en-GB" smtClean="0"/>
              <a:t>26/07/2022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201625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F4E3F63-13A1-43DF-93E4-29F6BA03B66B}" type="datetimeFigureOut">
              <a:rPr lang="en-GB" smtClean="0"/>
              <a:t>26/07/2022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3129104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E3F63-13A1-43DF-93E4-29F6BA03B66B}" type="datetimeFigureOut">
              <a:rPr lang="en-GB" smtClean="0"/>
              <a:t>26/07/2022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2098981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4E3F63-13A1-43DF-93E4-29F6BA03B66B}" type="datetimeFigureOut">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2901622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4E3F63-13A1-43DF-93E4-29F6BA03B66B}" type="datetimeFigureOut">
              <a:rPr lang="en-GB" smtClean="0"/>
              <a:t>26/07/2022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C5EF33-6666-4E69-8E14-E73744E45B5E}" type="slidenum">
              <a:rPr lang="en-GB" smtClean="0"/>
              <a:t>‹#›</a:t>
            </a:fld>
            <a:endParaRPr lang="en-GB"/>
          </a:p>
        </p:txBody>
      </p:sp>
    </p:spTree>
    <p:extLst>
      <p:ext uri="{BB962C8B-B14F-4D97-AF65-F5344CB8AC3E}">
        <p14:creationId xmlns:p14="http://schemas.microsoft.com/office/powerpoint/2010/main" val="396912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E3F63-13A1-43DF-93E4-29F6BA03B66B}" type="datetimeFigureOut">
              <a:rPr lang="en-GB" smtClean="0"/>
              <a:t>26/07/2022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5EF33-6666-4E69-8E14-E73744E45B5E}" type="slidenum">
              <a:rPr lang="en-GB" smtClean="0"/>
              <a:t>‹#›</a:t>
            </a:fld>
            <a:endParaRPr lang="en-GB"/>
          </a:p>
        </p:txBody>
      </p:sp>
    </p:spTree>
    <p:extLst>
      <p:ext uri="{BB962C8B-B14F-4D97-AF65-F5344CB8AC3E}">
        <p14:creationId xmlns:p14="http://schemas.microsoft.com/office/powerpoint/2010/main" val="7373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728327" y="1340768"/>
            <a:ext cx="6004316" cy="3785652"/>
          </a:xfrm>
          <a:prstGeom prst="rect">
            <a:avLst/>
          </a:prstGeom>
          <a:noFill/>
        </p:spPr>
        <p:txBody>
          <a:bodyPr wrap="square" rtlCol="0">
            <a:spAutoFit/>
          </a:bodyPr>
          <a:lstStyle/>
          <a:p>
            <a:pPr algn="ctr">
              <a:defRPr/>
            </a:pPr>
            <a:r>
              <a:rPr lang="en-GB" sz="4000" b="1" dirty="0">
                <a:solidFill>
                  <a:prstClr val="white"/>
                </a:solidFill>
                <a:latin typeface="Calibri" panose="020F0502020204030204"/>
              </a:rPr>
              <a:t>Equality &amp; Diversity in Youth Work Network </a:t>
            </a:r>
          </a:p>
          <a:p>
            <a:pPr algn="ctr">
              <a:defRPr/>
            </a:pPr>
            <a:endParaRPr lang="en-GB" sz="4000" b="1" dirty="0">
              <a:solidFill>
                <a:prstClr val="white"/>
              </a:solidFill>
              <a:latin typeface="Calibri" panose="020F0502020204030204"/>
            </a:endParaRPr>
          </a:p>
          <a:p>
            <a:pPr algn="ctr">
              <a:defRPr/>
            </a:pPr>
            <a:r>
              <a:rPr lang="en-GB" sz="4000" b="1" dirty="0">
                <a:solidFill>
                  <a:prstClr val="white"/>
                </a:solidFill>
                <a:latin typeface="Calibri" panose="020F0502020204030204"/>
              </a:rPr>
              <a:t>Equality, Diversity &amp; Inclusion Community of Practice</a:t>
            </a:r>
          </a:p>
        </p:txBody>
      </p:sp>
      <p:sp>
        <p:nvSpPr>
          <p:cNvPr id="4" name="Arrow: Down 3">
            <a:extLst>
              <a:ext uri="{FF2B5EF4-FFF2-40B4-BE49-F238E27FC236}">
                <a16:creationId xmlns:a16="http://schemas.microsoft.com/office/drawing/2014/main" id="{F0698159-21EF-52CD-30E1-159DD13F1442}"/>
              </a:ext>
            </a:extLst>
          </p:cNvPr>
          <p:cNvSpPr/>
          <p:nvPr/>
        </p:nvSpPr>
        <p:spPr>
          <a:xfrm>
            <a:off x="4659397" y="2741968"/>
            <a:ext cx="153865" cy="329712"/>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320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727708" y="404664"/>
            <a:ext cx="5815584" cy="707886"/>
          </a:xfrm>
          <a:prstGeom prst="rect">
            <a:avLst/>
          </a:prstGeom>
          <a:noFill/>
        </p:spPr>
        <p:txBody>
          <a:bodyPr wrap="square" rtlCol="0">
            <a:spAutoFit/>
          </a:bodyPr>
          <a:lstStyle/>
          <a:p>
            <a:pPr>
              <a:defRPr/>
            </a:pPr>
            <a:r>
              <a:rPr lang="en-GB" sz="4000" b="1" dirty="0">
                <a:solidFill>
                  <a:prstClr val="white"/>
                </a:solidFill>
                <a:latin typeface="Calibri" panose="020F0502020204030204"/>
              </a:rPr>
              <a:t>Where the group started…</a:t>
            </a:r>
          </a:p>
        </p:txBody>
      </p:sp>
      <p:sp>
        <p:nvSpPr>
          <p:cNvPr id="5" name="TextBox 4"/>
          <p:cNvSpPr txBox="1"/>
          <p:nvPr/>
        </p:nvSpPr>
        <p:spPr>
          <a:xfrm>
            <a:off x="251520" y="1728103"/>
            <a:ext cx="8712968" cy="4524315"/>
          </a:xfrm>
          <a:prstGeom prst="rect">
            <a:avLst/>
          </a:prstGeom>
          <a:noFill/>
        </p:spPr>
        <p:txBody>
          <a:bodyPr wrap="square" rtlCol="0">
            <a:spAutoFit/>
          </a:bodyPr>
          <a:lstStyle/>
          <a:p>
            <a:pPr marL="457200" indent="-457200">
              <a:buFont typeface="Wingdings" charset="2"/>
              <a:buChar char="v"/>
            </a:pPr>
            <a:r>
              <a:rPr lang="en-US" sz="3200" dirty="0">
                <a:solidFill>
                  <a:srgbClr val="FFFFFF"/>
                </a:solidFill>
              </a:rPr>
              <a:t>Established in 2015 as the Youth Work and Equalities Steering Group</a:t>
            </a:r>
          </a:p>
          <a:p>
            <a:pPr marL="457200" indent="-457200">
              <a:buFont typeface="Wingdings" charset="2"/>
              <a:buChar char="v"/>
            </a:pPr>
            <a:r>
              <a:rPr lang="en-US" sz="3200" dirty="0">
                <a:solidFill>
                  <a:srgbClr val="FFFFFF"/>
                </a:solidFill>
              </a:rPr>
              <a:t>Founded in response to the YLS completing the Investors in Diversity process in order to engage member in wider Equality &amp; Diversity conversations.</a:t>
            </a:r>
          </a:p>
          <a:p>
            <a:pPr marL="457200" indent="-457200">
              <a:buFont typeface="Wingdings" charset="2"/>
              <a:buChar char="v"/>
            </a:pPr>
            <a:r>
              <a:rPr lang="en-US" sz="3200" dirty="0">
                <a:solidFill>
                  <a:srgbClr val="FFFFFF"/>
                </a:solidFill>
              </a:rPr>
              <a:t>2019 the group renamed, Equality &amp; Diversity in Youth Work Network and Terms of Reference created.</a:t>
            </a:r>
          </a:p>
        </p:txBody>
      </p:sp>
    </p:spTree>
    <p:extLst>
      <p:ext uri="{BB962C8B-B14F-4D97-AF65-F5344CB8AC3E}">
        <p14:creationId xmlns:p14="http://schemas.microsoft.com/office/powerpoint/2010/main" val="3858562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67544" y="548680"/>
            <a:ext cx="4392488" cy="5078313"/>
          </a:xfrm>
          <a:prstGeom prst="rect">
            <a:avLst/>
          </a:prstGeom>
          <a:noFill/>
        </p:spPr>
        <p:txBody>
          <a:bodyPr wrap="square" lIns="91440" tIns="45720" rIns="91440" bIns="45720" rtlCol="0" anchor="t">
            <a:spAutoFit/>
          </a:bodyPr>
          <a:lstStyle/>
          <a:p>
            <a:r>
              <a:rPr lang="en-GB" dirty="0">
                <a:solidFill>
                  <a:schemeClr val="bg1"/>
                </a:solidFill>
              </a:rPr>
              <a:t>Changing Faces</a:t>
            </a:r>
          </a:p>
          <a:p>
            <a:r>
              <a:rPr lang="en-GB" dirty="0">
                <a:solidFill>
                  <a:schemeClr val="bg1"/>
                </a:solidFill>
              </a:rPr>
              <a:t>British Deaf Association</a:t>
            </a:r>
          </a:p>
          <a:p>
            <a:r>
              <a:rPr lang="en-GB" dirty="0">
                <a:solidFill>
                  <a:schemeClr val="bg1"/>
                </a:solidFill>
              </a:rPr>
              <a:t>West Lothian Council</a:t>
            </a:r>
          </a:p>
          <a:p>
            <a:r>
              <a:rPr lang="en-GB" dirty="0">
                <a:solidFill>
                  <a:schemeClr val="bg1"/>
                </a:solidFill>
              </a:rPr>
              <a:t>See Me Scotland</a:t>
            </a:r>
          </a:p>
          <a:p>
            <a:r>
              <a:rPr lang="en-GB" dirty="0">
                <a:solidFill>
                  <a:schemeClr val="bg1"/>
                </a:solidFill>
              </a:rPr>
              <a:t>Progress in Dialogue</a:t>
            </a:r>
          </a:p>
          <a:p>
            <a:r>
              <a:rPr lang="en-GB" dirty="0">
                <a:solidFill>
                  <a:schemeClr val="bg1"/>
                </a:solidFill>
              </a:rPr>
              <a:t>Girl Guiding Scotland</a:t>
            </a:r>
          </a:p>
          <a:p>
            <a:r>
              <a:rPr lang="en-GB" dirty="0">
                <a:solidFill>
                  <a:schemeClr val="bg1"/>
                </a:solidFill>
              </a:rPr>
              <a:t>Young Scot</a:t>
            </a:r>
          </a:p>
          <a:p>
            <a:r>
              <a:rPr lang="en-GB" dirty="0">
                <a:solidFill>
                  <a:schemeClr val="bg1"/>
                </a:solidFill>
              </a:rPr>
              <a:t>Interfaith Scotland</a:t>
            </a:r>
          </a:p>
          <a:p>
            <a:r>
              <a:rPr lang="en-GB" dirty="0">
                <a:solidFill>
                  <a:schemeClr val="bg1"/>
                </a:solidFill>
              </a:rPr>
              <a:t>Princes Trust</a:t>
            </a:r>
          </a:p>
          <a:p>
            <a:r>
              <a:rPr lang="en-GB" dirty="0">
                <a:solidFill>
                  <a:schemeClr val="bg1"/>
                </a:solidFill>
              </a:rPr>
              <a:t>Scottish Youth Parliament</a:t>
            </a:r>
          </a:p>
          <a:p>
            <a:r>
              <a:rPr lang="en-GB" dirty="0">
                <a:solidFill>
                  <a:schemeClr val="bg1"/>
                </a:solidFill>
              </a:rPr>
              <a:t>East Ayrshire Council</a:t>
            </a:r>
          </a:p>
          <a:p>
            <a:r>
              <a:rPr lang="en-GB" dirty="0">
                <a:solidFill>
                  <a:schemeClr val="bg1"/>
                </a:solidFill>
              </a:rPr>
              <a:t>One Community Scotland</a:t>
            </a:r>
          </a:p>
          <a:p>
            <a:r>
              <a:rPr lang="en-GB" dirty="0">
                <a:solidFill>
                  <a:schemeClr val="bg1"/>
                </a:solidFill>
              </a:rPr>
              <a:t>Intercultural Youth Scotland</a:t>
            </a:r>
          </a:p>
          <a:p>
            <a:r>
              <a:rPr lang="en-GB" dirty="0">
                <a:solidFill>
                  <a:schemeClr val="bg1"/>
                </a:solidFill>
              </a:rPr>
              <a:t>Respect Me</a:t>
            </a:r>
          </a:p>
          <a:p>
            <a:r>
              <a:rPr lang="en-GB" dirty="0">
                <a:solidFill>
                  <a:schemeClr val="bg1"/>
                </a:solidFill>
              </a:rPr>
              <a:t>Glasgow Disability Alliance</a:t>
            </a:r>
          </a:p>
          <a:p>
            <a:r>
              <a:rPr lang="en-GB" dirty="0">
                <a:solidFill>
                  <a:schemeClr val="bg1"/>
                </a:solidFill>
              </a:rPr>
              <a:t>Leonard Cheshire</a:t>
            </a:r>
          </a:p>
          <a:p>
            <a:r>
              <a:rPr lang="en-GB" dirty="0">
                <a:solidFill>
                  <a:schemeClr val="bg1"/>
                </a:solidFill>
              </a:rPr>
              <a:t>Commissioner for Children and Young People</a:t>
            </a:r>
          </a:p>
          <a:p>
            <a:endParaRPr lang="en-GB" dirty="0">
              <a:solidFill>
                <a:schemeClr val="bg1"/>
              </a:solidFill>
              <a:cs typeface="Calibri"/>
            </a:endParaRPr>
          </a:p>
        </p:txBody>
      </p:sp>
      <p:sp>
        <p:nvSpPr>
          <p:cNvPr id="5" name="TextBox 4"/>
          <p:cNvSpPr txBox="1"/>
          <p:nvPr/>
        </p:nvSpPr>
        <p:spPr>
          <a:xfrm>
            <a:off x="4841168" y="548679"/>
            <a:ext cx="4392488" cy="3693319"/>
          </a:xfrm>
          <a:prstGeom prst="rect">
            <a:avLst/>
          </a:prstGeom>
          <a:noFill/>
        </p:spPr>
        <p:txBody>
          <a:bodyPr wrap="square" lIns="91440" tIns="45720" rIns="91440" bIns="45720" rtlCol="0" anchor="t">
            <a:spAutoFit/>
          </a:bodyPr>
          <a:lstStyle/>
          <a:p>
            <a:r>
              <a:rPr lang="en-GB">
                <a:solidFill>
                  <a:schemeClr val="bg1"/>
                </a:solidFill>
              </a:rPr>
              <a:t>LGBT Youth Scotland</a:t>
            </a:r>
            <a:endParaRPr lang="en-GB" dirty="0">
              <a:solidFill>
                <a:schemeClr val="bg1"/>
              </a:solidFill>
            </a:endParaRPr>
          </a:p>
          <a:p>
            <a:r>
              <a:rPr lang="en-GB" dirty="0">
                <a:solidFill>
                  <a:schemeClr val="bg1"/>
                </a:solidFill>
              </a:rPr>
              <a:t>Deaf Action</a:t>
            </a:r>
          </a:p>
          <a:p>
            <a:r>
              <a:rPr lang="en-GB" dirty="0">
                <a:solidFill>
                  <a:schemeClr val="bg1"/>
                </a:solidFill>
              </a:rPr>
              <a:t>Disability Equality Scotland</a:t>
            </a:r>
          </a:p>
          <a:p>
            <a:r>
              <a:rPr lang="en-GB" dirty="0">
                <a:solidFill>
                  <a:schemeClr val="bg1"/>
                </a:solidFill>
              </a:rPr>
              <a:t>Carers Trust Scotland</a:t>
            </a:r>
          </a:p>
          <a:p>
            <a:r>
              <a:rPr lang="en-GB" dirty="0">
                <a:solidFill>
                  <a:schemeClr val="bg1"/>
                </a:solidFill>
              </a:rPr>
              <a:t>YWCA</a:t>
            </a:r>
          </a:p>
          <a:p>
            <a:r>
              <a:rPr lang="en-GB" dirty="0">
                <a:solidFill>
                  <a:schemeClr val="bg1"/>
                </a:solidFill>
              </a:rPr>
              <a:t>RNIB</a:t>
            </a:r>
          </a:p>
          <a:p>
            <a:r>
              <a:rPr lang="en-GB" dirty="0">
                <a:solidFill>
                  <a:schemeClr val="bg1"/>
                </a:solidFill>
              </a:rPr>
              <a:t>Fife Council</a:t>
            </a:r>
          </a:p>
          <a:p>
            <a:r>
              <a:rPr lang="en-GB" dirty="0">
                <a:solidFill>
                  <a:schemeClr val="bg1"/>
                </a:solidFill>
              </a:rPr>
              <a:t>Educations Scotland</a:t>
            </a:r>
          </a:p>
          <a:p>
            <a:r>
              <a:rPr lang="en-GB" dirty="0">
                <a:solidFill>
                  <a:schemeClr val="bg1"/>
                </a:solidFill>
              </a:rPr>
              <a:t>Amina – MWRC</a:t>
            </a:r>
          </a:p>
          <a:p>
            <a:r>
              <a:rPr lang="en-GB" dirty="0" err="1">
                <a:solidFill>
                  <a:schemeClr val="bg1"/>
                </a:solidFill>
              </a:rPr>
              <a:t>Corra</a:t>
            </a:r>
            <a:r>
              <a:rPr lang="en-GB" dirty="0">
                <a:solidFill>
                  <a:schemeClr val="bg1"/>
                </a:solidFill>
              </a:rPr>
              <a:t> Scotland</a:t>
            </a:r>
          </a:p>
          <a:p>
            <a:r>
              <a:rPr lang="en-GB" dirty="0">
                <a:solidFill>
                  <a:schemeClr val="bg1"/>
                </a:solidFill>
              </a:rPr>
              <a:t>YCSA</a:t>
            </a:r>
          </a:p>
          <a:p>
            <a:r>
              <a:rPr lang="en-GB" dirty="0">
                <a:solidFill>
                  <a:schemeClr val="bg1"/>
                </a:solidFill>
              </a:rPr>
              <a:t>Sudanese Community Edinburgh</a:t>
            </a:r>
          </a:p>
          <a:p>
            <a:endParaRPr lang="en-GB" dirty="0">
              <a:solidFill>
                <a:schemeClr val="bg1"/>
              </a:solidFill>
            </a:endParaRPr>
          </a:p>
        </p:txBody>
      </p:sp>
    </p:spTree>
    <p:extLst>
      <p:ext uri="{BB962C8B-B14F-4D97-AF65-F5344CB8AC3E}">
        <p14:creationId xmlns:p14="http://schemas.microsoft.com/office/powerpoint/2010/main" val="117676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664208" y="548680"/>
            <a:ext cx="5815584" cy="707886"/>
          </a:xfrm>
          <a:prstGeom prst="rect">
            <a:avLst/>
          </a:prstGeom>
          <a:noFill/>
        </p:spPr>
        <p:txBody>
          <a:bodyPr wrap="square" rtlCol="0">
            <a:spAutoFit/>
          </a:bodyPr>
          <a:lstStyle/>
          <a:p>
            <a:pPr algn="ctr">
              <a:defRPr/>
            </a:pPr>
            <a:r>
              <a:rPr lang="en-GB" sz="4000" b="1" dirty="0">
                <a:solidFill>
                  <a:prstClr val="white"/>
                </a:solidFill>
                <a:latin typeface="Calibri" panose="020F0502020204030204"/>
              </a:rPr>
              <a:t>Terms of Reference</a:t>
            </a:r>
          </a:p>
        </p:txBody>
      </p:sp>
      <p:sp>
        <p:nvSpPr>
          <p:cNvPr id="5" name="TextBox 4"/>
          <p:cNvSpPr txBox="1"/>
          <p:nvPr/>
        </p:nvSpPr>
        <p:spPr>
          <a:xfrm>
            <a:off x="251520" y="1628800"/>
            <a:ext cx="8784976" cy="3539430"/>
          </a:xfrm>
          <a:prstGeom prst="rect">
            <a:avLst/>
          </a:prstGeom>
          <a:noFill/>
        </p:spPr>
        <p:txBody>
          <a:bodyPr wrap="square" lIns="91440" tIns="45720" rIns="91440" bIns="45720" rtlCol="0" anchor="t">
            <a:spAutoFit/>
          </a:bodyPr>
          <a:lstStyle/>
          <a:p>
            <a:r>
              <a:rPr lang="en-US" sz="3200" b="1" dirty="0">
                <a:solidFill>
                  <a:srgbClr val="FFFFFF"/>
                </a:solidFill>
              </a:rPr>
              <a:t>Purpose </a:t>
            </a:r>
          </a:p>
          <a:p>
            <a:endParaRPr lang="en-US" sz="3200" dirty="0">
              <a:solidFill>
                <a:srgbClr val="FFFFFF"/>
              </a:solidFill>
            </a:endParaRPr>
          </a:p>
          <a:p>
            <a:r>
              <a:rPr lang="en-US" sz="3200" dirty="0">
                <a:solidFill>
                  <a:srgbClr val="FFFFFF"/>
                </a:solidFill>
              </a:rPr>
              <a:t>To promote Equality and Diversity in the youth work sector by informing policy and practice and supporting the implementation of inclusive youth work to encourage an inclusive and representative sector that is accessible to all young people.</a:t>
            </a:r>
            <a:endParaRPr lang="en-US" sz="3200">
              <a:solidFill>
                <a:srgbClr val="FFFFFF"/>
              </a:solidFill>
              <a:cs typeface="Calibri"/>
            </a:endParaRPr>
          </a:p>
        </p:txBody>
      </p:sp>
    </p:spTree>
    <p:extLst>
      <p:ext uri="{BB962C8B-B14F-4D97-AF65-F5344CB8AC3E}">
        <p14:creationId xmlns:p14="http://schemas.microsoft.com/office/powerpoint/2010/main" val="244739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664208" y="548680"/>
            <a:ext cx="5815584" cy="707886"/>
          </a:xfrm>
          <a:prstGeom prst="rect">
            <a:avLst/>
          </a:prstGeom>
          <a:noFill/>
        </p:spPr>
        <p:txBody>
          <a:bodyPr wrap="square" rtlCol="0">
            <a:spAutoFit/>
          </a:bodyPr>
          <a:lstStyle/>
          <a:p>
            <a:pPr algn="ctr">
              <a:defRPr/>
            </a:pPr>
            <a:r>
              <a:rPr lang="en-GB" sz="4000" b="1" dirty="0">
                <a:solidFill>
                  <a:prstClr val="white"/>
                </a:solidFill>
                <a:latin typeface="Calibri" panose="020F0502020204030204"/>
              </a:rPr>
              <a:t>Terms of Reference</a:t>
            </a:r>
          </a:p>
        </p:txBody>
      </p:sp>
      <p:sp>
        <p:nvSpPr>
          <p:cNvPr id="5" name="TextBox 4"/>
          <p:cNvSpPr txBox="1"/>
          <p:nvPr/>
        </p:nvSpPr>
        <p:spPr>
          <a:xfrm>
            <a:off x="251520" y="1256566"/>
            <a:ext cx="8784976" cy="4832092"/>
          </a:xfrm>
          <a:prstGeom prst="rect">
            <a:avLst/>
          </a:prstGeom>
          <a:noFill/>
        </p:spPr>
        <p:txBody>
          <a:bodyPr wrap="square" lIns="91440" tIns="45720" rIns="91440" bIns="45720" rtlCol="0" anchor="t">
            <a:spAutoFit/>
          </a:bodyPr>
          <a:lstStyle/>
          <a:p>
            <a:r>
              <a:rPr lang="en-US" sz="2800" b="1" dirty="0">
                <a:solidFill>
                  <a:srgbClr val="FFFFFF"/>
                </a:solidFill>
              </a:rPr>
              <a:t>Remit</a:t>
            </a:r>
            <a:r>
              <a:rPr lang="en-US" sz="2800" dirty="0">
                <a:solidFill>
                  <a:srgbClr val="FFFFFF"/>
                </a:solidFill>
              </a:rPr>
              <a:t> </a:t>
            </a:r>
          </a:p>
          <a:p>
            <a:pPr marL="457200" indent="-457200">
              <a:buFont typeface="Wingdings" charset="2"/>
              <a:buChar char="v"/>
            </a:pPr>
            <a:r>
              <a:rPr lang="en-US" sz="2800" dirty="0">
                <a:solidFill>
                  <a:srgbClr val="FFFFFF"/>
                </a:solidFill>
              </a:rPr>
              <a:t>Explore and share current best practice in Equality and Diversity.</a:t>
            </a:r>
          </a:p>
          <a:p>
            <a:pPr marL="457200" indent="-457200">
              <a:buFont typeface="Wingdings" charset="2"/>
              <a:buChar char="v"/>
            </a:pPr>
            <a:r>
              <a:rPr lang="en-US" sz="2800" dirty="0">
                <a:solidFill>
                  <a:srgbClr val="FFFFFF"/>
                </a:solidFill>
              </a:rPr>
              <a:t>Identify and provide support and guidance for accessibility and empowerment throughout the sector.</a:t>
            </a:r>
          </a:p>
          <a:p>
            <a:pPr marL="457200" indent="-457200">
              <a:buFont typeface="Wingdings" charset="2"/>
              <a:buChar char="v"/>
            </a:pPr>
            <a:r>
              <a:rPr lang="en-GB" sz="2800" dirty="0">
                <a:solidFill>
                  <a:srgbClr val="FFFFFF"/>
                </a:solidFill>
              </a:rPr>
              <a:t>Recognise and promote the importance of Intersectional working and understanding, taking the fact that the experience of individuals can be based on more than one protected characteristic. </a:t>
            </a:r>
            <a:endParaRPr lang="en-US" sz="2800" dirty="0">
              <a:solidFill>
                <a:srgbClr val="FFFFFF"/>
              </a:solidFill>
            </a:endParaRPr>
          </a:p>
          <a:p>
            <a:pPr marL="457200" indent="-457200">
              <a:buFont typeface="Wingdings" charset="2"/>
              <a:buChar char="v"/>
            </a:pPr>
            <a:r>
              <a:rPr lang="en-US" sz="2800" dirty="0">
                <a:solidFill>
                  <a:srgbClr val="FFFFFF"/>
                </a:solidFill>
              </a:rPr>
              <a:t>Influence policy from and Equality and Diversity perspective.</a:t>
            </a:r>
          </a:p>
        </p:txBody>
      </p:sp>
    </p:spTree>
    <p:extLst>
      <p:ext uri="{BB962C8B-B14F-4D97-AF65-F5344CB8AC3E}">
        <p14:creationId xmlns:p14="http://schemas.microsoft.com/office/powerpoint/2010/main" val="225732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863854" y="526995"/>
            <a:ext cx="7416292" cy="707886"/>
          </a:xfrm>
          <a:prstGeom prst="rect">
            <a:avLst/>
          </a:prstGeom>
          <a:noFill/>
        </p:spPr>
        <p:txBody>
          <a:bodyPr wrap="square" rtlCol="0">
            <a:spAutoFit/>
          </a:bodyPr>
          <a:lstStyle/>
          <a:p>
            <a:pPr>
              <a:defRPr/>
            </a:pPr>
            <a:r>
              <a:rPr lang="en-GB" sz="4000" b="1" dirty="0">
                <a:solidFill>
                  <a:prstClr val="white"/>
                </a:solidFill>
                <a:latin typeface="Calibri" panose="020F0502020204030204"/>
              </a:rPr>
              <a:t>Why a Community of Practice?</a:t>
            </a:r>
          </a:p>
        </p:txBody>
      </p:sp>
      <p:sp>
        <p:nvSpPr>
          <p:cNvPr id="5" name="TextBox 4"/>
          <p:cNvSpPr txBox="1"/>
          <p:nvPr/>
        </p:nvSpPr>
        <p:spPr>
          <a:xfrm>
            <a:off x="186777" y="1237446"/>
            <a:ext cx="8770442" cy="5262979"/>
          </a:xfrm>
          <a:prstGeom prst="rect">
            <a:avLst/>
          </a:prstGeom>
          <a:noFill/>
        </p:spPr>
        <p:txBody>
          <a:bodyPr wrap="square" lIns="91440" tIns="45720" rIns="91440" bIns="45720" rtlCol="0" anchor="t">
            <a:spAutoFit/>
          </a:bodyPr>
          <a:lstStyle/>
          <a:p>
            <a:pPr marL="285750" indent="-457200">
              <a:buFont typeface="Wingdings" charset="2"/>
              <a:buChar char="v"/>
            </a:pPr>
            <a:r>
              <a:rPr lang="en-US" sz="2800" dirty="0">
                <a:solidFill>
                  <a:srgbClr val="FFFFFF"/>
                </a:solidFill>
                <a:ea typeface="+mn-lt"/>
                <a:cs typeface="+mn-lt"/>
              </a:rPr>
              <a:t>A more focused approach to deliver on the purpose and remit of the group </a:t>
            </a:r>
            <a:endParaRPr lang="en-US" sz="2800" dirty="0">
              <a:cs typeface="Calibri"/>
            </a:endParaRPr>
          </a:p>
          <a:p>
            <a:pPr marL="285750" indent="-457200">
              <a:buFont typeface="Wingdings" charset="2"/>
              <a:buChar char="v"/>
            </a:pPr>
            <a:r>
              <a:rPr lang="en-US" sz="2800" dirty="0">
                <a:solidFill>
                  <a:srgbClr val="FFFFFF"/>
                </a:solidFill>
                <a:ea typeface="+mn-lt"/>
                <a:cs typeface="+mn-lt"/>
              </a:rPr>
              <a:t>Increased reach &amp; engagement of youth work practitioners.</a:t>
            </a:r>
            <a:endParaRPr lang="en-US" sz="2800" dirty="0">
              <a:ea typeface="+mn-lt"/>
              <a:cs typeface="+mn-lt"/>
            </a:endParaRPr>
          </a:p>
          <a:p>
            <a:pPr marL="457200" indent="-457200">
              <a:buFont typeface="Wingdings" charset="2"/>
              <a:buChar char="v"/>
            </a:pPr>
            <a:r>
              <a:rPr lang="en-US" sz="2800" dirty="0">
                <a:solidFill>
                  <a:srgbClr val="FFFFFF"/>
                </a:solidFill>
                <a:ea typeface="+mn-lt"/>
                <a:cs typeface="+mn-lt"/>
              </a:rPr>
              <a:t>Greater opportunity to share and learn from best practice examples which will better support the implementation of inclusive youth work</a:t>
            </a:r>
          </a:p>
          <a:p>
            <a:pPr marL="457200" indent="-457200">
              <a:buFont typeface="Wingdings" charset="2"/>
              <a:buChar char="v"/>
            </a:pPr>
            <a:r>
              <a:rPr lang="en-US" sz="2800" dirty="0">
                <a:solidFill>
                  <a:srgbClr val="FFFFFF"/>
                </a:solidFill>
                <a:cs typeface="Calibri"/>
              </a:rPr>
              <a:t>Feedback from youth workers on training wanting time to talk about the topics </a:t>
            </a:r>
            <a:r>
              <a:rPr lang="en-US" sz="2800">
                <a:solidFill>
                  <a:srgbClr val="FFFFFF"/>
                </a:solidFill>
                <a:cs typeface="Calibri"/>
              </a:rPr>
              <a:t>more eg Intersectionality</a:t>
            </a:r>
          </a:p>
          <a:p>
            <a:pPr marL="457200" indent="-457200">
              <a:buFont typeface="Wingdings" charset="2"/>
              <a:buChar char="v"/>
            </a:pPr>
            <a:r>
              <a:rPr lang="en-US" sz="2800" dirty="0">
                <a:solidFill>
                  <a:srgbClr val="FFFFFF"/>
                </a:solidFill>
                <a:cs typeface="Calibri"/>
              </a:rPr>
              <a:t>Open to all </a:t>
            </a:r>
            <a:r>
              <a:rPr lang="en-US" sz="2800">
                <a:solidFill>
                  <a:srgbClr val="FFFFFF"/>
                </a:solidFill>
                <a:cs typeface="Calibri"/>
              </a:rPr>
              <a:t>youth workers</a:t>
            </a:r>
            <a:r>
              <a:rPr lang="en-US" sz="2800" dirty="0">
                <a:solidFill>
                  <a:srgbClr val="FFFFFF"/>
                </a:solidFill>
                <a:cs typeface="Calibri"/>
              </a:rPr>
              <a:t> with focus on equality, diversity &amp; inclusion</a:t>
            </a:r>
          </a:p>
          <a:p>
            <a:pPr marL="457200" indent="-457200">
              <a:buFont typeface="Wingdings" charset="2"/>
              <a:buChar char="v"/>
            </a:pPr>
            <a:endParaRPr lang="en-US" sz="2800" dirty="0">
              <a:solidFill>
                <a:srgbClr val="FFFFFF"/>
              </a:solidFill>
              <a:cs typeface="Calibri"/>
            </a:endParaRPr>
          </a:p>
        </p:txBody>
      </p:sp>
    </p:spTree>
    <p:extLst>
      <p:ext uri="{BB962C8B-B14F-4D97-AF65-F5344CB8AC3E}">
        <p14:creationId xmlns:p14="http://schemas.microsoft.com/office/powerpoint/2010/main" val="242541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94944" y="404664"/>
            <a:ext cx="7754112" cy="707886"/>
          </a:xfrm>
          <a:prstGeom prst="rect">
            <a:avLst/>
          </a:prstGeom>
          <a:noFill/>
        </p:spPr>
        <p:txBody>
          <a:bodyPr wrap="square" rtlCol="0">
            <a:spAutoFit/>
          </a:bodyPr>
          <a:lstStyle/>
          <a:p>
            <a:pPr algn="ctr"/>
            <a:r>
              <a:rPr lang="en-US" sz="4000" b="1">
                <a:solidFill>
                  <a:srgbClr val="FFFFFF"/>
                </a:solidFill>
              </a:rPr>
              <a:t>What will it look like?</a:t>
            </a:r>
            <a:endParaRPr lang="en-GB" sz="4000" b="1" dirty="0">
              <a:solidFill>
                <a:srgbClr val="FFFFFF"/>
              </a:solidFill>
            </a:endParaRPr>
          </a:p>
        </p:txBody>
      </p:sp>
      <p:sp>
        <p:nvSpPr>
          <p:cNvPr id="5" name="TextBox 4"/>
          <p:cNvSpPr txBox="1"/>
          <p:nvPr/>
        </p:nvSpPr>
        <p:spPr>
          <a:xfrm>
            <a:off x="359532" y="1107564"/>
            <a:ext cx="8424936" cy="4832092"/>
          </a:xfrm>
          <a:prstGeom prst="rect">
            <a:avLst/>
          </a:prstGeom>
          <a:noFill/>
        </p:spPr>
        <p:txBody>
          <a:bodyPr wrap="square" lIns="91440" tIns="45720" rIns="91440" bIns="45720" rtlCol="0" anchor="t">
            <a:spAutoFit/>
          </a:bodyPr>
          <a:lstStyle/>
          <a:p>
            <a:pPr lvl="0"/>
            <a:r>
              <a:rPr lang="en-GB" sz="2400" dirty="0">
                <a:solidFill>
                  <a:srgbClr val="FFFFFF"/>
                </a:solidFill>
              </a:rPr>
              <a:t>More input from different groups &amp; thematic meetings to focus on key issues.</a:t>
            </a:r>
          </a:p>
          <a:p>
            <a:pPr lvl="0"/>
            <a:endParaRPr lang="en-GB" sz="2400" dirty="0">
              <a:solidFill>
                <a:srgbClr val="FFFFFF"/>
              </a:solidFill>
            </a:endParaRPr>
          </a:p>
          <a:p>
            <a:pPr marL="457200" indent="-457200">
              <a:buFont typeface="Wingdings" charset="2"/>
              <a:buChar char="v"/>
            </a:pPr>
            <a:r>
              <a:rPr lang="en-GB" sz="2400" dirty="0">
                <a:solidFill>
                  <a:srgbClr val="FFFFFF"/>
                </a:solidFill>
              </a:rPr>
              <a:t>Planning group to decide on the themes and proposed inputs for each Community of Practice </a:t>
            </a:r>
            <a:endParaRPr lang="en-GB" sz="2400">
              <a:solidFill>
                <a:srgbClr val="FFFFFF"/>
              </a:solidFill>
              <a:cs typeface="Calibri"/>
            </a:endParaRPr>
          </a:p>
          <a:p>
            <a:pPr marL="457200" indent="-457200">
              <a:buFont typeface="Wingdings" charset="2"/>
              <a:buChar char="v"/>
            </a:pPr>
            <a:r>
              <a:rPr lang="en-GB" sz="2400" dirty="0">
                <a:solidFill>
                  <a:srgbClr val="FFFFFF"/>
                </a:solidFill>
                <a:cs typeface="Calibri"/>
              </a:rPr>
              <a:t>2 or 3 examples of practice explored in depth at each meeting </a:t>
            </a:r>
            <a:endParaRPr lang="en-GB" sz="2400" dirty="0">
              <a:solidFill>
                <a:srgbClr val="FFFFFF"/>
              </a:solidFill>
            </a:endParaRPr>
          </a:p>
          <a:p>
            <a:pPr marL="457200" indent="-457200">
              <a:buFont typeface="Wingdings" charset="2"/>
              <a:buChar char="v"/>
            </a:pPr>
            <a:r>
              <a:rPr lang="en-GB" sz="2400" dirty="0">
                <a:solidFill>
                  <a:srgbClr val="FFFFFF"/>
                </a:solidFill>
              </a:rPr>
              <a:t>Relevant policy &amp; practice updates will be provided by </a:t>
            </a:r>
            <a:r>
              <a:rPr lang="en-GB" sz="2400" dirty="0" err="1">
                <a:solidFill>
                  <a:srgbClr val="FFFFFF"/>
                </a:solidFill>
              </a:rPr>
              <a:t>YouthLink</a:t>
            </a:r>
            <a:r>
              <a:rPr lang="en-GB" sz="2400" dirty="0">
                <a:solidFill>
                  <a:srgbClr val="FFFFFF"/>
                </a:solidFill>
              </a:rPr>
              <a:t> Scotland (both at the meeting and/or by email)</a:t>
            </a:r>
            <a:endParaRPr lang="en-GB" sz="2400" dirty="0">
              <a:solidFill>
                <a:srgbClr val="FFFFFF"/>
              </a:solidFill>
              <a:cs typeface="Calibri"/>
            </a:endParaRPr>
          </a:p>
          <a:p>
            <a:pPr marL="457200" indent="-457200">
              <a:buFont typeface="Wingdings" charset="2"/>
              <a:buChar char="v"/>
            </a:pPr>
            <a:r>
              <a:rPr lang="en-GB" sz="2400" dirty="0">
                <a:solidFill>
                  <a:srgbClr val="FFFFFF"/>
                </a:solidFill>
              </a:rPr>
              <a:t>Opportunity for member updates </a:t>
            </a:r>
            <a:endParaRPr lang="en-GB" sz="2400" dirty="0">
              <a:solidFill>
                <a:srgbClr val="FFFFFF"/>
              </a:solidFill>
              <a:cs typeface="Calibri"/>
            </a:endParaRPr>
          </a:p>
          <a:p>
            <a:pPr marL="457200" indent="-457200">
              <a:buFont typeface="Wingdings" charset="2"/>
              <a:buChar char="v"/>
            </a:pPr>
            <a:r>
              <a:rPr lang="en-GB" sz="2400" dirty="0">
                <a:solidFill>
                  <a:srgbClr val="FFFFFF"/>
                </a:solidFill>
              </a:rPr>
              <a:t>Attendance from a range of specialist equalities organisations and youth groups with a breadth of understanding and experience.</a:t>
            </a:r>
            <a:br>
              <a:rPr lang="en-GB" sz="2400" dirty="0">
                <a:solidFill>
                  <a:srgbClr val="FFFFFF"/>
                </a:solidFill>
              </a:rPr>
            </a:br>
            <a:endParaRPr lang="en-US" sz="2000" dirty="0">
              <a:solidFill>
                <a:srgbClr val="FFFFFF"/>
              </a:solidFill>
            </a:endParaRPr>
          </a:p>
        </p:txBody>
      </p:sp>
    </p:spTree>
    <p:extLst>
      <p:ext uri="{BB962C8B-B14F-4D97-AF65-F5344CB8AC3E}">
        <p14:creationId xmlns:p14="http://schemas.microsoft.com/office/powerpoint/2010/main" val="3314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239250" cy="6858000"/>
          </a:xfrm>
          <a:prstGeom prst="rect">
            <a:avLst/>
          </a:prstGeom>
        </p:spPr>
      </p:pic>
      <p:sp>
        <p:nvSpPr>
          <p:cNvPr id="4" name="TextBox 3"/>
          <p:cNvSpPr txBox="1"/>
          <p:nvPr/>
        </p:nvSpPr>
        <p:spPr>
          <a:xfrm>
            <a:off x="694944" y="404664"/>
            <a:ext cx="7754112" cy="707886"/>
          </a:xfrm>
          <a:prstGeom prst="rect">
            <a:avLst/>
          </a:prstGeom>
          <a:noFill/>
        </p:spPr>
        <p:txBody>
          <a:bodyPr wrap="square" rtlCol="0">
            <a:spAutoFit/>
          </a:bodyPr>
          <a:lstStyle/>
          <a:p>
            <a:pPr algn="ctr"/>
            <a:r>
              <a:rPr lang="en-US" sz="4000" b="1" dirty="0">
                <a:solidFill>
                  <a:srgbClr val="FFFFFF"/>
                </a:solidFill>
              </a:rPr>
              <a:t>What next?</a:t>
            </a:r>
            <a:endParaRPr lang="en-GB" sz="4000" b="1" dirty="0">
              <a:solidFill>
                <a:srgbClr val="FFFFFF"/>
              </a:solidFill>
            </a:endParaRPr>
          </a:p>
        </p:txBody>
      </p:sp>
      <p:sp>
        <p:nvSpPr>
          <p:cNvPr id="5" name="TextBox 4"/>
          <p:cNvSpPr txBox="1"/>
          <p:nvPr/>
        </p:nvSpPr>
        <p:spPr>
          <a:xfrm>
            <a:off x="535490" y="1340768"/>
            <a:ext cx="8073019" cy="3046988"/>
          </a:xfrm>
          <a:prstGeom prst="rect">
            <a:avLst/>
          </a:prstGeom>
          <a:noFill/>
        </p:spPr>
        <p:txBody>
          <a:bodyPr wrap="square" rtlCol="0">
            <a:spAutoFit/>
          </a:bodyPr>
          <a:lstStyle/>
          <a:p>
            <a:pPr marL="457200" indent="-457200">
              <a:buFont typeface="Wingdings" charset="2"/>
              <a:buChar char="v"/>
            </a:pPr>
            <a:r>
              <a:rPr lang="en-US" sz="3200" dirty="0">
                <a:solidFill>
                  <a:srgbClr val="FFFFFF"/>
                </a:solidFill>
              </a:rPr>
              <a:t>Any volunteers to be on the planning group?</a:t>
            </a:r>
          </a:p>
          <a:p>
            <a:pPr marL="457200" indent="-457200">
              <a:buFont typeface="Wingdings" charset="2"/>
              <a:buChar char="v"/>
            </a:pPr>
            <a:r>
              <a:rPr lang="en-US" sz="3200" dirty="0">
                <a:solidFill>
                  <a:srgbClr val="FFFFFF"/>
                </a:solidFill>
              </a:rPr>
              <a:t>First Community of Practice session in October, with another 2 this year.</a:t>
            </a:r>
          </a:p>
          <a:p>
            <a:pPr marL="457200" indent="-457200">
              <a:buFont typeface="Wingdings" charset="2"/>
              <a:buChar char="v"/>
            </a:pPr>
            <a:r>
              <a:rPr lang="en-US" sz="3200" dirty="0">
                <a:solidFill>
                  <a:srgbClr val="FFFFFF"/>
                </a:solidFill>
              </a:rPr>
              <a:t>4 per year following that.</a:t>
            </a:r>
          </a:p>
          <a:p>
            <a:endParaRPr lang="en-US" sz="3200" dirty="0">
              <a:solidFill>
                <a:srgbClr val="FFFFFF"/>
              </a:solidFill>
            </a:endParaRPr>
          </a:p>
          <a:p>
            <a:pPr marL="457200" indent="-457200">
              <a:buFont typeface="Wingdings" charset="2"/>
              <a:buChar char="v"/>
            </a:pPr>
            <a:r>
              <a:rPr lang="en-US" sz="3200" dirty="0">
                <a:solidFill>
                  <a:srgbClr val="FFFFFF"/>
                </a:solidFill>
              </a:rPr>
              <a:t>Any questions?</a:t>
            </a:r>
          </a:p>
        </p:txBody>
      </p:sp>
    </p:spTree>
    <p:extLst>
      <p:ext uri="{BB962C8B-B14F-4D97-AF65-F5344CB8AC3E}">
        <p14:creationId xmlns:p14="http://schemas.microsoft.com/office/powerpoint/2010/main" val="644191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50C3C771BB3C4E8334625DFFB41A89" ma:contentTypeVersion="12" ma:contentTypeDescription="Create a new document." ma:contentTypeScope="" ma:versionID="080ca394df63a1d72d3202a171ac3541">
  <xsd:schema xmlns:xsd="http://www.w3.org/2001/XMLSchema" xmlns:xs="http://www.w3.org/2001/XMLSchema" xmlns:p="http://schemas.microsoft.com/office/2006/metadata/properties" xmlns:ns2="eea2eda7-93ab-41ee-9911-d010da213f20" xmlns:ns3="b134d4f5-2915-41cd-ac98-98cd822a119e" targetNamespace="http://schemas.microsoft.com/office/2006/metadata/properties" ma:root="true" ma:fieldsID="9eb792e76a30ef7c990ec3c76571ecb4" ns2:_="" ns3:_="">
    <xsd:import namespace="eea2eda7-93ab-41ee-9911-d010da213f20"/>
    <xsd:import namespace="b134d4f5-2915-41cd-ac98-98cd822a119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2eda7-93ab-41ee-9911-d010da213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34d4f5-2915-41cd-ac98-98cd822a119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E240F4-1340-4FEE-87D3-2DCA5FFA8D28}"/>
</file>

<file path=customXml/itemProps2.xml><?xml version="1.0" encoding="utf-8"?>
<ds:datastoreItem xmlns:ds="http://schemas.openxmlformats.org/officeDocument/2006/customXml" ds:itemID="{9B95A306-011B-43E1-9AEE-97D148425D75}">
  <ds:schemaRefs>
    <ds:schemaRef ds:uri="http://schemas.microsoft.com/sharepoint/v3/contenttype/forms"/>
  </ds:schemaRefs>
</ds:datastoreItem>
</file>

<file path=customXml/itemProps3.xml><?xml version="1.0" encoding="utf-8"?>
<ds:datastoreItem xmlns:ds="http://schemas.openxmlformats.org/officeDocument/2006/customXml" ds:itemID="{2B601CA4-A16C-46D8-856F-54BAB71924D8}">
  <ds:schemaRefs>
    <ds:schemaRef ds:uri="http://purl.org/dc/dcmitype/"/>
    <ds:schemaRef ds:uri="b134d4f5-2915-41cd-ac98-98cd822a119e"/>
    <ds:schemaRef ds:uri="http://schemas.openxmlformats.org/package/2006/metadata/core-properties"/>
    <ds:schemaRef ds:uri="http://purl.org/dc/elements/1.1/"/>
    <ds:schemaRef ds:uri="http://schemas.microsoft.com/office/2006/documentManagement/types"/>
    <ds:schemaRef ds:uri="http://purl.org/dc/terms/"/>
    <ds:schemaRef ds:uri="http://schemas.microsoft.com/office/infopath/2007/PartnerControls"/>
    <ds:schemaRef ds:uri="1e5d5cad-99d6-48eb-80b2-eb284849a3e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87</TotalTime>
  <Words>611</Words>
  <Application>Microsoft Office PowerPoint</Application>
  <PresentationFormat>On-screen Show (4:3)</PresentationFormat>
  <Paragraphs>81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Calder</dc:creator>
  <cp:lastModifiedBy>Sarah Robinson Galloway</cp:lastModifiedBy>
  <cp:revision>191</cp:revision>
  <dcterms:created xsi:type="dcterms:W3CDTF">2019-06-10T13:45:12Z</dcterms:created>
  <dcterms:modified xsi:type="dcterms:W3CDTF">2022-07-26T09:55:03Z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0x010100E850C3C771BB3C4E8334625DFFB41A89</vt:lpwstr>
  </property>
</Properties>
</file>