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33" r:id="rId5"/>
    <p:sldId id="367" r:id="rId6"/>
    <p:sldId id="289" r:id="rId7"/>
    <p:sldId id="370" r:id="rId8"/>
    <p:sldId id="372" r:id="rId9"/>
    <p:sldId id="31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3E3"/>
    <a:srgbClr val="DAE3F3"/>
    <a:srgbClr val="CCECFF"/>
    <a:srgbClr val="A6ABB3"/>
    <a:srgbClr val="B80052"/>
    <a:srgbClr val="B70053"/>
    <a:srgbClr val="AE0C51"/>
    <a:srgbClr val="EC1490"/>
    <a:srgbClr val="C5E0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74085" autoAdjust="0"/>
  </p:normalViewPr>
  <p:slideViewPr>
    <p:cSldViewPr snapToGrid="0">
      <p:cViewPr varScale="1">
        <p:scale>
          <a:sx n="63" d="100"/>
          <a:sy n="63" d="100"/>
        </p:scale>
        <p:origin x="38" y="43"/>
      </p:cViewPr>
      <p:guideLst>
        <p:guide orient="horz" pos="2160"/>
        <p:guide pos="3840"/>
      </p:guideLst>
    </p:cSldViewPr>
  </p:slideViewPr>
  <p:notesTextViewPr>
    <p:cViewPr>
      <p:scale>
        <a:sx n="1" d="1"/>
        <a:sy n="1" d="1"/>
      </p:scale>
      <p:origin x="0" y="0"/>
    </p:cViewPr>
  </p:notesTextViewPr>
  <p:sorterViewPr>
    <p:cViewPr>
      <p:scale>
        <a:sx n="42" d="100"/>
        <a:sy n="4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 Gracie" userId="819e5cea-d9db-43ed-92f9-d85a2ade6f14" providerId="ADAL" clId="{B4655496-743A-44C2-AE4E-C9F70FEB3F31}"/>
    <pc:docChg chg="delSld">
      <pc:chgData name="Gill Gracie" userId="819e5cea-d9db-43ed-92f9-d85a2ade6f14" providerId="ADAL" clId="{B4655496-743A-44C2-AE4E-C9F70FEB3F31}" dt="2023-03-16T17:45:03.830" v="0" actId="2696"/>
      <pc:docMkLst>
        <pc:docMk/>
      </pc:docMkLst>
      <pc:sldChg chg="del">
        <pc:chgData name="Gill Gracie" userId="819e5cea-d9db-43ed-92f9-d85a2ade6f14" providerId="ADAL" clId="{B4655496-743A-44C2-AE4E-C9F70FEB3F31}" dt="2023-03-16T17:45:03.830" v="0" actId="2696"/>
        <pc:sldMkLst>
          <pc:docMk/>
          <pc:sldMk cId="2413087847" sldId="3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74FEB-47CC-4E3D-8786-F4C669D3FD70}" type="datetimeFigureOut">
              <a:rPr lang="en-GB" smtClean="0"/>
              <a:t>16/03/2023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6F6C1-6D1A-48EC-A3CC-67DC7EDE0C9B}" type="slidenum">
              <a:rPr lang="en-GB" smtClean="0"/>
              <a:t>‹#›</a:t>
            </a:fld>
            <a:endParaRPr lang="en-GB" dirty="0"/>
          </a:p>
        </p:txBody>
      </p:sp>
    </p:spTree>
    <p:extLst>
      <p:ext uri="{BB962C8B-B14F-4D97-AF65-F5344CB8AC3E}">
        <p14:creationId xmlns:p14="http://schemas.microsoft.com/office/powerpoint/2010/main" val="231228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8561" y="5186075"/>
            <a:ext cx="5900760" cy="4243154"/>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Intro org, people and programme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52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and purpose</a:t>
            </a:r>
            <a:endParaRPr lang="en-GB" dirty="0"/>
          </a:p>
        </p:txBody>
      </p:sp>
      <p:sp>
        <p:nvSpPr>
          <p:cNvPr id="4" name="Slide Number Placeholder 3"/>
          <p:cNvSpPr>
            <a:spLocks noGrp="1"/>
          </p:cNvSpPr>
          <p:nvPr>
            <p:ph type="sldNum" sz="quarter" idx="5"/>
          </p:nvPr>
        </p:nvSpPr>
        <p:spPr/>
        <p:txBody>
          <a:bodyPr/>
          <a:lstStyle/>
          <a:p>
            <a:fld id="{F302A8ED-D682-4863-A03F-35C05395733C}" type="slidenum">
              <a:rPr lang="en-GB" smtClean="0"/>
              <a:t>2</a:t>
            </a:fld>
            <a:endParaRPr lang="en-GB" dirty="0"/>
          </a:p>
        </p:txBody>
      </p:sp>
    </p:spTree>
    <p:extLst>
      <p:ext uri="{BB962C8B-B14F-4D97-AF65-F5344CB8AC3E}">
        <p14:creationId xmlns:p14="http://schemas.microsoft.com/office/powerpoint/2010/main" val="3138589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and purpose</a:t>
            </a:r>
            <a:endParaRPr lang="en-GB" dirty="0"/>
          </a:p>
        </p:txBody>
      </p:sp>
      <p:sp>
        <p:nvSpPr>
          <p:cNvPr id="4" name="Slide Number Placeholder 3"/>
          <p:cNvSpPr>
            <a:spLocks noGrp="1"/>
          </p:cNvSpPr>
          <p:nvPr>
            <p:ph type="sldNum" sz="quarter" idx="5"/>
          </p:nvPr>
        </p:nvSpPr>
        <p:spPr/>
        <p:txBody>
          <a:bodyPr/>
          <a:lstStyle/>
          <a:p>
            <a:fld id="{F302A8ED-D682-4863-A03F-35C05395733C}" type="slidenum">
              <a:rPr lang="en-GB" smtClean="0"/>
              <a:t>3</a:t>
            </a:fld>
            <a:endParaRPr lang="en-GB" dirty="0"/>
          </a:p>
        </p:txBody>
      </p:sp>
    </p:spTree>
    <p:extLst>
      <p:ext uri="{BB962C8B-B14F-4D97-AF65-F5344CB8AC3E}">
        <p14:creationId xmlns:p14="http://schemas.microsoft.com/office/powerpoint/2010/main" val="402375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and purpose</a:t>
            </a:r>
            <a:endParaRPr lang="en-GB" dirty="0"/>
          </a:p>
        </p:txBody>
      </p:sp>
      <p:sp>
        <p:nvSpPr>
          <p:cNvPr id="4" name="Slide Number Placeholder 3"/>
          <p:cNvSpPr>
            <a:spLocks noGrp="1"/>
          </p:cNvSpPr>
          <p:nvPr>
            <p:ph type="sldNum" sz="quarter" idx="5"/>
          </p:nvPr>
        </p:nvSpPr>
        <p:spPr/>
        <p:txBody>
          <a:bodyPr/>
          <a:lstStyle/>
          <a:p>
            <a:fld id="{F302A8ED-D682-4863-A03F-35C05395733C}" type="slidenum">
              <a:rPr lang="en-GB" smtClean="0"/>
              <a:t>4</a:t>
            </a:fld>
            <a:endParaRPr lang="en-GB" dirty="0"/>
          </a:p>
        </p:txBody>
      </p:sp>
    </p:spTree>
    <p:extLst>
      <p:ext uri="{BB962C8B-B14F-4D97-AF65-F5344CB8AC3E}">
        <p14:creationId xmlns:p14="http://schemas.microsoft.com/office/powerpoint/2010/main" val="3809539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and purpose</a:t>
            </a:r>
            <a:endParaRPr lang="en-GB" dirty="0"/>
          </a:p>
        </p:txBody>
      </p:sp>
      <p:sp>
        <p:nvSpPr>
          <p:cNvPr id="4" name="Slide Number Placeholder 3"/>
          <p:cNvSpPr>
            <a:spLocks noGrp="1"/>
          </p:cNvSpPr>
          <p:nvPr>
            <p:ph type="sldNum" sz="quarter" idx="5"/>
          </p:nvPr>
        </p:nvSpPr>
        <p:spPr/>
        <p:txBody>
          <a:bodyPr/>
          <a:lstStyle/>
          <a:p>
            <a:fld id="{F302A8ED-D682-4863-A03F-35C05395733C}" type="slidenum">
              <a:rPr lang="en-GB" smtClean="0"/>
              <a:t>5</a:t>
            </a:fld>
            <a:endParaRPr lang="en-GB" dirty="0"/>
          </a:p>
        </p:txBody>
      </p:sp>
    </p:spTree>
    <p:extLst>
      <p:ext uri="{BB962C8B-B14F-4D97-AF65-F5344CB8AC3E}">
        <p14:creationId xmlns:p14="http://schemas.microsoft.com/office/powerpoint/2010/main" val="61473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2CC10A-E710-45F3-B3D3-F534CAF6C872}" type="slidenum">
              <a:rPr lang="en-GB" smtClean="0"/>
              <a:t>6</a:t>
            </a:fld>
            <a:endParaRPr lang="en-GB" dirty="0"/>
          </a:p>
        </p:txBody>
      </p:sp>
    </p:spTree>
    <p:extLst>
      <p:ext uri="{BB962C8B-B14F-4D97-AF65-F5344CB8AC3E}">
        <p14:creationId xmlns:p14="http://schemas.microsoft.com/office/powerpoint/2010/main" val="157718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96529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227026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65228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290020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34464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40331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406812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73440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420821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13290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6F71C5-B71D-4D0D-A0F1-7585D900CA58}" type="datetimeFigureOut">
              <a:rPr lang="en-GB" smtClean="0"/>
              <a:t>16/03/2023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DC6FF-4F88-452C-9D0E-6BC5645E8743}" type="slidenum">
              <a:rPr lang="en-GB" smtClean="0"/>
              <a:t>‹#›</a:t>
            </a:fld>
            <a:endParaRPr lang="en-GB" dirty="0"/>
          </a:p>
        </p:txBody>
      </p:sp>
    </p:spTree>
    <p:extLst>
      <p:ext uri="{BB962C8B-B14F-4D97-AF65-F5344CB8AC3E}">
        <p14:creationId xmlns:p14="http://schemas.microsoft.com/office/powerpoint/2010/main" val="159064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F71C5-B71D-4D0D-A0F1-7585D900CA58}" type="datetimeFigureOut">
              <a:rPr lang="en-GB" smtClean="0"/>
              <a:t>16/03/2023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DC6FF-4F88-452C-9D0E-6BC5645E8743}" type="slidenum">
              <a:rPr lang="en-GB" smtClean="0"/>
              <a:t>‹#›</a:t>
            </a:fld>
            <a:endParaRPr lang="en-GB" dirty="0"/>
          </a:p>
        </p:txBody>
      </p:sp>
    </p:spTree>
    <p:extLst>
      <p:ext uri="{BB962C8B-B14F-4D97-AF65-F5344CB8AC3E}">
        <p14:creationId xmlns:p14="http://schemas.microsoft.com/office/powerpoint/2010/main" val="1334607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www.youthlinkscotland.org/programmes/youth-work-and-the-attainment-challenge/building-capacity-for-collaboration/resources/" TargetMode="External"/><Relationship Id="rId5" Type="http://schemas.openxmlformats.org/officeDocument/2006/relationships/hyperlink" Target="https://www.youthlinkscotland.org/policy-research/youth-work-outcomes-and-skills-framework/"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p:cNvSpPr txBox="1"/>
          <p:nvPr/>
        </p:nvSpPr>
        <p:spPr>
          <a:xfrm>
            <a:off x="7387087" y="6361981"/>
            <a:ext cx="5029200" cy="800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pic>
        <p:nvPicPr>
          <p:cNvPr id="4" name="Picture 3"/>
          <p:cNvPicPr>
            <a:picLocks noChangeAspect="1"/>
          </p:cNvPicPr>
          <p:nvPr/>
        </p:nvPicPr>
        <p:blipFill>
          <a:blip r:embed="rId3"/>
          <a:stretch>
            <a:fillRect/>
          </a:stretch>
        </p:blipFill>
        <p:spPr>
          <a:xfrm>
            <a:off x="685182" y="563502"/>
            <a:ext cx="2798532" cy="1481413"/>
          </a:xfrm>
          <a:prstGeom prst="rect">
            <a:avLst/>
          </a:prstGeom>
        </p:spPr>
      </p:pic>
      <p:pic>
        <p:nvPicPr>
          <p:cNvPr id="9" name="Picture 8">
            <a:extLst>
              <a:ext uri="{FF2B5EF4-FFF2-40B4-BE49-F238E27FC236}">
                <a16:creationId xmlns:a16="http://schemas.microsoft.com/office/drawing/2014/main" id="{7DB09500-EAC0-564F-B98B-39D575055A7C}"/>
              </a:ext>
            </a:extLst>
          </p:cNvPr>
          <p:cNvPicPr/>
          <p:nvPr/>
        </p:nvPicPr>
        <p:blipFill>
          <a:blip r:embed="rId4"/>
          <a:stretch>
            <a:fillRect/>
          </a:stretch>
        </p:blipFill>
        <p:spPr>
          <a:xfrm>
            <a:off x="8882743" y="147849"/>
            <a:ext cx="2612311" cy="2312717"/>
          </a:xfrm>
          <a:prstGeom prst="rect">
            <a:avLst/>
          </a:prstGeom>
        </p:spPr>
      </p:pic>
      <p:sp>
        <p:nvSpPr>
          <p:cNvPr id="10" name="Content Placeholder 9">
            <a:extLst>
              <a:ext uri="{FF2B5EF4-FFF2-40B4-BE49-F238E27FC236}">
                <a16:creationId xmlns:a16="http://schemas.microsoft.com/office/drawing/2014/main" id="{F22BD0B9-AD1A-422F-AC5A-83AF6BC2360A}"/>
              </a:ext>
            </a:extLst>
          </p:cNvPr>
          <p:cNvSpPr>
            <a:spLocks noGrp="1"/>
          </p:cNvSpPr>
          <p:nvPr>
            <p:ph idx="1"/>
          </p:nvPr>
        </p:nvSpPr>
        <p:spPr>
          <a:xfrm>
            <a:off x="685182" y="2791304"/>
            <a:ext cx="10515600" cy="4351338"/>
          </a:xfrm>
        </p:spPr>
        <p:txBody>
          <a:bodyPr/>
          <a:lstStyle/>
          <a:p>
            <a:pPr lvl="0"/>
            <a:endParaRPr lang="en-GB" dirty="0"/>
          </a:p>
          <a:p>
            <a:pPr marL="0" indent="0">
              <a:buNone/>
            </a:pPr>
            <a:endParaRPr lang="en-GB" dirty="0"/>
          </a:p>
        </p:txBody>
      </p:sp>
      <p:sp>
        <p:nvSpPr>
          <p:cNvPr id="13" name="TextBox 12">
            <a:extLst>
              <a:ext uri="{FF2B5EF4-FFF2-40B4-BE49-F238E27FC236}">
                <a16:creationId xmlns:a16="http://schemas.microsoft.com/office/drawing/2014/main" id="{4EE8A192-8A79-46E1-BB95-7C3F8722BF59}"/>
              </a:ext>
            </a:extLst>
          </p:cNvPr>
          <p:cNvSpPr txBox="1"/>
          <p:nvPr/>
        </p:nvSpPr>
        <p:spPr>
          <a:xfrm>
            <a:off x="817834" y="3503332"/>
            <a:ext cx="10250295" cy="2308324"/>
          </a:xfrm>
          <a:prstGeom prst="rect">
            <a:avLst/>
          </a:prstGeom>
          <a:noFill/>
        </p:spPr>
        <p:txBody>
          <a:bodyPr wrap="square" rtlCol="0">
            <a:spAutoFit/>
          </a:bodyPr>
          <a:lstStyle/>
          <a:p>
            <a:pPr lvl="0" algn="ctr"/>
            <a:r>
              <a:rPr lang="en-US" sz="3200" b="1" dirty="0">
                <a:solidFill>
                  <a:srgbClr val="B70053"/>
                </a:solidFill>
                <a:latin typeface="Arial" panose="020B0604020202020204" pitchFamily="34" charset="0"/>
                <a:cs typeface="Arial" panose="020B0604020202020204" pitchFamily="34" charset="0"/>
              </a:rPr>
              <a:t>SEIC Y</a:t>
            </a:r>
            <a:r>
              <a:rPr lang="en-GB" sz="3200" b="1" dirty="0">
                <a:solidFill>
                  <a:srgbClr val="B70053"/>
                </a:solidFill>
                <a:latin typeface="Arial" panose="020B0604020202020204" pitchFamily="34" charset="0"/>
                <a:cs typeface="Arial" panose="020B0604020202020204" pitchFamily="34" charset="0"/>
              </a:rPr>
              <a:t>outh Work and Schools Partnerships</a:t>
            </a:r>
          </a:p>
          <a:p>
            <a:pPr lvl="0" algn="ctr"/>
            <a:r>
              <a:rPr lang="en-GB" sz="3200" b="1" dirty="0">
                <a:solidFill>
                  <a:srgbClr val="B70053"/>
                </a:solidFill>
                <a:latin typeface="Arial" panose="020B0604020202020204" pitchFamily="34" charset="0"/>
                <a:cs typeface="Arial" panose="020B0604020202020204" pitchFamily="34" charset="0"/>
              </a:rPr>
              <a:t>Community of Practice</a:t>
            </a:r>
          </a:p>
          <a:p>
            <a:pPr lvl="0" algn="ctr"/>
            <a:endParaRPr lang="en-US" sz="3200" b="1" dirty="0">
              <a:solidFill>
                <a:srgbClr val="B70053"/>
              </a:solidFill>
              <a:latin typeface="Arial" panose="020B0604020202020204" pitchFamily="34" charset="0"/>
              <a:cs typeface="Arial" panose="020B0604020202020204" pitchFamily="34" charset="0"/>
            </a:endParaRPr>
          </a:p>
          <a:p>
            <a:pPr lvl="0"/>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C479AE64-56AB-452E-BEC4-F7981D606961}"/>
              </a:ext>
            </a:extLst>
          </p:cNvPr>
          <p:cNvPicPr/>
          <p:nvPr/>
        </p:nvPicPr>
        <p:blipFill>
          <a:blip r:embed="rId5">
            <a:extLst>
              <a:ext uri="{28A0092B-C50C-407E-A947-70E740481C1C}">
                <a14:useLocalDpi xmlns:a14="http://schemas.microsoft.com/office/drawing/2010/main" val="0"/>
              </a:ext>
            </a:extLst>
          </a:blip>
          <a:stretch>
            <a:fillRect/>
          </a:stretch>
        </p:blipFill>
        <p:spPr>
          <a:xfrm>
            <a:off x="5376562" y="622642"/>
            <a:ext cx="1749452" cy="1637082"/>
          </a:xfrm>
          <a:prstGeom prst="rect">
            <a:avLst/>
          </a:prstGeom>
        </p:spPr>
      </p:pic>
    </p:spTree>
    <p:extLst>
      <p:ext uri="{BB962C8B-B14F-4D97-AF65-F5344CB8AC3E}">
        <p14:creationId xmlns:p14="http://schemas.microsoft.com/office/powerpoint/2010/main" val="3380302935"/>
      </p:ext>
    </p:extLst>
  </p:cSld>
  <p:clrMapOvr>
    <a:masterClrMapping/>
  </p:clrMapOvr>
  <mc:AlternateContent xmlns:mc="http://schemas.openxmlformats.org/markup-compatibility/2006" xmlns:p14="http://schemas.microsoft.com/office/powerpoint/2010/main">
    <mc:Choice Requires="p14">
      <p:transition spd="slow" p14:dur="2000" advTm="48750"/>
    </mc:Choice>
    <mc:Fallback xmlns="">
      <p:transition spd="slow" advTm="487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7DB09500-EAC0-564F-B98B-39D575055A7C}"/>
              </a:ext>
            </a:extLst>
          </p:cNvPr>
          <p:cNvPicPr/>
          <p:nvPr/>
        </p:nvPicPr>
        <p:blipFill>
          <a:blip r:embed="rId3"/>
          <a:stretch>
            <a:fillRect/>
          </a:stretch>
        </p:blipFill>
        <p:spPr>
          <a:xfrm>
            <a:off x="359002" y="224648"/>
            <a:ext cx="1577376" cy="1346920"/>
          </a:xfrm>
          <a:prstGeom prst="rect">
            <a:avLst/>
          </a:prstGeom>
        </p:spPr>
      </p:pic>
      <p:pic>
        <p:nvPicPr>
          <p:cNvPr id="46" name="Picture 45"/>
          <p:cNvPicPr/>
          <p:nvPr/>
        </p:nvPicPr>
        <p:blipFill>
          <a:blip r:embed="rId4">
            <a:extLst>
              <a:ext uri="{28A0092B-C50C-407E-A947-70E740481C1C}">
                <a14:useLocalDpi xmlns:a14="http://schemas.microsoft.com/office/drawing/2010/main" val="0"/>
              </a:ext>
            </a:extLst>
          </a:blip>
          <a:stretch>
            <a:fillRect/>
          </a:stretch>
        </p:blipFill>
        <p:spPr>
          <a:xfrm>
            <a:off x="9883460" y="284530"/>
            <a:ext cx="1691640" cy="835660"/>
          </a:xfrm>
          <a:prstGeom prst="rect">
            <a:avLst/>
          </a:prstGeom>
        </p:spPr>
      </p:pic>
      <p:sp>
        <p:nvSpPr>
          <p:cNvPr id="51" name="TextBox 50"/>
          <p:cNvSpPr txBox="1"/>
          <p:nvPr/>
        </p:nvSpPr>
        <p:spPr>
          <a:xfrm>
            <a:off x="1614406" y="98792"/>
            <a:ext cx="848769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rPr>
              <a:t>Our Focus as a Community of Practice: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rPr>
              <a:t>Partnership Planning and Evaluation</a:t>
            </a:r>
            <a:endParaRPr kumimoji="0" lang="en-GB" sz="24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p:txBody>
      </p:sp>
      <p:sp>
        <p:nvSpPr>
          <p:cNvPr id="6" name="Rectangle 2">
            <a:extLst>
              <a:ext uri="{FF2B5EF4-FFF2-40B4-BE49-F238E27FC236}">
                <a16:creationId xmlns:a16="http://schemas.microsoft.com/office/drawing/2014/main" id="{07D672F2-4814-9649-92A4-4E03DD0BC10C}"/>
              </a:ext>
            </a:extLst>
          </p:cNvPr>
          <p:cNvSpPr>
            <a:spLocks noChangeArrowheads="1"/>
          </p:cNvSpPr>
          <p:nvPr/>
        </p:nvSpPr>
        <p:spPr bwMode="auto">
          <a:xfrm>
            <a:off x="8589990" y="198117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7" name="Table 6">
            <a:extLst>
              <a:ext uri="{FF2B5EF4-FFF2-40B4-BE49-F238E27FC236}">
                <a16:creationId xmlns:a16="http://schemas.microsoft.com/office/drawing/2014/main" id="{5B504D82-6ECA-9F4F-8B00-0B74F47D31DA}"/>
              </a:ext>
            </a:extLst>
          </p:cNvPr>
          <p:cNvGraphicFramePr>
            <a:graphicFrameLocks noGrp="1"/>
          </p:cNvGraphicFramePr>
          <p:nvPr>
            <p:extLst>
              <p:ext uri="{D42A27DB-BD31-4B8C-83A1-F6EECF244321}">
                <p14:modId xmlns:p14="http://schemas.microsoft.com/office/powerpoint/2010/main" val="375885054"/>
              </p:ext>
            </p:extLst>
          </p:nvPr>
        </p:nvGraphicFramePr>
        <p:xfrm>
          <a:off x="1040113" y="1861730"/>
          <a:ext cx="9748434" cy="3359188"/>
        </p:xfrm>
        <a:graphic>
          <a:graphicData uri="http://schemas.openxmlformats.org/drawingml/2006/table">
            <a:tbl>
              <a:tblPr firstRow="1" bandRow="1">
                <a:tableStyleId>{5C22544A-7EE6-4342-B048-85BDC9FD1C3A}</a:tableStyleId>
              </a:tblPr>
              <a:tblGrid>
                <a:gridCol w="4874217">
                  <a:extLst>
                    <a:ext uri="{9D8B030D-6E8A-4147-A177-3AD203B41FA5}">
                      <a16:colId xmlns:a16="http://schemas.microsoft.com/office/drawing/2014/main" val="1226838356"/>
                    </a:ext>
                  </a:extLst>
                </a:gridCol>
                <a:gridCol w="4874217">
                  <a:extLst>
                    <a:ext uri="{9D8B030D-6E8A-4147-A177-3AD203B41FA5}">
                      <a16:colId xmlns:a16="http://schemas.microsoft.com/office/drawing/2014/main" val="3501869830"/>
                    </a:ext>
                  </a:extLst>
                </a:gridCol>
              </a:tblGrid>
              <a:tr h="451821">
                <a:tc>
                  <a:txBody>
                    <a:bodyPr/>
                    <a:lstStyle/>
                    <a:p>
                      <a:r>
                        <a:rPr lang="en-US" dirty="0"/>
                        <a:t>Outputs</a:t>
                      </a:r>
                    </a:p>
                  </a:txBody>
                  <a:tcPr/>
                </a:tc>
                <a:tc>
                  <a:txBody>
                    <a:bodyPr/>
                    <a:lstStyle/>
                    <a:p>
                      <a:r>
                        <a:rPr lang="en-US" dirty="0"/>
                        <a:t>Outcomes</a:t>
                      </a:r>
                    </a:p>
                  </a:txBody>
                  <a:tcPr/>
                </a:tc>
                <a:extLst>
                  <a:ext uri="{0D108BD9-81ED-4DB2-BD59-A6C34878D82A}">
                    <a16:rowId xmlns:a16="http://schemas.microsoft.com/office/drawing/2014/main" val="4123951950"/>
                  </a:ext>
                </a:extLst>
              </a:tr>
              <a:tr h="2907367">
                <a:tc>
                  <a:txBody>
                    <a:bodyPr/>
                    <a:lstStyle/>
                    <a:p>
                      <a:pPr marL="285750" indent="-285750">
                        <a:buFont typeface="Arial" panose="020B0604020202020204" pitchFamily="34" charset="0"/>
                        <a:buChar char="•"/>
                      </a:pPr>
                      <a:r>
                        <a:rPr lang="en-US" sz="2000" dirty="0"/>
                        <a:t>4 x cross-sector meetings with youth work practitioners </a:t>
                      </a:r>
                    </a:p>
                    <a:p>
                      <a:pPr marL="285750" indent="-285750">
                        <a:buFont typeface="Arial" panose="020B0604020202020204" pitchFamily="34" charset="0"/>
                        <a:buChar char="•"/>
                      </a:pPr>
                      <a:r>
                        <a:rPr lang="en-US" sz="2000" dirty="0"/>
                        <a:t>Opportunities to explore planning and evaluation resources for use with schools in local contexts </a:t>
                      </a:r>
                    </a:p>
                    <a:p>
                      <a:pPr marL="285750" indent="-285750">
                        <a:buFont typeface="Arial" panose="020B0604020202020204" pitchFamily="34" charset="0"/>
                        <a:buChar char="•"/>
                      </a:pPr>
                      <a:r>
                        <a:rPr lang="en-US" sz="2000" dirty="0"/>
                        <a:t>A short report on the work we do together (June 2023)</a:t>
                      </a:r>
                    </a:p>
                    <a:p>
                      <a:pPr marL="285750" indent="-285750">
                        <a:buFont typeface="Arial" panose="020B0604020202020204" pitchFamily="34" charset="0"/>
                        <a:buChar char="•"/>
                      </a:pPr>
                      <a:r>
                        <a:rPr lang="en-US" sz="2000" dirty="0"/>
                        <a:t>A learning event in summer 2023 co-designed with practitioners</a:t>
                      </a:r>
                    </a:p>
                  </a:txBody>
                  <a:tcPr/>
                </a:tc>
                <a:tc>
                  <a:txBody>
                    <a:bodyPr/>
                    <a:lstStyle/>
                    <a:p>
                      <a:pPr marL="285750" indent="-285750">
                        <a:buFont typeface="Arial" panose="020B0604020202020204" pitchFamily="34" charset="0"/>
                        <a:buChar char="•"/>
                      </a:pPr>
                      <a:r>
                        <a:rPr lang="en-US" sz="2000" dirty="0"/>
                        <a:t>Experience and skills to support collaborative planning and evaluation in youth work and schools partnerships</a:t>
                      </a:r>
                    </a:p>
                    <a:p>
                      <a:pPr marL="285750" indent="-285750">
                        <a:buFont typeface="Arial" panose="020B0604020202020204" pitchFamily="34" charset="0"/>
                        <a:buChar char="•"/>
                      </a:pPr>
                      <a:r>
                        <a:rPr lang="en-US" sz="2000" dirty="0"/>
                        <a:t>Confidence to adapt and use new resources</a:t>
                      </a:r>
                    </a:p>
                    <a:p>
                      <a:pPr marL="285750" indent="-285750">
                        <a:buFont typeface="Arial" panose="020B0604020202020204" pitchFamily="34" charset="0"/>
                        <a:buChar char="•"/>
                      </a:pPr>
                      <a:r>
                        <a:rPr lang="en-US" sz="2000" dirty="0"/>
                        <a:t>Clear recommendations on how to continue to embed good practice</a:t>
                      </a:r>
                    </a:p>
                  </a:txBody>
                  <a:tcPr/>
                </a:tc>
                <a:extLst>
                  <a:ext uri="{0D108BD9-81ED-4DB2-BD59-A6C34878D82A}">
                    <a16:rowId xmlns:a16="http://schemas.microsoft.com/office/drawing/2014/main" val="1972131485"/>
                  </a:ext>
                </a:extLst>
              </a:tr>
            </a:tbl>
          </a:graphicData>
        </a:graphic>
      </p:graphicFrame>
    </p:spTree>
    <p:extLst>
      <p:ext uri="{BB962C8B-B14F-4D97-AF65-F5344CB8AC3E}">
        <p14:creationId xmlns:p14="http://schemas.microsoft.com/office/powerpoint/2010/main" val="43908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7DB09500-EAC0-564F-B98B-39D575055A7C}"/>
              </a:ext>
            </a:extLst>
          </p:cNvPr>
          <p:cNvPicPr/>
          <p:nvPr/>
        </p:nvPicPr>
        <p:blipFill>
          <a:blip r:embed="rId3"/>
          <a:stretch>
            <a:fillRect/>
          </a:stretch>
        </p:blipFill>
        <p:spPr>
          <a:xfrm>
            <a:off x="418971" y="42114"/>
            <a:ext cx="1883891" cy="1523666"/>
          </a:xfrm>
          <a:prstGeom prst="rect">
            <a:avLst/>
          </a:prstGeom>
        </p:spPr>
      </p:pic>
      <p:pic>
        <p:nvPicPr>
          <p:cNvPr id="46" name="Picture 45"/>
          <p:cNvPicPr/>
          <p:nvPr/>
        </p:nvPicPr>
        <p:blipFill>
          <a:blip r:embed="rId4">
            <a:extLst>
              <a:ext uri="{28A0092B-C50C-407E-A947-70E740481C1C}">
                <a14:useLocalDpi xmlns:a14="http://schemas.microsoft.com/office/drawing/2010/main" val="0"/>
              </a:ext>
            </a:extLst>
          </a:blip>
          <a:stretch>
            <a:fillRect/>
          </a:stretch>
        </p:blipFill>
        <p:spPr>
          <a:xfrm>
            <a:off x="10238753" y="337624"/>
            <a:ext cx="1691640" cy="835660"/>
          </a:xfrm>
          <a:prstGeom prst="rect">
            <a:avLst/>
          </a:prstGeom>
        </p:spPr>
      </p:pic>
      <p:sp>
        <p:nvSpPr>
          <p:cNvPr id="51" name="TextBox 50"/>
          <p:cNvSpPr txBox="1"/>
          <p:nvPr/>
        </p:nvSpPr>
        <p:spPr>
          <a:xfrm>
            <a:off x="1614406" y="98792"/>
            <a:ext cx="848769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AE0C51"/>
                </a:solidFill>
                <a:latin typeface="Arial" panose="020B0604020202020204" pitchFamily="34" charset="0"/>
                <a:cs typeface="Arial" panose="020B0604020202020204" pitchFamily="34" charset="0"/>
              </a:rPr>
              <a:t>YouthLink Scotland – Youth Work and School Partnerships Team</a:t>
            </a:r>
            <a:endParaRPr kumimoji="0" lang="en-GB" sz="24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1107427" y="1648135"/>
            <a:ext cx="1027215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7AC58F8-E513-4CB3-A6C0-7F4ED0FB804C}"/>
              </a:ext>
            </a:extLst>
          </p:cNvPr>
          <p:cNvSpPr txBox="1"/>
          <p:nvPr/>
        </p:nvSpPr>
        <p:spPr>
          <a:xfrm>
            <a:off x="812417" y="1679823"/>
            <a:ext cx="10272156" cy="4216539"/>
          </a:xfrm>
          <a:prstGeom prst="rect">
            <a:avLst/>
          </a:prstGeom>
          <a:noFill/>
        </p:spPr>
        <p:txBody>
          <a:bodyPr wrap="square" rtlCol="0">
            <a:spAutoFit/>
          </a:bodyPr>
          <a:lstStyle/>
          <a:p>
            <a:endParaRPr lang="en-GB" sz="2400" dirty="0">
              <a:solidFill>
                <a:schemeClr val="dk1"/>
              </a:solidFill>
              <a:latin typeface="Arial" panose="020B0604020202020204" pitchFamily="34" charset="0"/>
              <a:cs typeface="Arial" panose="020B0604020202020204" pitchFamily="34" charset="0"/>
            </a:endParaRPr>
          </a:p>
          <a:p>
            <a:r>
              <a:rPr lang="en-GB" sz="2000" dirty="0">
                <a:solidFill>
                  <a:schemeClr val="dk1"/>
                </a:solidFill>
              </a:rPr>
              <a:t>The YouthLink Scotland team is facilitating the Community of Practice.  The team is funded by the Scottish Government through the Scottish Attainment Challenge, with a remit that includes:</a:t>
            </a:r>
          </a:p>
          <a:p>
            <a:pPr marL="285750" indent="-285750">
              <a:buFont typeface="Arial" panose="020B0604020202020204" pitchFamily="34" charset="0"/>
              <a:buChar char="•"/>
            </a:pPr>
            <a:endParaRPr lang="en-GB" sz="2000" dirty="0">
              <a:solidFill>
                <a:schemeClr val="dk1"/>
              </a:solidFill>
            </a:endParaRPr>
          </a:p>
          <a:p>
            <a:pPr marL="285750" indent="-285750">
              <a:buFont typeface="Arial" panose="020B0604020202020204" pitchFamily="34" charset="0"/>
              <a:buChar char="•"/>
            </a:pPr>
            <a:r>
              <a:rPr lang="en-US" sz="2000" dirty="0">
                <a:solidFill>
                  <a:schemeClr val="dk1"/>
                </a:solidFill>
              </a:rPr>
              <a:t>Helping  to build shared understanding of youth work’s role in the delivery of Curriculum for Excellence and Scottish Attainment Challenge</a:t>
            </a:r>
          </a:p>
          <a:p>
            <a:pPr marL="285750" indent="-285750">
              <a:buFont typeface="Arial" panose="020B0604020202020204" pitchFamily="34" charset="0"/>
              <a:buChar char="•"/>
            </a:pPr>
            <a:r>
              <a:rPr lang="en-US" sz="2000" dirty="0">
                <a:solidFill>
                  <a:schemeClr val="dk1"/>
                </a:solidFill>
              </a:rPr>
              <a:t>Providing ‘on the ground’ support for effective collaboration between youth work and schools, including the use of data and effective evaluation</a:t>
            </a:r>
          </a:p>
          <a:p>
            <a:pPr marL="285750" indent="-285750">
              <a:buFont typeface="Arial" panose="020B0604020202020204" pitchFamily="34" charset="0"/>
              <a:buChar char="•"/>
            </a:pPr>
            <a:r>
              <a:rPr lang="en-US" sz="2000" dirty="0">
                <a:solidFill>
                  <a:schemeClr val="dk1"/>
                </a:solidFill>
              </a:rPr>
              <a:t>Gathering and sharing evidence of what works and why</a:t>
            </a:r>
          </a:p>
          <a:p>
            <a:pPr marL="285750" indent="-285750">
              <a:buFont typeface="Arial" panose="020B0604020202020204" pitchFamily="34" charset="0"/>
              <a:buChar char="•"/>
            </a:pPr>
            <a:r>
              <a:rPr lang="en-US" sz="2000" dirty="0">
                <a:solidFill>
                  <a:schemeClr val="dk1"/>
                </a:solidFill>
              </a:rPr>
              <a:t>Developing and delivering collaborative professional learning opportunities to build capacity and encourage improvement</a:t>
            </a:r>
          </a:p>
          <a:p>
            <a:pPr marL="285750" indent="-285750">
              <a:buFont typeface="Arial" panose="020B0604020202020204" pitchFamily="34" charset="0"/>
              <a:buChar char="•"/>
            </a:pPr>
            <a:endParaRPr lang="en-US" sz="2000" dirty="0">
              <a:solidFill>
                <a:schemeClr val="dk1"/>
              </a:solidFill>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615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7DB09500-EAC0-564F-B98B-39D575055A7C}"/>
              </a:ext>
            </a:extLst>
          </p:cNvPr>
          <p:cNvPicPr/>
          <p:nvPr/>
        </p:nvPicPr>
        <p:blipFill>
          <a:blip r:embed="rId3"/>
          <a:stretch>
            <a:fillRect/>
          </a:stretch>
        </p:blipFill>
        <p:spPr>
          <a:xfrm>
            <a:off x="247471" y="43038"/>
            <a:ext cx="1577376" cy="1346920"/>
          </a:xfrm>
          <a:prstGeom prst="rect">
            <a:avLst/>
          </a:prstGeom>
        </p:spPr>
      </p:pic>
      <p:pic>
        <p:nvPicPr>
          <p:cNvPr id="46" name="Picture 45"/>
          <p:cNvPicPr/>
          <p:nvPr/>
        </p:nvPicPr>
        <p:blipFill>
          <a:blip r:embed="rId4">
            <a:extLst>
              <a:ext uri="{28A0092B-C50C-407E-A947-70E740481C1C}">
                <a14:useLocalDpi xmlns:a14="http://schemas.microsoft.com/office/drawing/2010/main" val="0"/>
              </a:ext>
            </a:extLst>
          </a:blip>
          <a:stretch>
            <a:fillRect/>
          </a:stretch>
        </p:blipFill>
        <p:spPr>
          <a:xfrm>
            <a:off x="10134555" y="284530"/>
            <a:ext cx="1691640" cy="835660"/>
          </a:xfrm>
          <a:prstGeom prst="rect">
            <a:avLst/>
          </a:prstGeom>
        </p:spPr>
      </p:pic>
      <p:sp>
        <p:nvSpPr>
          <p:cNvPr id="51" name="TextBox 50"/>
          <p:cNvSpPr txBox="1"/>
          <p:nvPr/>
        </p:nvSpPr>
        <p:spPr>
          <a:xfrm>
            <a:off x="1614406" y="98792"/>
            <a:ext cx="848769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AE0C51"/>
                </a:solidFill>
                <a:latin typeface="Arial" panose="020B0604020202020204" pitchFamily="34" charset="0"/>
                <a:cs typeface="Arial" panose="020B0604020202020204" pitchFamily="34" charset="0"/>
              </a:rPr>
              <a:t>Practitioner reflections on experiences of planning and evaluating work with schools (Meeting 1)</a:t>
            </a:r>
            <a:endParaRPr lang="en-GB" sz="2400" b="1" dirty="0">
              <a:solidFill>
                <a:srgbClr val="AE0C51"/>
              </a:solidFill>
              <a:latin typeface="Arial" panose="020B0604020202020204" pitchFamily="34" charset="0"/>
              <a:cs typeface="Arial" panose="020B0604020202020204" pitchFamily="34" charset="0"/>
            </a:endParaRPr>
          </a:p>
        </p:txBody>
      </p:sp>
      <p:sp>
        <p:nvSpPr>
          <p:cNvPr id="6" name="Rectangle 2">
            <a:extLst>
              <a:ext uri="{FF2B5EF4-FFF2-40B4-BE49-F238E27FC236}">
                <a16:creationId xmlns:a16="http://schemas.microsoft.com/office/drawing/2014/main" id="{07D672F2-4814-9649-92A4-4E03DD0BC10C}"/>
              </a:ext>
            </a:extLst>
          </p:cNvPr>
          <p:cNvSpPr>
            <a:spLocks noChangeArrowheads="1"/>
          </p:cNvSpPr>
          <p:nvPr/>
        </p:nvSpPr>
        <p:spPr bwMode="auto">
          <a:xfrm>
            <a:off x="8589990" y="198117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extBox 1">
            <a:extLst>
              <a:ext uri="{FF2B5EF4-FFF2-40B4-BE49-F238E27FC236}">
                <a16:creationId xmlns:a16="http://schemas.microsoft.com/office/drawing/2014/main" id="{A9BB6C85-3C2C-4AFD-B70C-583DE3D51AB4}"/>
              </a:ext>
            </a:extLst>
          </p:cNvPr>
          <p:cNvSpPr txBox="1"/>
          <p:nvPr/>
        </p:nvSpPr>
        <p:spPr>
          <a:xfrm>
            <a:off x="673065" y="1981174"/>
            <a:ext cx="11009740" cy="4955203"/>
          </a:xfrm>
          <a:prstGeom prst="rect">
            <a:avLst/>
          </a:prstGeom>
          <a:noFill/>
        </p:spPr>
        <p:txBody>
          <a:bodyPr wrap="square" rtlCol="0">
            <a:spAutoFit/>
          </a:bodyPr>
          <a:lstStyle/>
          <a:p>
            <a:pPr marL="342900" indent="-342900">
              <a:buFont typeface="Arial" panose="020B0604020202020204" pitchFamily="34" charset="0"/>
              <a:buChar char="•"/>
            </a:pPr>
            <a:r>
              <a:rPr lang="en-US" sz="2000" i="1" dirty="0">
                <a:solidFill>
                  <a:schemeClr val="dk1"/>
                </a:solidFill>
              </a:rPr>
              <a:t>As youth workers we understand the contribution we make to young people’s lives – in our work with schools we need a holistic understanding of young people’s educational journey which embraces and values youth work as a key component.</a:t>
            </a:r>
          </a:p>
          <a:p>
            <a:pPr marL="342900" indent="-342900">
              <a:buFont typeface="Arial" panose="020B0604020202020204" pitchFamily="34" charset="0"/>
              <a:buChar char="•"/>
            </a:pPr>
            <a:endParaRPr lang="en-US" sz="2000" i="1" dirty="0">
              <a:solidFill>
                <a:schemeClr val="dk1"/>
              </a:solidFill>
            </a:endParaRPr>
          </a:p>
          <a:p>
            <a:pPr marL="285750" indent="-285750">
              <a:buFont typeface="Arial" panose="020B0604020202020204" pitchFamily="34" charset="0"/>
              <a:buChar char="•"/>
            </a:pPr>
            <a:r>
              <a:rPr lang="en-US" sz="2000" i="1" dirty="0">
                <a:solidFill>
                  <a:schemeClr val="dk1"/>
                </a:solidFill>
              </a:rPr>
              <a:t>Schools are missing opportunities for young people because youth work is still too often seen as a resource to support ‘behaviour management’ / ‘patch up problems’ – and there are massive variations in the expectation and role of youth workers between schools, local authorities and across Scotland.  How can we best communicate what youth work is and isn’t in a school setting –its value and its ability to enhance the curriculum?</a:t>
            </a:r>
          </a:p>
          <a:p>
            <a:endParaRPr lang="en-US" sz="2000" i="1" dirty="0">
              <a:solidFill>
                <a:schemeClr val="dk1"/>
              </a:solidFill>
            </a:endParaRPr>
          </a:p>
          <a:p>
            <a:pPr marL="285750" indent="-285750">
              <a:buFont typeface="Arial" panose="020B0604020202020204" pitchFamily="34" charset="0"/>
              <a:buChar char="•"/>
            </a:pPr>
            <a:r>
              <a:rPr lang="en-US" sz="2000" i="1" dirty="0">
                <a:solidFill>
                  <a:schemeClr val="dk1"/>
                </a:solidFill>
              </a:rPr>
              <a:t>Our experience tells us that there needs to be clear leadership and strategic buy-in, including a sustainable commitment to funding youth work, to enable change and a more proactive approach to joint planning and evaluation.  We need to engage representatives of formal education and senior decision makers if we are going to help to make the change we want to see.</a:t>
            </a:r>
          </a:p>
          <a:p>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1677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7DB09500-EAC0-564F-B98B-39D575055A7C}"/>
              </a:ext>
            </a:extLst>
          </p:cNvPr>
          <p:cNvPicPr/>
          <p:nvPr/>
        </p:nvPicPr>
        <p:blipFill>
          <a:blip r:embed="rId3"/>
          <a:stretch>
            <a:fillRect/>
          </a:stretch>
        </p:blipFill>
        <p:spPr>
          <a:xfrm>
            <a:off x="365805" y="28900"/>
            <a:ext cx="1577376" cy="1346920"/>
          </a:xfrm>
          <a:prstGeom prst="rect">
            <a:avLst/>
          </a:prstGeom>
        </p:spPr>
      </p:pic>
      <p:pic>
        <p:nvPicPr>
          <p:cNvPr id="46" name="Picture 45"/>
          <p:cNvPicPr/>
          <p:nvPr/>
        </p:nvPicPr>
        <p:blipFill>
          <a:blip r:embed="rId4">
            <a:extLst>
              <a:ext uri="{28A0092B-C50C-407E-A947-70E740481C1C}">
                <a14:useLocalDpi xmlns:a14="http://schemas.microsoft.com/office/drawing/2010/main" val="0"/>
              </a:ext>
            </a:extLst>
          </a:blip>
          <a:stretch>
            <a:fillRect/>
          </a:stretch>
        </p:blipFill>
        <p:spPr>
          <a:xfrm>
            <a:off x="10023309" y="284530"/>
            <a:ext cx="1691640" cy="835660"/>
          </a:xfrm>
          <a:prstGeom prst="rect">
            <a:avLst/>
          </a:prstGeom>
        </p:spPr>
      </p:pic>
      <p:sp>
        <p:nvSpPr>
          <p:cNvPr id="51" name="TextBox 50"/>
          <p:cNvSpPr txBox="1"/>
          <p:nvPr/>
        </p:nvSpPr>
        <p:spPr>
          <a:xfrm>
            <a:off x="1669476" y="-26503"/>
            <a:ext cx="848769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AE0C5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AE0C51"/>
                </a:solidFill>
                <a:latin typeface="Arial" panose="020B0604020202020204" pitchFamily="34" charset="0"/>
                <a:cs typeface="Arial" panose="020B0604020202020204" pitchFamily="34" charset="0"/>
              </a:rPr>
              <a:t>Practitioner reflections on experiences of planning and evaluating work with schools (Meeting 1)</a:t>
            </a:r>
            <a:endParaRPr lang="en-GB" sz="2400" b="1" dirty="0">
              <a:solidFill>
                <a:srgbClr val="AE0C51"/>
              </a:solidFill>
              <a:latin typeface="Arial" panose="020B0604020202020204" pitchFamily="34" charset="0"/>
              <a:cs typeface="Arial" panose="020B0604020202020204" pitchFamily="34" charset="0"/>
            </a:endParaRPr>
          </a:p>
        </p:txBody>
      </p:sp>
      <p:sp>
        <p:nvSpPr>
          <p:cNvPr id="6" name="Rectangle 2">
            <a:extLst>
              <a:ext uri="{FF2B5EF4-FFF2-40B4-BE49-F238E27FC236}">
                <a16:creationId xmlns:a16="http://schemas.microsoft.com/office/drawing/2014/main" id="{07D672F2-4814-9649-92A4-4E03DD0BC10C}"/>
              </a:ext>
            </a:extLst>
          </p:cNvPr>
          <p:cNvSpPr>
            <a:spLocks noChangeArrowheads="1"/>
          </p:cNvSpPr>
          <p:nvPr/>
        </p:nvSpPr>
        <p:spPr bwMode="auto">
          <a:xfrm>
            <a:off x="8589990" y="198117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extBox 1">
            <a:extLst>
              <a:ext uri="{FF2B5EF4-FFF2-40B4-BE49-F238E27FC236}">
                <a16:creationId xmlns:a16="http://schemas.microsoft.com/office/drawing/2014/main" id="{A9BB6C85-3C2C-4AFD-B70C-583DE3D51AB4}"/>
              </a:ext>
            </a:extLst>
          </p:cNvPr>
          <p:cNvSpPr txBox="1"/>
          <p:nvPr/>
        </p:nvSpPr>
        <p:spPr>
          <a:xfrm>
            <a:off x="608518" y="1431223"/>
            <a:ext cx="6222587" cy="5847755"/>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342900" indent="-342900">
              <a:buFont typeface="Arial" panose="020B0604020202020204" pitchFamily="34" charset="0"/>
              <a:buChar char="•"/>
            </a:pPr>
            <a:r>
              <a:rPr lang="en-US" sz="2000" i="1" dirty="0">
                <a:solidFill>
                  <a:schemeClr val="dk1"/>
                </a:solidFill>
              </a:rPr>
              <a:t>We need better processes for JOINT planning and evaluating in collaboration with schools – to meet the needs of young </a:t>
            </a:r>
            <a:r>
              <a:rPr lang="en-US" sz="2000" i="1" dirty="0" err="1">
                <a:solidFill>
                  <a:schemeClr val="dk1"/>
                </a:solidFill>
              </a:rPr>
              <a:t>peole</a:t>
            </a:r>
            <a:r>
              <a:rPr lang="en-US" sz="2000" i="1" dirty="0">
                <a:solidFill>
                  <a:schemeClr val="dk1"/>
                </a:solidFill>
              </a:rPr>
              <a:t> - and reflect school and community improvement priorities.</a:t>
            </a:r>
          </a:p>
          <a:p>
            <a:pPr marL="285750" indent="-285750">
              <a:buFont typeface="Arial" panose="020B0604020202020204" pitchFamily="34" charset="0"/>
              <a:buChar char="•"/>
            </a:pPr>
            <a:r>
              <a:rPr lang="en-US" sz="2000" i="1" dirty="0">
                <a:solidFill>
                  <a:schemeClr val="dk1"/>
                </a:solidFill>
              </a:rPr>
              <a:t>It would be good to have a clear framework for engagement with schools that keeps youth work fundamentals at its heart.  Youth work is not ‘school mark 2’.</a:t>
            </a:r>
          </a:p>
          <a:p>
            <a:pPr marL="285750" indent="-285750">
              <a:buFont typeface="Arial" panose="020B0604020202020204" pitchFamily="34" charset="0"/>
              <a:buChar char="•"/>
            </a:pPr>
            <a:r>
              <a:rPr lang="en-US" sz="2000" i="1" dirty="0">
                <a:solidFill>
                  <a:schemeClr val="dk1"/>
                </a:solidFill>
              </a:rPr>
              <a:t>Young people’s achievements through youth work (not just tariff points) need to be better recognised and recorded.</a:t>
            </a:r>
          </a:p>
          <a:p>
            <a:pPr marL="285750" indent="-285750">
              <a:buFont typeface="Arial" panose="020B0604020202020204" pitchFamily="34" charset="0"/>
              <a:buChar char="•"/>
            </a:pPr>
            <a:r>
              <a:rPr lang="en-US" sz="2000" i="1" dirty="0">
                <a:solidFill>
                  <a:schemeClr val="dk1"/>
                </a:solidFill>
              </a:rPr>
              <a:t>Often we’re not sure what happens with the evaluations we share with schools – where do they go?  How do they inform decisions in school about pathways for young people? How do they inform service improvement?</a:t>
            </a:r>
          </a:p>
          <a:p>
            <a:endParaRPr lang="en-US" dirty="0"/>
          </a:p>
          <a:p>
            <a:pPr marL="285750" indent="-285750">
              <a:buFont typeface="Arial" panose="020B0604020202020204" pitchFamily="34" charset="0"/>
              <a:buChar char="•"/>
            </a:pPr>
            <a:endParaRPr lang="en-GB" dirty="0"/>
          </a:p>
        </p:txBody>
      </p:sp>
      <p:pic>
        <p:nvPicPr>
          <p:cNvPr id="7" name="Picture 6">
            <a:extLst>
              <a:ext uri="{FF2B5EF4-FFF2-40B4-BE49-F238E27FC236}">
                <a16:creationId xmlns:a16="http://schemas.microsoft.com/office/drawing/2014/main" id="{E416FB83-F5F7-4B64-A52E-001C39C5916B}"/>
              </a:ext>
            </a:extLst>
          </p:cNvPr>
          <p:cNvPicPr>
            <a:picLocks noChangeAspect="1"/>
          </p:cNvPicPr>
          <p:nvPr/>
        </p:nvPicPr>
        <p:blipFill rotWithShape="1">
          <a:blip r:embed="rId5"/>
          <a:srcRect l="2351" t="21046"/>
          <a:stretch/>
        </p:blipFill>
        <p:spPr>
          <a:xfrm>
            <a:off x="7312488" y="2483411"/>
            <a:ext cx="4026072" cy="1970416"/>
          </a:xfrm>
          <a:prstGeom prst="rect">
            <a:avLst/>
          </a:prstGeom>
        </p:spPr>
      </p:pic>
      <p:sp>
        <p:nvSpPr>
          <p:cNvPr id="3" name="TextBox 2">
            <a:extLst>
              <a:ext uri="{FF2B5EF4-FFF2-40B4-BE49-F238E27FC236}">
                <a16:creationId xmlns:a16="http://schemas.microsoft.com/office/drawing/2014/main" id="{5E83D9EC-D37B-487A-9555-1732EBBC1D1D}"/>
              </a:ext>
            </a:extLst>
          </p:cNvPr>
          <p:cNvSpPr txBox="1"/>
          <p:nvPr/>
        </p:nvSpPr>
        <p:spPr>
          <a:xfrm>
            <a:off x="7659445" y="4668622"/>
            <a:ext cx="3679115" cy="954107"/>
          </a:xfrm>
          <a:prstGeom prst="rect">
            <a:avLst/>
          </a:prstGeom>
          <a:noFill/>
        </p:spPr>
        <p:txBody>
          <a:bodyPr wrap="square" rtlCol="0">
            <a:spAutoFit/>
          </a:bodyPr>
          <a:lstStyle/>
          <a:p>
            <a:r>
              <a:rPr lang="en-US" sz="1400" b="1" dirty="0"/>
              <a:t>Words the group chose to describe their CURRENT experience of joint planning and evaluation of youth work with schools (largest text = most commonly chosen word)</a:t>
            </a:r>
            <a:endParaRPr lang="en-GB" sz="1400" b="1" dirty="0"/>
          </a:p>
        </p:txBody>
      </p:sp>
    </p:spTree>
    <p:extLst>
      <p:ext uri="{BB962C8B-B14F-4D97-AF65-F5344CB8AC3E}">
        <p14:creationId xmlns:p14="http://schemas.microsoft.com/office/powerpoint/2010/main" val="103494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DE7373-DBEE-4B8D-B039-D844A1329687}"/>
              </a:ext>
            </a:extLst>
          </p:cNvPr>
          <p:cNvPicPr>
            <a:picLocks noChangeAspect="1"/>
          </p:cNvPicPr>
          <p:nvPr/>
        </p:nvPicPr>
        <p:blipFill rotWithShape="1">
          <a:blip r:embed="rId3"/>
          <a:srcRect t="2129" r="4202"/>
          <a:stretch/>
        </p:blipFill>
        <p:spPr>
          <a:xfrm>
            <a:off x="2142701" y="3642055"/>
            <a:ext cx="3786017" cy="3123897"/>
          </a:xfrm>
          <a:prstGeom prst="rect">
            <a:avLst/>
          </a:prstGeom>
        </p:spPr>
      </p:pic>
      <p:pic>
        <p:nvPicPr>
          <p:cNvPr id="5" name="Picture 4">
            <a:extLst>
              <a:ext uri="{FF2B5EF4-FFF2-40B4-BE49-F238E27FC236}">
                <a16:creationId xmlns:a16="http://schemas.microsoft.com/office/drawing/2014/main" id="{3499E29C-D42A-476B-8AC8-68AB16F74FE7}"/>
              </a:ext>
            </a:extLst>
          </p:cNvPr>
          <p:cNvPicPr>
            <a:picLocks noChangeAspect="1"/>
          </p:cNvPicPr>
          <p:nvPr/>
        </p:nvPicPr>
        <p:blipFill rotWithShape="1">
          <a:blip r:embed="rId4"/>
          <a:srcRect l="8479" t="6094" r="4921" b="11480"/>
          <a:stretch/>
        </p:blipFill>
        <p:spPr>
          <a:xfrm>
            <a:off x="1969841" y="1860404"/>
            <a:ext cx="3958877" cy="1891772"/>
          </a:xfrm>
          <a:prstGeom prst="rect">
            <a:avLst/>
          </a:prstGeom>
        </p:spPr>
      </p:pic>
      <p:sp>
        <p:nvSpPr>
          <p:cNvPr id="2" name="Rectangle 1"/>
          <p:cNvSpPr/>
          <p:nvPr/>
        </p:nvSpPr>
        <p:spPr>
          <a:xfrm>
            <a:off x="700243" y="4298521"/>
            <a:ext cx="1714694" cy="1169551"/>
          </a:xfrm>
          <a:prstGeom prst="rect">
            <a:avLst/>
          </a:prstGeom>
        </p:spPr>
        <p:txBody>
          <a:bodyPr wrap="square">
            <a:spAutoFit/>
          </a:bodyPr>
          <a:lstStyle/>
          <a:p>
            <a:pPr algn="ctr"/>
            <a:r>
              <a:rPr lang="en-US" sz="1000" b="1" dirty="0">
                <a:solidFill>
                  <a:srgbClr val="AE0C51"/>
                </a:solidFill>
                <a:cs typeface="Arial" panose="020B0604020202020204" pitchFamily="34" charset="0"/>
              </a:rPr>
              <a:t>National Youth Work Outcomes and Skills Framework</a:t>
            </a:r>
          </a:p>
          <a:p>
            <a:pPr algn="ctr"/>
            <a:endParaRPr lang="en-US" sz="1000" b="1" dirty="0">
              <a:solidFill>
                <a:srgbClr val="AE0C51"/>
              </a:solidFill>
              <a:cs typeface="Arial" panose="020B0604020202020204" pitchFamily="34" charset="0"/>
            </a:endParaRPr>
          </a:p>
          <a:p>
            <a:pPr algn="ctr"/>
            <a:r>
              <a:rPr lang="en-US" sz="1000" dirty="0">
                <a:hlinkClick r:id="rId5"/>
              </a:rPr>
              <a:t>Youth Work Outcomes and Skills Framework | YouthLink Scotland</a:t>
            </a:r>
            <a:endParaRPr lang="en-GB" sz="1000" dirty="0"/>
          </a:p>
        </p:txBody>
      </p:sp>
      <p:sp>
        <p:nvSpPr>
          <p:cNvPr id="6" name="TextBox 5">
            <a:extLst>
              <a:ext uri="{FF2B5EF4-FFF2-40B4-BE49-F238E27FC236}">
                <a16:creationId xmlns:a16="http://schemas.microsoft.com/office/drawing/2014/main" id="{F607B91B-0694-4E65-93C3-02F199795E1E}"/>
              </a:ext>
            </a:extLst>
          </p:cNvPr>
          <p:cNvSpPr txBox="1"/>
          <p:nvPr/>
        </p:nvSpPr>
        <p:spPr>
          <a:xfrm>
            <a:off x="819807" y="244600"/>
            <a:ext cx="1026860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AE0C51"/>
                </a:solidFill>
                <a:latin typeface="Arial" panose="020B0604020202020204" pitchFamily="34" charset="0"/>
                <a:cs typeface="Arial" panose="020B0604020202020204" pitchFamily="34" charset="0"/>
              </a:rPr>
              <a:t>So what will make the Community of Practice a worthwhile investment of time for us as youth work practitioners?</a:t>
            </a:r>
            <a:endParaRPr lang="en-GB" sz="2400" b="1" dirty="0">
              <a:solidFill>
                <a:srgbClr val="AE0C5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04DE0BC-2A80-43DA-AC9F-5F0DDE2B04A8}"/>
              </a:ext>
            </a:extLst>
          </p:cNvPr>
          <p:cNvSpPr/>
          <p:nvPr/>
        </p:nvSpPr>
        <p:spPr>
          <a:xfrm rot="10800000" flipV="1">
            <a:off x="534261" y="2415866"/>
            <a:ext cx="1281107" cy="1169551"/>
          </a:xfrm>
          <a:prstGeom prst="rect">
            <a:avLst/>
          </a:prstGeom>
        </p:spPr>
        <p:txBody>
          <a:bodyPr wrap="square">
            <a:spAutoFit/>
          </a:bodyPr>
          <a:lstStyle/>
          <a:p>
            <a:pPr algn="ctr"/>
            <a:r>
              <a:rPr lang="en-US" sz="1000" b="1" dirty="0">
                <a:solidFill>
                  <a:srgbClr val="AE0C51"/>
                </a:solidFill>
                <a:cs typeface="Arial" panose="020B0604020202020204" pitchFamily="34" charset="0"/>
              </a:rPr>
              <a:t>National Resources to support planning and review with schools</a:t>
            </a:r>
          </a:p>
          <a:p>
            <a:pPr algn="ctr"/>
            <a:endParaRPr lang="en-US" sz="1000" b="1" dirty="0">
              <a:solidFill>
                <a:srgbClr val="AE0C51"/>
              </a:solidFill>
              <a:cs typeface="Arial" panose="020B0604020202020204" pitchFamily="34" charset="0"/>
            </a:endParaRPr>
          </a:p>
          <a:p>
            <a:pPr algn="ctr"/>
            <a:r>
              <a:rPr lang="en-GB" sz="1000" dirty="0">
                <a:hlinkClick r:id="rId6"/>
              </a:rPr>
              <a:t>YouthLink Scotland | Resources</a:t>
            </a:r>
            <a:endParaRPr lang="en-US" sz="1000" b="1" dirty="0">
              <a:solidFill>
                <a:srgbClr val="AE0C51"/>
              </a:solidFill>
              <a:cs typeface="Arial" panose="020B0604020202020204" pitchFamily="34" charset="0"/>
            </a:endParaRPr>
          </a:p>
        </p:txBody>
      </p:sp>
      <p:sp>
        <p:nvSpPr>
          <p:cNvPr id="8" name="Speech Bubble: Rectangle with Corners Rounded 7">
            <a:extLst>
              <a:ext uri="{FF2B5EF4-FFF2-40B4-BE49-F238E27FC236}">
                <a16:creationId xmlns:a16="http://schemas.microsoft.com/office/drawing/2014/main" id="{E2E7DAE2-1B31-4365-88D1-D2A080C2F7C9}"/>
              </a:ext>
            </a:extLst>
          </p:cNvPr>
          <p:cNvSpPr/>
          <p:nvPr/>
        </p:nvSpPr>
        <p:spPr>
          <a:xfrm>
            <a:off x="6946957" y="2209413"/>
            <a:ext cx="4352547" cy="2865283"/>
          </a:xfrm>
          <a:prstGeom prst="wedgeRoundRectCallout">
            <a:avLst>
              <a:gd name="adj1" fmla="val 44696"/>
              <a:gd name="adj2" fmla="val 6588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We want schools / senior leaders in formal education to be part of our conversation about effective planning, evaluation and development of youth work in partnership with schools in the South East – how can we work together to influence and involve formal education partners in a dialogue about the opportunities we see?</a:t>
            </a:r>
            <a:endParaRPr lang="en-GB" sz="1600" dirty="0"/>
          </a:p>
        </p:txBody>
      </p:sp>
      <p:sp>
        <p:nvSpPr>
          <p:cNvPr id="9" name="Speech Bubble: Rectangle with Corners Rounded 8">
            <a:extLst>
              <a:ext uri="{FF2B5EF4-FFF2-40B4-BE49-F238E27FC236}">
                <a16:creationId xmlns:a16="http://schemas.microsoft.com/office/drawing/2014/main" id="{882F04BE-392C-4017-BA36-587B04C05AD3}"/>
              </a:ext>
            </a:extLst>
          </p:cNvPr>
          <p:cNvSpPr/>
          <p:nvPr/>
        </p:nvSpPr>
        <p:spPr>
          <a:xfrm>
            <a:off x="6735962" y="4871626"/>
            <a:ext cx="2502631" cy="1613240"/>
          </a:xfrm>
          <a:prstGeom prst="wedgeRoundRectCallout">
            <a:avLst>
              <a:gd name="adj1" fmla="val 118288"/>
              <a:gd name="adj2" fmla="val -7358"/>
              <a:gd name="adj3" fmla="val 16667"/>
            </a:avLst>
          </a:prstGeom>
          <a:solidFill>
            <a:srgbClr val="D1C3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...And how can we ensure that young people are at the heart of this dialogue too?</a:t>
            </a:r>
          </a:p>
        </p:txBody>
      </p:sp>
      <p:sp>
        <p:nvSpPr>
          <p:cNvPr id="10" name="TextBox 9">
            <a:extLst>
              <a:ext uri="{FF2B5EF4-FFF2-40B4-BE49-F238E27FC236}">
                <a16:creationId xmlns:a16="http://schemas.microsoft.com/office/drawing/2014/main" id="{D5F7955D-3087-45F8-AD79-A555069889D2}"/>
              </a:ext>
            </a:extLst>
          </p:cNvPr>
          <p:cNvSpPr txBox="1"/>
          <p:nvPr/>
        </p:nvSpPr>
        <p:spPr>
          <a:xfrm>
            <a:off x="534261" y="1174554"/>
            <a:ext cx="5612523" cy="738664"/>
          </a:xfrm>
          <a:prstGeom prst="rect">
            <a:avLst/>
          </a:prstGeom>
          <a:noFill/>
        </p:spPr>
        <p:txBody>
          <a:bodyPr wrap="square" rtlCol="0">
            <a:spAutoFit/>
          </a:bodyPr>
          <a:lstStyle/>
          <a:p>
            <a:r>
              <a:rPr lang="en-US" sz="1400" i="1" dirty="0"/>
              <a:t>We want to learn from each other and explore resources, developed nationally and in our own contexts, to support planning and evaluation….</a:t>
            </a:r>
          </a:p>
          <a:p>
            <a:endParaRPr lang="en-GB" sz="1400" dirty="0"/>
          </a:p>
        </p:txBody>
      </p:sp>
      <p:sp>
        <p:nvSpPr>
          <p:cNvPr id="11" name="TextBox 10">
            <a:extLst>
              <a:ext uri="{FF2B5EF4-FFF2-40B4-BE49-F238E27FC236}">
                <a16:creationId xmlns:a16="http://schemas.microsoft.com/office/drawing/2014/main" id="{E0BB0B19-FD3F-44B6-81CF-641DFEF814C3}"/>
              </a:ext>
            </a:extLst>
          </p:cNvPr>
          <p:cNvSpPr txBox="1"/>
          <p:nvPr/>
        </p:nvSpPr>
        <p:spPr>
          <a:xfrm>
            <a:off x="6432332" y="1179754"/>
            <a:ext cx="5612523" cy="1169551"/>
          </a:xfrm>
          <a:prstGeom prst="rect">
            <a:avLst/>
          </a:prstGeom>
          <a:noFill/>
        </p:spPr>
        <p:txBody>
          <a:bodyPr wrap="square" rtlCol="0">
            <a:spAutoFit/>
          </a:bodyPr>
          <a:lstStyle/>
          <a:p>
            <a:r>
              <a:rPr lang="en-US" sz="1400" b="1" i="1" dirty="0"/>
              <a:t>AND</a:t>
            </a:r>
            <a:r>
              <a:rPr lang="en-US" sz="1400" i="1" dirty="0"/>
              <a:t> we want to engage and influence teachers, school leaders and senior decision makers to build a better shared understanding of the value of youth work and the importance of planning and evaluating work together ….</a:t>
            </a:r>
          </a:p>
          <a:p>
            <a:endParaRPr lang="en-GB" sz="1400" dirty="0"/>
          </a:p>
        </p:txBody>
      </p:sp>
    </p:spTree>
    <p:extLst>
      <p:ext uri="{BB962C8B-B14F-4D97-AF65-F5344CB8AC3E}">
        <p14:creationId xmlns:p14="http://schemas.microsoft.com/office/powerpoint/2010/main" val="22713272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d7811df4-aa7c-4ff2-b008-6109f5e2be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A9C8C2267FD64BBE17ABBFA3D88071" ma:contentTypeVersion="14" ma:contentTypeDescription="Create a new document." ma:contentTypeScope="" ma:versionID="5dee436df54779d5fba9dd1c5a7c06d7">
  <xsd:schema xmlns:xsd="http://www.w3.org/2001/XMLSchema" xmlns:xs="http://www.w3.org/2001/XMLSchema" xmlns:p="http://schemas.microsoft.com/office/2006/metadata/properties" xmlns:ns3="d7811df4-aa7c-4ff2-b008-6109f5e2bead" xmlns:ns4="f8efef75-51ae-4f68-ad49-16926360e94f" targetNamespace="http://schemas.microsoft.com/office/2006/metadata/properties" ma:root="true" ma:fieldsID="90e9af910abababe8734b51de4de9380" ns3:_="" ns4:_="">
    <xsd:import namespace="d7811df4-aa7c-4ff2-b008-6109f5e2bead"/>
    <xsd:import namespace="f8efef75-51ae-4f68-ad49-16926360e94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811df4-aa7c-4ff2-b008-6109f5e2b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8efef75-51ae-4f68-ad49-16926360e94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2DE16A-C971-4208-93C5-30E6017A5A3F}">
  <ds:schemaRefs>
    <ds:schemaRef ds:uri="http://schemas.microsoft.com/sharepoint/v3/contenttype/forms"/>
  </ds:schemaRefs>
</ds:datastoreItem>
</file>

<file path=customXml/itemProps2.xml><?xml version="1.0" encoding="utf-8"?>
<ds:datastoreItem xmlns:ds="http://schemas.openxmlformats.org/officeDocument/2006/customXml" ds:itemID="{B7CF59CC-C15B-4604-9923-9481368EDB43}">
  <ds:schemaRefs>
    <ds:schemaRef ds:uri="d7811df4-aa7c-4ff2-b008-6109f5e2bead"/>
    <ds:schemaRef ds:uri="http://schemas.microsoft.com/office/infopath/2007/PartnerControls"/>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f8efef75-51ae-4f68-ad49-16926360e94f"/>
    <ds:schemaRef ds:uri="http://www.w3.org/XML/1998/namespace"/>
  </ds:schemaRefs>
</ds:datastoreItem>
</file>

<file path=customXml/itemProps3.xml><?xml version="1.0" encoding="utf-8"?>
<ds:datastoreItem xmlns:ds="http://schemas.openxmlformats.org/officeDocument/2006/customXml" ds:itemID="{ACA9CCBF-F7E4-43DE-B9CD-B10973293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811df4-aa7c-4ff2-b008-6109f5e2bead"/>
    <ds:schemaRef ds:uri="f8efef75-51ae-4f68-ad49-16926360e9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12817</TotalTime>
  <Words>784</Words>
  <Application>Microsoft Office PowerPoint</Application>
  <PresentationFormat>Widescreen</PresentationFormat>
  <Paragraphs>64</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明朝</vt:lpstr>
      <vt:lpstr>Arial</vt:lpstr>
      <vt:lpstr>Arial Bold</vt:lpstr>
      <vt:lpstr>Calibri</vt:lpstr>
      <vt:lpstr>Calibri Light</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Gill Gracie</cp:lastModifiedBy>
  <cp:revision>236</cp:revision>
  <dcterms:created xsi:type="dcterms:W3CDTF">2019-01-16T20:29:19Z</dcterms:created>
  <dcterms:modified xsi:type="dcterms:W3CDTF">2023-03-16T17:45:29Z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0x010100FBA9C8C2267FD64BBE17ABBFA3D88071</vt:lpwstr>
  </property>
  <property fmtid="{D5CDD505-2E9C-101B-9397-08002B2CF9AE}" pid="3" name="MediaServiceImageTags">
    <vt:lpwstr/>
  </property>
</Properties>
</file>