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s/slide1.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9.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0.xml" ContentType="application/vnd.openxmlformats-officedocument.presentationml.slide+xml"/>
  <Override PartName="/ppt/slides/slide16.xml" ContentType="application/vnd.openxmlformats-officedocument.presentationml.slide+xml"/>
  <Override PartName="/ppt/slides/slide14.xml" ContentType="application/vnd.openxmlformats-officedocument.presentationml.slide+xml"/>
  <Override PartName="/ppt/slides/slide12.xml" ContentType="application/vnd.openxmlformats-officedocument.presentationml.slide+xml"/>
  <Override PartName="/ppt/slides/slide15.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notesSlides/notesSlide6.xml" ContentType="application/vnd.openxmlformats-officedocument.presentationml.notesSlide+xml"/>
  <Override PartName="/ppt/notesSlides/notesSlide2.xml" ContentType="application/vnd.openxmlformats-officedocument.presentationml.notesSlide+xml"/>
  <Override PartName="/ppt/notesSlides/notesSlide8.xml" ContentType="application/vnd.openxmlformats-officedocument.presentationml.notesSlide+xml"/>
  <Override PartName="/ppt/notesSlides/notesSlide13.xml" ContentType="application/vnd.openxmlformats-officedocument.presentationml.notesSlide+xml"/>
  <Override PartName="/ppt/notesSlides/notesSlide12.xml" ContentType="application/vnd.openxmlformats-officedocument.presentationml.notesSlide+xml"/>
  <Override PartName="/ppt/notesSlides/notesSlide1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notesSlides/notesSlide9.xml" ContentType="application/vnd.openxmlformats-officedocument.presentationml.notesSlid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1.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0" r:id="rId1"/>
  </p:sldMasterIdLst>
  <p:notesMasterIdLst>
    <p:notesMasterId r:id="rId21"/>
  </p:notesMasterIdLst>
  <p:handoutMasterIdLst>
    <p:handoutMasterId r:id="rId22"/>
  </p:handoutMasterIdLst>
  <p:sldIdLst>
    <p:sldId id="393" r:id="rId2"/>
    <p:sldId id="392" r:id="rId3"/>
    <p:sldId id="421" r:id="rId4"/>
    <p:sldId id="413" r:id="rId5"/>
    <p:sldId id="423" r:id="rId6"/>
    <p:sldId id="424" r:id="rId7"/>
    <p:sldId id="422" r:id="rId8"/>
    <p:sldId id="425" r:id="rId9"/>
    <p:sldId id="414" r:id="rId10"/>
    <p:sldId id="426" r:id="rId11"/>
    <p:sldId id="417" r:id="rId12"/>
    <p:sldId id="428" r:id="rId13"/>
    <p:sldId id="427" r:id="rId14"/>
    <p:sldId id="431" r:id="rId15"/>
    <p:sldId id="429" r:id="rId16"/>
    <p:sldId id="418" r:id="rId17"/>
    <p:sldId id="430" r:id="rId18"/>
    <p:sldId id="420" r:id="rId19"/>
    <p:sldId id="432" r:id="rId20"/>
  </p:sldIdLst>
  <p:sldSz cx="9144000" cy="6858000" type="screen4x3"/>
  <p:notesSz cx="6858000" cy="9926638"/>
  <p:defaultTextStyle>
    <a:defPPr>
      <a:defRPr lang="en-GB"/>
    </a:defPPr>
    <a:lvl1pPr algn="l" rtl="0" fontAlgn="base">
      <a:spcBef>
        <a:spcPct val="0"/>
      </a:spcBef>
      <a:spcAft>
        <a:spcPct val="0"/>
      </a:spcAft>
      <a:defRPr sz="2400" kern="1200">
        <a:solidFill>
          <a:schemeClr val="tx1"/>
        </a:solidFill>
        <a:latin typeface="Arial" charset="0"/>
        <a:ea typeface="ＭＳ Ｐゴシック" pitchFamily="34" charset="-128"/>
        <a:cs typeface="Arial" charset="0"/>
      </a:defRPr>
    </a:lvl1pPr>
    <a:lvl2pPr marL="457200" algn="l" rtl="0" fontAlgn="base">
      <a:spcBef>
        <a:spcPct val="0"/>
      </a:spcBef>
      <a:spcAft>
        <a:spcPct val="0"/>
      </a:spcAft>
      <a:defRPr sz="2400" kern="1200">
        <a:solidFill>
          <a:schemeClr val="tx1"/>
        </a:solidFill>
        <a:latin typeface="Arial" charset="0"/>
        <a:ea typeface="ＭＳ Ｐゴシック" pitchFamily="34" charset="-128"/>
        <a:cs typeface="Arial" charset="0"/>
      </a:defRPr>
    </a:lvl2pPr>
    <a:lvl3pPr marL="914400" algn="l" rtl="0" fontAlgn="base">
      <a:spcBef>
        <a:spcPct val="0"/>
      </a:spcBef>
      <a:spcAft>
        <a:spcPct val="0"/>
      </a:spcAft>
      <a:defRPr sz="2400" kern="1200">
        <a:solidFill>
          <a:schemeClr val="tx1"/>
        </a:solidFill>
        <a:latin typeface="Arial" charset="0"/>
        <a:ea typeface="ＭＳ Ｐゴシック" pitchFamily="34" charset="-128"/>
        <a:cs typeface="Arial" charset="0"/>
      </a:defRPr>
    </a:lvl3pPr>
    <a:lvl4pPr marL="1371600" algn="l" rtl="0" fontAlgn="base">
      <a:spcBef>
        <a:spcPct val="0"/>
      </a:spcBef>
      <a:spcAft>
        <a:spcPct val="0"/>
      </a:spcAft>
      <a:defRPr sz="2400" kern="1200">
        <a:solidFill>
          <a:schemeClr val="tx1"/>
        </a:solidFill>
        <a:latin typeface="Arial" charset="0"/>
        <a:ea typeface="ＭＳ Ｐゴシック" pitchFamily="34" charset="-128"/>
        <a:cs typeface="Arial" charset="0"/>
      </a:defRPr>
    </a:lvl4pPr>
    <a:lvl5pPr marL="1828800" algn="l" rtl="0" fontAlgn="base">
      <a:spcBef>
        <a:spcPct val="0"/>
      </a:spcBef>
      <a:spcAft>
        <a:spcPct val="0"/>
      </a:spcAft>
      <a:defRPr sz="2400" kern="1200">
        <a:solidFill>
          <a:schemeClr val="tx1"/>
        </a:solidFill>
        <a:latin typeface="Arial" charset="0"/>
        <a:ea typeface="ＭＳ Ｐゴシック" pitchFamily="34" charset="-128"/>
        <a:cs typeface="Arial" charset="0"/>
      </a:defRPr>
    </a:lvl5pPr>
    <a:lvl6pPr marL="2286000" algn="l" defTabSz="914400" rtl="0" eaLnBrk="1" latinLnBrk="0" hangingPunct="1">
      <a:defRPr sz="2400" kern="1200">
        <a:solidFill>
          <a:schemeClr val="tx1"/>
        </a:solidFill>
        <a:latin typeface="Arial" charset="0"/>
        <a:ea typeface="ＭＳ Ｐゴシック" pitchFamily="34" charset="-128"/>
        <a:cs typeface="Arial" charset="0"/>
      </a:defRPr>
    </a:lvl6pPr>
    <a:lvl7pPr marL="2743200" algn="l" defTabSz="914400" rtl="0" eaLnBrk="1" latinLnBrk="0" hangingPunct="1">
      <a:defRPr sz="2400" kern="1200">
        <a:solidFill>
          <a:schemeClr val="tx1"/>
        </a:solidFill>
        <a:latin typeface="Arial" charset="0"/>
        <a:ea typeface="ＭＳ Ｐゴシック" pitchFamily="34" charset="-128"/>
        <a:cs typeface="Arial" charset="0"/>
      </a:defRPr>
    </a:lvl7pPr>
    <a:lvl8pPr marL="3200400" algn="l" defTabSz="914400" rtl="0" eaLnBrk="1" latinLnBrk="0" hangingPunct="1">
      <a:defRPr sz="2400" kern="1200">
        <a:solidFill>
          <a:schemeClr val="tx1"/>
        </a:solidFill>
        <a:latin typeface="Arial" charset="0"/>
        <a:ea typeface="ＭＳ Ｐゴシック" pitchFamily="34" charset="-128"/>
        <a:cs typeface="Arial" charset="0"/>
      </a:defRPr>
    </a:lvl8pPr>
    <a:lvl9pPr marL="3657600" algn="l" defTabSz="914400" rtl="0" eaLnBrk="1" latinLnBrk="0" hangingPunct="1">
      <a:defRPr sz="2400" kern="1200">
        <a:solidFill>
          <a:schemeClr val="tx1"/>
        </a:solidFill>
        <a:latin typeface="Arial" charset="0"/>
        <a:ea typeface="ＭＳ Ｐゴシック" pitchFamily="34" charset="-128"/>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A0817"/>
    <a:srgbClr val="061D4A"/>
    <a:srgbClr val="FFFF66"/>
    <a:srgbClr val="6D050F"/>
    <a:srgbClr val="9966FF"/>
    <a:srgbClr val="FFFFCC"/>
    <a:srgbClr val="FFFF99"/>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62" autoAdjust="0"/>
    <p:restoredTop sz="90368" autoAdjust="0"/>
  </p:normalViewPr>
  <p:slideViewPr>
    <p:cSldViewPr snapToGrid="0">
      <p:cViewPr varScale="1">
        <p:scale>
          <a:sx n="67" d="100"/>
          <a:sy n="67" d="100"/>
        </p:scale>
        <p:origin x="144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p:scale>
          <a:sx n="200" d="100"/>
          <a:sy n="200" d="100"/>
        </p:scale>
        <p:origin x="168" y="3348"/>
      </p:cViewPr>
      <p:guideLst>
        <p:guide orient="horz" pos="3127"/>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customXml" Target="../customXml/item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718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Times" pitchFamily="18" charset="0"/>
                <a:ea typeface="ＭＳ Ｐゴシック" pitchFamily="-108" charset="-128"/>
                <a:cs typeface="+mn-cs"/>
              </a:defRPr>
            </a:lvl1pPr>
          </a:lstStyle>
          <a:p>
            <a:pPr>
              <a:defRPr/>
            </a:pPr>
            <a:endParaRPr lang="en-GB"/>
          </a:p>
        </p:txBody>
      </p:sp>
      <p:sp>
        <p:nvSpPr>
          <p:cNvPr id="33795" name="Rectangle 3"/>
          <p:cNvSpPr>
            <a:spLocks noGrp="1" noChangeArrowheads="1"/>
          </p:cNvSpPr>
          <p:nvPr>
            <p:ph type="dt" sz="quarter" idx="1"/>
          </p:nvPr>
        </p:nvSpPr>
        <p:spPr bwMode="auto">
          <a:xfrm>
            <a:off x="3886200" y="0"/>
            <a:ext cx="29718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pitchFamily="18" charset="0"/>
                <a:ea typeface="ＭＳ Ｐゴシック" pitchFamily="-108" charset="-128"/>
                <a:cs typeface="+mn-cs"/>
              </a:defRPr>
            </a:lvl1pPr>
          </a:lstStyle>
          <a:p>
            <a:pPr>
              <a:defRPr/>
            </a:pPr>
            <a:endParaRPr lang="en-GB"/>
          </a:p>
        </p:txBody>
      </p:sp>
      <p:sp>
        <p:nvSpPr>
          <p:cNvPr id="33796" name="Rectangle 4"/>
          <p:cNvSpPr>
            <a:spLocks noGrp="1" noChangeArrowheads="1"/>
          </p:cNvSpPr>
          <p:nvPr>
            <p:ph type="ftr" sz="quarter" idx="2"/>
          </p:nvPr>
        </p:nvSpPr>
        <p:spPr bwMode="auto">
          <a:xfrm>
            <a:off x="0" y="9429750"/>
            <a:ext cx="29718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Times" pitchFamily="18" charset="0"/>
                <a:ea typeface="ＭＳ Ｐゴシック" pitchFamily="-108" charset="-128"/>
                <a:cs typeface="+mn-cs"/>
              </a:defRPr>
            </a:lvl1pPr>
          </a:lstStyle>
          <a:p>
            <a:pPr>
              <a:defRPr/>
            </a:pPr>
            <a:endParaRPr lang="en-GB"/>
          </a:p>
        </p:txBody>
      </p:sp>
      <p:sp>
        <p:nvSpPr>
          <p:cNvPr id="33797" name="Rectangle 5"/>
          <p:cNvSpPr>
            <a:spLocks noGrp="1" noChangeArrowheads="1"/>
          </p:cNvSpPr>
          <p:nvPr>
            <p:ph type="sldNum" sz="quarter" idx="3"/>
          </p:nvPr>
        </p:nvSpPr>
        <p:spPr bwMode="auto">
          <a:xfrm>
            <a:off x="3886200" y="9429750"/>
            <a:ext cx="29718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Times" pitchFamily="18" charset="0"/>
                <a:ea typeface="ＭＳ Ｐゴシック" pitchFamily="-108" charset="-128"/>
                <a:cs typeface="+mn-cs"/>
              </a:defRPr>
            </a:lvl1pPr>
          </a:lstStyle>
          <a:p>
            <a:pPr>
              <a:defRPr/>
            </a:pPr>
            <a:fld id="{F834E298-DB48-49CF-B835-E3DC7F4EDA36}" type="slidenum">
              <a:rPr lang="en-GB"/>
              <a:pPr>
                <a:defRPr/>
              </a:pPr>
              <a:t>‹#›</a:t>
            </a:fld>
            <a:endParaRPr lang="en-GB"/>
          </a:p>
        </p:txBody>
      </p:sp>
    </p:spTree>
    <p:extLst>
      <p:ext uri="{BB962C8B-B14F-4D97-AF65-F5344CB8AC3E}">
        <p14:creationId xmlns:p14="http://schemas.microsoft.com/office/powerpoint/2010/main" val="20301647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Times" pitchFamily="18" charset="0"/>
                <a:ea typeface="ＭＳ Ｐゴシック" pitchFamily="-108" charset="-128"/>
                <a:cs typeface="+mn-cs"/>
              </a:defRPr>
            </a:lvl1pPr>
          </a:lstStyle>
          <a:p>
            <a:pPr>
              <a:defRPr/>
            </a:pPr>
            <a:endParaRPr lang="en-GB"/>
          </a:p>
        </p:txBody>
      </p:sp>
      <p:sp>
        <p:nvSpPr>
          <p:cNvPr id="17411" name="Rectangle 3"/>
          <p:cNvSpPr>
            <a:spLocks noGrp="1" noChangeArrowheads="1"/>
          </p:cNvSpPr>
          <p:nvPr>
            <p:ph type="dt" idx="1"/>
          </p:nvPr>
        </p:nvSpPr>
        <p:spPr bwMode="auto">
          <a:xfrm>
            <a:off x="3886200" y="0"/>
            <a:ext cx="29718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pitchFamily="18" charset="0"/>
                <a:ea typeface="ＭＳ Ｐゴシック" pitchFamily="-108" charset="-128"/>
                <a:cs typeface="+mn-cs"/>
              </a:defRPr>
            </a:lvl1pPr>
          </a:lstStyle>
          <a:p>
            <a:pPr>
              <a:defRPr/>
            </a:pPr>
            <a:endParaRPr lang="en-GB"/>
          </a:p>
        </p:txBody>
      </p:sp>
      <p:sp>
        <p:nvSpPr>
          <p:cNvPr id="13316" name="Rectangle 4"/>
          <p:cNvSpPr>
            <a:spLocks noGrp="1" noRot="1" noChangeAspect="1" noChangeArrowheads="1" noTextEdit="1"/>
          </p:cNvSpPr>
          <p:nvPr>
            <p:ph type="sldImg" idx="2"/>
          </p:nvPr>
        </p:nvSpPr>
        <p:spPr bwMode="auto">
          <a:xfrm>
            <a:off x="947738" y="744538"/>
            <a:ext cx="4964112" cy="3722687"/>
          </a:xfrm>
          <a:prstGeom prst="rect">
            <a:avLst/>
          </a:prstGeom>
          <a:noFill/>
          <a:ln w="9525">
            <a:solidFill>
              <a:srgbClr val="000000"/>
            </a:solidFill>
            <a:miter lim="800000"/>
            <a:headEnd/>
            <a:tailEnd/>
          </a:ln>
        </p:spPr>
      </p:sp>
      <p:sp>
        <p:nvSpPr>
          <p:cNvPr id="17413" name="Rectangle 5"/>
          <p:cNvSpPr>
            <a:spLocks noGrp="1" noChangeArrowheads="1"/>
          </p:cNvSpPr>
          <p:nvPr>
            <p:ph type="body" sz="quarter" idx="3"/>
          </p:nvPr>
        </p:nvSpPr>
        <p:spPr bwMode="auto">
          <a:xfrm>
            <a:off x="914400" y="4714875"/>
            <a:ext cx="5029200"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17414" name="Rectangle 6"/>
          <p:cNvSpPr>
            <a:spLocks noGrp="1" noChangeArrowheads="1"/>
          </p:cNvSpPr>
          <p:nvPr>
            <p:ph type="ftr" sz="quarter" idx="4"/>
          </p:nvPr>
        </p:nvSpPr>
        <p:spPr bwMode="auto">
          <a:xfrm>
            <a:off x="0" y="9429750"/>
            <a:ext cx="29718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Times" pitchFamily="18" charset="0"/>
                <a:ea typeface="ＭＳ Ｐゴシック" pitchFamily="-108" charset="-128"/>
                <a:cs typeface="+mn-cs"/>
              </a:defRPr>
            </a:lvl1pPr>
          </a:lstStyle>
          <a:p>
            <a:pPr>
              <a:defRPr/>
            </a:pPr>
            <a:endParaRPr lang="en-GB"/>
          </a:p>
        </p:txBody>
      </p:sp>
      <p:sp>
        <p:nvSpPr>
          <p:cNvPr id="17415" name="Rectangle 7"/>
          <p:cNvSpPr>
            <a:spLocks noGrp="1" noChangeArrowheads="1"/>
          </p:cNvSpPr>
          <p:nvPr>
            <p:ph type="sldNum" sz="quarter" idx="5"/>
          </p:nvPr>
        </p:nvSpPr>
        <p:spPr bwMode="auto">
          <a:xfrm>
            <a:off x="3886200" y="9429750"/>
            <a:ext cx="29718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Times" pitchFamily="18" charset="0"/>
                <a:ea typeface="ＭＳ Ｐゴシック" pitchFamily="-108" charset="-128"/>
                <a:cs typeface="+mn-cs"/>
              </a:defRPr>
            </a:lvl1pPr>
          </a:lstStyle>
          <a:p>
            <a:pPr>
              <a:defRPr/>
            </a:pPr>
            <a:fld id="{D62A3296-A398-470F-9A32-D4460703F864}" type="slidenum">
              <a:rPr lang="en-GB"/>
              <a:pPr>
                <a:defRPr/>
              </a:pPr>
              <a:t>‹#›</a:t>
            </a:fld>
            <a:endParaRPr lang="en-GB"/>
          </a:p>
        </p:txBody>
      </p:sp>
    </p:spTree>
    <p:extLst>
      <p:ext uri="{BB962C8B-B14F-4D97-AF65-F5344CB8AC3E}">
        <p14:creationId xmlns:p14="http://schemas.microsoft.com/office/powerpoint/2010/main" val="26819777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www.centreformentalhealth.org.uk/"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noTextEdit="1"/>
          </p:cNvSpPr>
          <p:nvPr>
            <p:ph type="sldImg"/>
          </p:nvPr>
        </p:nvSpPr>
        <p:spPr>
          <a:xfrm>
            <a:off x="947738" y="730250"/>
            <a:ext cx="4964112" cy="3722688"/>
          </a:xfrm>
          <a:ln/>
        </p:spPr>
      </p:sp>
      <p:sp>
        <p:nvSpPr>
          <p:cNvPr id="16386" name="Notes Placeholder 2"/>
          <p:cNvSpPr>
            <a:spLocks noGrp="1"/>
          </p:cNvSpPr>
          <p:nvPr>
            <p:ph type="body" idx="1"/>
          </p:nvPr>
        </p:nvSpPr>
        <p:spPr>
          <a:noFill/>
          <a:ln/>
        </p:spPr>
        <p:txBody>
          <a:bodyPr/>
          <a:lstStyle/>
          <a:p>
            <a:endParaRPr lang="en-US" altLang="en-US" smtClean="0">
              <a:latin typeface="Times"/>
            </a:endParaRPr>
          </a:p>
        </p:txBody>
      </p:sp>
      <p:sp>
        <p:nvSpPr>
          <p:cNvPr id="16387" name="Slide Number Placeholder 3"/>
          <p:cNvSpPr>
            <a:spLocks noGrp="1"/>
          </p:cNvSpPr>
          <p:nvPr>
            <p:ph type="sldNum" sz="quarter" idx="5"/>
          </p:nvPr>
        </p:nvSpPr>
        <p:spPr/>
        <p:txBody>
          <a:bodyPr/>
          <a:lstStyle/>
          <a:p>
            <a:pPr>
              <a:defRPr/>
            </a:pPr>
            <a:fld id="{36D8487E-27D6-467E-A591-25DE8256CD8A}" type="slidenum">
              <a:rPr lang="en-GB" altLang="en-US" smtClean="0">
                <a:latin typeface="Times"/>
                <a:ea typeface="ＭＳ Ｐゴシック" pitchFamily="34" charset="-128"/>
              </a:rPr>
              <a:pPr>
                <a:defRPr/>
              </a:pPr>
              <a:t>1</a:t>
            </a:fld>
            <a:endParaRPr lang="en-GB" altLang="en-US" smtClean="0">
              <a:latin typeface="Times"/>
              <a:ea typeface="ＭＳ Ｐゴシック" pitchFamily="34" charset="-128"/>
            </a:endParaRPr>
          </a:p>
        </p:txBody>
      </p:sp>
    </p:spTree>
    <p:extLst>
      <p:ext uri="{BB962C8B-B14F-4D97-AF65-F5344CB8AC3E}">
        <p14:creationId xmlns:p14="http://schemas.microsoft.com/office/powerpoint/2010/main" val="17663133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Rot="1" noChangeAspect="1" noChangeArrowheads="1" noTextEdit="1"/>
          </p:cNvSpPr>
          <p:nvPr>
            <p:ph type="sldImg"/>
          </p:nvPr>
        </p:nvSpPr>
        <p:spPr>
          <a:ln/>
        </p:spPr>
      </p:sp>
      <p:sp>
        <p:nvSpPr>
          <p:cNvPr id="22530" name="Rectangle 3"/>
          <p:cNvSpPr>
            <a:spLocks noGrp="1" noChangeArrowheads="1"/>
          </p:cNvSpPr>
          <p:nvPr>
            <p:ph type="body" idx="1"/>
          </p:nvPr>
        </p:nvSpPr>
        <p:spPr>
          <a:noFill/>
          <a:ln/>
        </p:spPr>
        <p:txBody>
          <a:bodyPr/>
          <a:lstStyle/>
          <a:p>
            <a:r>
              <a:rPr lang="en-US" smtClean="0">
                <a:latin typeface="Times"/>
              </a:rPr>
              <a:t>https://www.centreformentalhealth.org.uk/Handlers/Download.ashx?IDMF=2c0e3589-e142-4c71-bfd8-b950d5c156dd</a:t>
            </a:r>
          </a:p>
          <a:p>
            <a:endParaRPr lang="en-US" smtClean="0">
              <a:latin typeface="Times"/>
            </a:endParaRPr>
          </a:p>
          <a:p>
            <a:endParaRPr lang="en-US" smtClean="0">
              <a:latin typeface="Times"/>
            </a:endParaRPr>
          </a:p>
          <a:p>
            <a:endParaRPr lang="en-US" smtClean="0">
              <a:latin typeface="Times"/>
            </a:endParaRPr>
          </a:p>
          <a:p>
            <a:endParaRPr lang="en-US" smtClean="0">
              <a:latin typeface="Times"/>
            </a:endParaRPr>
          </a:p>
          <a:p>
            <a:r>
              <a:rPr lang="en-US" smtClean="0">
                <a:latin typeface="Times"/>
              </a:rPr>
              <a:t>Over ¾ of mental health problems have there onset by the age of 20: taken from Public health priorities for Scotland</a:t>
            </a:r>
          </a:p>
          <a:p>
            <a:r>
              <a:rPr lang="en-US" smtClean="0">
                <a:latin typeface="Times"/>
              </a:rPr>
              <a:t>11% of 18-34 year olds report having attempted suicide and 16% report self-harm at some stage in their lives: taken from Public health priorities for Scotland</a:t>
            </a:r>
          </a:p>
          <a:p>
            <a:endParaRPr lang="en-US" smtClean="0">
              <a:latin typeface="Times"/>
            </a:endParaRPr>
          </a:p>
          <a:p>
            <a:endParaRPr lang="en-GB" smtClean="0">
              <a:latin typeface="Times"/>
            </a:endParaRPr>
          </a:p>
        </p:txBody>
      </p:sp>
    </p:spTree>
    <p:extLst>
      <p:ext uri="{BB962C8B-B14F-4D97-AF65-F5344CB8AC3E}">
        <p14:creationId xmlns:p14="http://schemas.microsoft.com/office/powerpoint/2010/main" val="28831014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Inform participants that childhood and adolescence are key stages for mental health promotion and prevention.  </a:t>
            </a:r>
          </a:p>
          <a:p>
            <a:endParaRPr lang="en-GB" dirty="0" smtClean="0"/>
          </a:p>
          <a:p>
            <a:r>
              <a:rPr lang="en-GB" dirty="0" smtClean="0"/>
              <a:t>Distribute the my world triangle </a:t>
            </a:r>
            <a:r>
              <a:rPr lang="en-GB" dirty="0" err="1" smtClean="0"/>
              <a:t>handout</a:t>
            </a:r>
            <a:r>
              <a:rPr lang="en-GB" dirty="0" smtClean="0"/>
              <a:t> and ask them to consider each of the dimensions of the triangle </a:t>
            </a:r>
          </a:p>
          <a:p>
            <a:r>
              <a:rPr lang="en-GB" dirty="0" smtClean="0"/>
              <a:t>•	How I grow and develop</a:t>
            </a:r>
          </a:p>
          <a:p>
            <a:r>
              <a:rPr lang="en-GB" dirty="0" smtClean="0"/>
              <a:t>•	What I need from people who look after me</a:t>
            </a:r>
          </a:p>
          <a:p>
            <a:r>
              <a:rPr lang="en-GB" dirty="0" smtClean="0"/>
              <a:t>•	My wider world and ask them to think about what CYP need within each of these to help protect, promote and support their mental health.</a:t>
            </a:r>
          </a:p>
          <a:p>
            <a:endParaRPr lang="en-GB" dirty="0"/>
          </a:p>
        </p:txBody>
      </p:sp>
      <p:sp>
        <p:nvSpPr>
          <p:cNvPr id="4" name="Slide Number Placeholder 3"/>
          <p:cNvSpPr>
            <a:spLocks noGrp="1"/>
          </p:cNvSpPr>
          <p:nvPr>
            <p:ph type="sldNum" sz="quarter" idx="10"/>
          </p:nvPr>
        </p:nvSpPr>
        <p:spPr/>
        <p:txBody>
          <a:bodyPr/>
          <a:lstStyle/>
          <a:p>
            <a:pPr>
              <a:defRPr/>
            </a:pPr>
            <a:fld id="{D62A3296-A398-470F-9A32-D4460703F864}" type="slidenum">
              <a:rPr lang="en-GB" smtClean="0"/>
              <a:pPr>
                <a:defRPr/>
              </a:pPr>
              <a:t>17</a:t>
            </a:fld>
            <a:endParaRPr lang="en-GB"/>
          </a:p>
        </p:txBody>
      </p:sp>
    </p:spTree>
    <p:extLst>
      <p:ext uri="{BB962C8B-B14F-4D97-AF65-F5344CB8AC3E}">
        <p14:creationId xmlns:p14="http://schemas.microsoft.com/office/powerpoint/2010/main" val="17569788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Glasgow Life has developed an information sheet that details the range of services, providers,</a:t>
            </a:r>
            <a:r>
              <a:rPr lang="en-GB" baseline="0" dirty="0" smtClean="0"/>
              <a:t> website and phone numbers that are available to young people to support their mental health-a copy will be circulated with the minutes of the meeting </a:t>
            </a:r>
            <a:endParaRPr lang="en-GB" dirty="0"/>
          </a:p>
        </p:txBody>
      </p:sp>
      <p:sp>
        <p:nvSpPr>
          <p:cNvPr id="4" name="Slide Number Placeholder 3"/>
          <p:cNvSpPr>
            <a:spLocks noGrp="1"/>
          </p:cNvSpPr>
          <p:nvPr>
            <p:ph type="sldNum" sz="quarter" idx="10"/>
          </p:nvPr>
        </p:nvSpPr>
        <p:spPr/>
        <p:txBody>
          <a:bodyPr/>
          <a:lstStyle/>
          <a:p>
            <a:pPr>
              <a:defRPr/>
            </a:pPr>
            <a:fld id="{D62A3296-A398-470F-9A32-D4460703F864}" type="slidenum">
              <a:rPr lang="en-GB" smtClean="0"/>
              <a:pPr>
                <a:defRPr/>
              </a:pPr>
              <a:t>18</a:t>
            </a:fld>
            <a:endParaRPr lang="en-GB"/>
          </a:p>
        </p:txBody>
      </p:sp>
    </p:spTree>
    <p:extLst>
      <p:ext uri="{BB962C8B-B14F-4D97-AF65-F5344CB8AC3E}">
        <p14:creationId xmlns:p14="http://schemas.microsoft.com/office/powerpoint/2010/main" val="37207084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Times" pitchFamily="18" charset="0"/>
                <a:ea typeface="+mn-ea"/>
                <a:cs typeface="+mn-cs"/>
              </a:rPr>
              <a:t>Remind the participants of the importance of looking after their own mental health .Ask</a:t>
            </a:r>
            <a:r>
              <a:rPr lang="en-GB" sz="1200" kern="1200" baseline="0" dirty="0" smtClean="0">
                <a:solidFill>
                  <a:schemeClr val="tx1"/>
                </a:solidFill>
                <a:effectLst/>
                <a:latin typeface="Times" pitchFamily="18" charset="0"/>
                <a:ea typeface="+mn-ea"/>
                <a:cs typeface="+mn-cs"/>
              </a:rPr>
              <a:t> them after the session to take sometime individually, to consider and to identify responses to the questions detailed on the final slide.</a:t>
            </a:r>
            <a:endParaRPr lang="en-GB" dirty="0"/>
          </a:p>
        </p:txBody>
      </p:sp>
      <p:sp>
        <p:nvSpPr>
          <p:cNvPr id="4" name="Slide Number Placeholder 3"/>
          <p:cNvSpPr>
            <a:spLocks noGrp="1"/>
          </p:cNvSpPr>
          <p:nvPr>
            <p:ph type="sldNum" sz="quarter" idx="10"/>
          </p:nvPr>
        </p:nvSpPr>
        <p:spPr/>
        <p:txBody>
          <a:bodyPr/>
          <a:lstStyle/>
          <a:p>
            <a:pPr>
              <a:defRPr/>
            </a:pPr>
            <a:fld id="{D62A3296-A398-470F-9A32-D4460703F864}" type="slidenum">
              <a:rPr lang="en-GB" smtClean="0"/>
              <a:pPr>
                <a:defRPr/>
              </a:pPr>
              <a:t>19</a:t>
            </a:fld>
            <a:endParaRPr lang="en-GB"/>
          </a:p>
        </p:txBody>
      </p:sp>
    </p:spTree>
    <p:extLst>
      <p:ext uri="{BB962C8B-B14F-4D97-AF65-F5344CB8AC3E}">
        <p14:creationId xmlns:p14="http://schemas.microsoft.com/office/powerpoint/2010/main" val="8085095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p:txBody>
          <a:bodyPr/>
          <a:lstStyle/>
          <a:p>
            <a:pPr>
              <a:defRPr/>
            </a:pPr>
            <a:fld id="{2D5814F9-82E0-4931-927F-668A81CFB738}" type="slidenum">
              <a:rPr lang="en-GB" altLang="en-US" smtClean="0">
                <a:latin typeface="Times"/>
                <a:ea typeface="ＭＳ Ｐゴシック" pitchFamily="34" charset="-128"/>
              </a:rPr>
              <a:pPr>
                <a:defRPr/>
              </a:pPr>
              <a:t>2</a:t>
            </a:fld>
            <a:endParaRPr lang="en-GB" altLang="en-US" smtClean="0">
              <a:latin typeface="Times"/>
              <a:ea typeface="ＭＳ Ｐゴシック" pitchFamily="34" charset="-128"/>
            </a:endParaRPr>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p:spPr>
        <p:txBody>
          <a:bodyPr/>
          <a:lstStyle/>
          <a:p>
            <a:endParaRPr lang="en-US" altLang="en-US" smtClean="0">
              <a:latin typeface="Times"/>
            </a:endParaRPr>
          </a:p>
        </p:txBody>
      </p:sp>
    </p:spTree>
    <p:extLst>
      <p:ext uri="{BB962C8B-B14F-4D97-AF65-F5344CB8AC3E}">
        <p14:creationId xmlns:p14="http://schemas.microsoft.com/office/powerpoint/2010/main" val="42724816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p:txBody>
          <a:bodyPr/>
          <a:lstStyle/>
          <a:p>
            <a:pPr>
              <a:defRPr/>
            </a:pPr>
            <a:fld id="{2D5814F9-82E0-4931-927F-668A81CFB738}" type="slidenum">
              <a:rPr lang="en-GB" altLang="en-US" smtClean="0">
                <a:latin typeface="Times"/>
                <a:ea typeface="ＭＳ Ｐゴシック" pitchFamily="34" charset="-128"/>
              </a:rPr>
              <a:pPr>
                <a:defRPr/>
              </a:pPr>
              <a:t>3</a:t>
            </a:fld>
            <a:endParaRPr lang="en-GB" altLang="en-US" smtClean="0">
              <a:latin typeface="Times"/>
              <a:ea typeface="ＭＳ Ｐゴシック" pitchFamily="34" charset="-128"/>
            </a:endParaRPr>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p:spPr>
        <p:txBody>
          <a:bodyPr/>
          <a:lstStyle/>
          <a:p>
            <a:endParaRPr lang="en-US" altLang="en-US" smtClean="0">
              <a:latin typeface="Times"/>
            </a:endParaRPr>
          </a:p>
        </p:txBody>
      </p:sp>
    </p:spTree>
    <p:extLst>
      <p:ext uri="{BB962C8B-B14F-4D97-AF65-F5344CB8AC3E}">
        <p14:creationId xmlns:p14="http://schemas.microsoft.com/office/powerpoint/2010/main" val="7673116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Rot="1" noChangeAspect="1" noTextEdit="1"/>
          </p:cNvSpPr>
          <p:nvPr>
            <p:ph type="sldImg"/>
          </p:nvPr>
        </p:nvSpPr>
        <p:spPr>
          <a:ln/>
        </p:spPr>
      </p:sp>
      <p:sp>
        <p:nvSpPr>
          <p:cNvPr id="20482" name="Rectangle 3"/>
          <p:cNvSpPr>
            <a:spLocks noGrp="1"/>
          </p:cNvSpPr>
          <p:nvPr>
            <p:ph type="body" idx="1"/>
          </p:nvPr>
        </p:nvSpPr>
        <p:spPr>
          <a:noFill/>
          <a:ln/>
        </p:spPr>
        <p:txBody>
          <a:bodyPr/>
          <a:lstStyle/>
          <a:p>
            <a:endParaRPr lang="en-US" smtClean="0">
              <a:latin typeface="Times"/>
            </a:endParaRPr>
          </a:p>
        </p:txBody>
      </p:sp>
    </p:spTree>
    <p:extLst>
      <p:ext uri="{BB962C8B-B14F-4D97-AF65-F5344CB8AC3E}">
        <p14:creationId xmlns:p14="http://schemas.microsoft.com/office/powerpoint/2010/main" val="7362820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Rot="1" noChangeAspect="1" noTextEdit="1"/>
          </p:cNvSpPr>
          <p:nvPr>
            <p:ph type="sldImg"/>
          </p:nvPr>
        </p:nvSpPr>
        <p:spPr>
          <a:ln/>
        </p:spPr>
      </p:sp>
      <p:sp>
        <p:nvSpPr>
          <p:cNvPr id="20482" name="Rectangle 3"/>
          <p:cNvSpPr>
            <a:spLocks noGrp="1"/>
          </p:cNvSpPr>
          <p:nvPr>
            <p:ph type="body" idx="1"/>
          </p:nvPr>
        </p:nvSpPr>
        <p:spPr>
          <a:noFill/>
          <a:ln/>
        </p:spPr>
        <p:txBody>
          <a:bodyPr/>
          <a:lstStyle/>
          <a:p>
            <a:endParaRPr lang="en-US" dirty="0" smtClean="0">
              <a:latin typeface="Times"/>
            </a:endParaRPr>
          </a:p>
        </p:txBody>
      </p:sp>
    </p:spTree>
    <p:extLst>
      <p:ext uri="{BB962C8B-B14F-4D97-AF65-F5344CB8AC3E}">
        <p14:creationId xmlns:p14="http://schemas.microsoft.com/office/powerpoint/2010/main" val="4497875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p:txBody>
          <a:bodyPr/>
          <a:lstStyle/>
          <a:p>
            <a:pPr>
              <a:defRPr/>
            </a:pPr>
            <a:fld id="{2D5814F9-82E0-4931-927F-668A81CFB738}" type="slidenum">
              <a:rPr lang="en-GB" altLang="en-US" smtClean="0">
                <a:latin typeface="Times"/>
                <a:ea typeface="ＭＳ Ｐゴシック" pitchFamily="34" charset="-128"/>
              </a:rPr>
              <a:pPr>
                <a:defRPr/>
              </a:pPr>
              <a:t>6</a:t>
            </a:fld>
            <a:endParaRPr lang="en-GB" altLang="en-US" smtClean="0">
              <a:latin typeface="Times"/>
              <a:ea typeface="ＭＳ Ｐゴシック" pitchFamily="34" charset="-128"/>
            </a:endParaRPr>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p:spPr>
        <p:txBody>
          <a:bodyPr/>
          <a:lstStyle/>
          <a:p>
            <a:endParaRPr lang="en-US" altLang="en-US" smtClean="0">
              <a:latin typeface="Times"/>
            </a:endParaRPr>
          </a:p>
        </p:txBody>
      </p:sp>
    </p:spTree>
    <p:extLst>
      <p:ext uri="{BB962C8B-B14F-4D97-AF65-F5344CB8AC3E}">
        <p14:creationId xmlns:p14="http://schemas.microsoft.com/office/powerpoint/2010/main" val="22474933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Rot="1" noChangeAspect="1" noTextEdit="1"/>
          </p:cNvSpPr>
          <p:nvPr>
            <p:ph type="sldImg"/>
          </p:nvPr>
        </p:nvSpPr>
        <p:spPr>
          <a:ln/>
        </p:spPr>
      </p:sp>
      <p:sp>
        <p:nvSpPr>
          <p:cNvPr id="20482" name="Rectangle 3"/>
          <p:cNvSpPr>
            <a:spLocks noGrp="1"/>
          </p:cNvSpPr>
          <p:nvPr>
            <p:ph type="body" idx="1"/>
          </p:nvPr>
        </p:nvSpPr>
        <p:spPr>
          <a:noFill/>
          <a:ln/>
        </p:spPr>
        <p:txBody>
          <a:bodyPr/>
          <a:lstStyle/>
          <a:p>
            <a:endParaRPr lang="en-US" smtClean="0">
              <a:latin typeface="Times"/>
            </a:endParaRPr>
          </a:p>
        </p:txBody>
      </p:sp>
    </p:spTree>
    <p:extLst>
      <p:ext uri="{BB962C8B-B14F-4D97-AF65-F5344CB8AC3E}">
        <p14:creationId xmlns:p14="http://schemas.microsoft.com/office/powerpoint/2010/main" val="17012519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Rot="1" noChangeAspect="1" noTextEdit="1"/>
          </p:cNvSpPr>
          <p:nvPr>
            <p:ph type="sldImg"/>
          </p:nvPr>
        </p:nvSpPr>
        <p:spPr>
          <a:ln/>
        </p:spPr>
      </p:sp>
      <p:sp>
        <p:nvSpPr>
          <p:cNvPr id="20482" name="Rectangle 3"/>
          <p:cNvSpPr>
            <a:spLocks noGrp="1"/>
          </p:cNvSpPr>
          <p:nvPr>
            <p:ph type="body" idx="1"/>
          </p:nvPr>
        </p:nvSpPr>
        <p:spPr>
          <a:noFill/>
          <a:ln/>
        </p:spPr>
        <p:txBody>
          <a:bodyPr/>
          <a:lstStyle/>
          <a:p>
            <a:r>
              <a:rPr lang="en-GB" sz="1200" kern="1200" dirty="0" smtClean="0">
                <a:solidFill>
                  <a:schemeClr val="tx1"/>
                </a:solidFill>
                <a:effectLst/>
                <a:latin typeface="Times" pitchFamily="18" charset="0"/>
                <a:ea typeface="+mn-ea"/>
                <a:cs typeface="+mn-cs"/>
              </a:rPr>
              <a:t>It is reported that 1 in 4 adults will experience mental health issues in any given year. Prevention and early intervention is vital and recovery is possible with the right support and resources. By creating a culture where everyone has a basic awareness of mental health and wellbeing it can help eliminate stigma and discrimination and develop a more understanding society which values mental health equally alongside physical health.</a:t>
            </a:r>
            <a:endParaRPr lang="en-US" dirty="0" smtClean="0">
              <a:latin typeface="Times"/>
            </a:endParaRPr>
          </a:p>
        </p:txBody>
      </p:sp>
    </p:spTree>
    <p:extLst>
      <p:ext uri="{BB962C8B-B14F-4D97-AF65-F5344CB8AC3E}">
        <p14:creationId xmlns:p14="http://schemas.microsoft.com/office/powerpoint/2010/main" val="2615273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Rot="1" noChangeAspect="1" noChangeArrowheads="1" noTextEdit="1"/>
          </p:cNvSpPr>
          <p:nvPr>
            <p:ph type="sldImg"/>
          </p:nvPr>
        </p:nvSpPr>
        <p:spPr>
          <a:ln/>
        </p:spPr>
      </p:sp>
      <p:sp>
        <p:nvSpPr>
          <p:cNvPr id="22530" name="Rectangle 3"/>
          <p:cNvSpPr>
            <a:spLocks noGrp="1" noChangeArrowheads="1"/>
          </p:cNvSpPr>
          <p:nvPr>
            <p:ph type="body" idx="1"/>
          </p:nvPr>
        </p:nvSpPr>
        <p:spPr>
          <a:noFill/>
          <a:ln/>
        </p:spPr>
        <p:txBody>
          <a:bodyPr/>
          <a:lstStyle/>
          <a:p>
            <a:r>
              <a:rPr lang="en-GB" sz="1200" b="0" kern="1200" dirty="0" smtClean="0">
                <a:solidFill>
                  <a:schemeClr val="tx1"/>
                </a:solidFill>
                <a:effectLst/>
                <a:latin typeface="Times" pitchFamily="18" charset="0"/>
                <a:ea typeface="+mn-ea"/>
                <a:cs typeface="+mn-cs"/>
              </a:rPr>
              <a:t>The purpose of the statistic section is to help build a picture of the scale of the mental health challenges specific to CYP. The statistical information is taken from the Centre of Mental Health UK which is available at:</a:t>
            </a:r>
            <a:endParaRPr lang="en-GB" sz="1200" b="1" kern="1200" dirty="0" smtClean="0">
              <a:solidFill>
                <a:schemeClr val="tx1"/>
              </a:solidFill>
              <a:effectLst/>
              <a:latin typeface="Times" pitchFamily="18" charset="0"/>
              <a:ea typeface="+mn-ea"/>
              <a:cs typeface="+mn-cs"/>
            </a:endParaRPr>
          </a:p>
          <a:p>
            <a:r>
              <a:rPr lang="en-GB" sz="1200" b="0" kern="1200" dirty="0" smtClean="0">
                <a:solidFill>
                  <a:srgbClr val="AA0817"/>
                </a:solidFill>
                <a:effectLst/>
                <a:latin typeface="Times" pitchFamily="18" charset="0"/>
                <a:ea typeface="+mn-ea"/>
                <a:cs typeface="+mn-cs"/>
                <a:hlinkClick r:id="rId3"/>
              </a:rPr>
              <a:t>www.centreformentalhealth.org.uk</a:t>
            </a:r>
            <a:endParaRPr lang="en-GB" sz="1200" b="0" kern="1200" dirty="0" smtClean="0">
              <a:solidFill>
                <a:srgbClr val="AA0817"/>
              </a:solidFill>
              <a:effectLst/>
              <a:latin typeface="Times" pitchFamily="18" charset="0"/>
              <a:ea typeface="+mn-ea"/>
              <a:cs typeface="+mn-cs"/>
            </a:endParaRPr>
          </a:p>
          <a:p>
            <a:endParaRPr lang="en-US" dirty="0" smtClean="0">
              <a:solidFill>
                <a:srgbClr val="AA0817"/>
              </a:solidFill>
              <a:latin typeface="Times"/>
            </a:endParaRPr>
          </a:p>
          <a:p>
            <a:endParaRPr lang="en-US" dirty="0" smtClean="0">
              <a:latin typeface="Times"/>
            </a:endParaRPr>
          </a:p>
          <a:p>
            <a:endParaRPr lang="en-US" dirty="0" smtClean="0">
              <a:latin typeface="Times"/>
            </a:endParaRPr>
          </a:p>
          <a:p>
            <a:endParaRPr lang="en-US" dirty="0" smtClean="0">
              <a:latin typeface="Times"/>
            </a:endParaRPr>
          </a:p>
          <a:p>
            <a:endParaRPr lang="en-US" dirty="0" smtClean="0">
              <a:latin typeface="Times"/>
            </a:endParaRPr>
          </a:p>
          <a:p>
            <a:r>
              <a:rPr lang="en-US" dirty="0" smtClean="0">
                <a:latin typeface="Times"/>
              </a:rPr>
              <a:t>Over ¾ of mental health problems have there onset by the age of 20: taken from Public health priorities for Scotland</a:t>
            </a:r>
          </a:p>
          <a:p>
            <a:r>
              <a:rPr lang="en-US" dirty="0" smtClean="0">
                <a:latin typeface="Times"/>
              </a:rPr>
              <a:t>11% of 18-34 year olds report having attempted suicide and 16% report self-harm at some stage in their lives: taken from Public health priorities for Scotland</a:t>
            </a:r>
          </a:p>
          <a:p>
            <a:endParaRPr lang="en-US" dirty="0" smtClean="0">
              <a:latin typeface="Times"/>
            </a:endParaRPr>
          </a:p>
          <a:p>
            <a:endParaRPr lang="en-GB" dirty="0" smtClean="0">
              <a:latin typeface="Times"/>
            </a:endParaRPr>
          </a:p>
        </p:txBody>
      </p:sp>
    </p:spTree>
    <p:extLst>
      <p:ext uri="{BB962C8B-B14F-4D97-AF65-F5344CB8AC3E}">
        <p14:creationId xmlns:p14="http://schemas.microsoft.com/office/powerpoint/2010/main" val="8442334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7"/>
          <p:cNvSpPr>
            <a:spLocks noGrp="1" noChangeArrowheads="1"/>
          </p:cNvSpPr>
          <p:nvPr>
            <p:ph type="ftr" sz="quarter" idx="10"/>
          </p:nvPr>
        </p:nvSpPr>
        <p:spPr>
          <a:ln/>
        </p:spPr>
        <p:txBody>
          <a:bodyPr/>
          <a:lstStyle>
            <a:lvl1pPr>
              <a:defRPr/>
            </a:lvl1pPr>
          </a:lstStyle>
          <a:p>
            <a:pPr>
              <a:defRPr/>
            </a:pPr>
            <a:r>
              <a:rPr lang="en-GB"/>
              <a:t>CMHSG 12 June 2012 item No. 8 Paper No. 2012_27 annex 1</a:t>
            </a:r>
          </a:p>
        </p:txBody>
      </p:sp>
      <p:sp>
        <p:nvSpPr>
          <p:cNvPr id="5" name="Rectangle 8"/>
          <p:cNvSpPr>
            <a:spLocks noGrp="1" noChangeArrowheads="1"/>
          </p:cNvSpPr>
          <p:nvPr>
            <p:ph type="sldNum" sz="quarter" idx="11"/>
          </p:nvPr>
        </p:nvSpPr>
        <p:spPr>
          <a:ln/>
        </p:spPr>
        <p:txBody>
          <a:bodyPr/>
          <a:lstStyle>
            <a:lvl1pPr>
              <a:defRPr/>
            </a:lvl1pPr>
          </a:lstStyle>
          <a:p>
            <a:pPr>
              <a:defRPr/>
            </a:pPr>
            <a:fld id="{FF17FA52-E83B-471A-ABCF-F431A3828DDA}"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7"/>
          <p:cNvSpPr>
            <a:spLocks noGrp="1" noChangeArrowheads="1"/>
          </p:cNvSpPr>
          <p:nvPr>
            <p:ph type="ftr" sz="quarter" idx="10"/>
          </p:nvPr>
        </p:nvSpPr>
        <p:spPr>
          <a:ln/>
        </p:spPr>
        <p:txBody>
          <a:bodyPr/>
          <a:lstStyle>
            <a:lvl1pPr>
              <a:defRPr/>
            </a:lvl1pPr>
          </a:lstStyle>
          <a:p>
            <a:pPr>
              <a:defRPr/>
            </a:pPr>
            <a:r>
              <a:rPr lang="en-GB"/>
              <a:t>CMHSG 12 June 2012 item No. 8 Paper No. 2012_27 annex 1</a:t>
            </a:r>
          </a:p>
        </p:txBody>
      </p:sp>
      <p:sp>
        <p:nvSpPr>
          <p:cNvPr id="5" name="Rectangle 8"/>
          <p:cNvSpPr>
            <a:spLocks noGrp="1" noChangeArrowheads="1"/>
          </p:cNvSpPr>
          <p:nvPr>
            <p:ph type="sldNum" sz="quarter" idx="11"/>
          </p:nvPr>
        </p:nvSpPr>
        <p:spPr>
          <a:ln/>
        </p:spPr>
        <p:txBody>
          <a:bodyPr/>
          <a:lstStyle>
            <a:lvl1pPr>
              <a:defRPr/>
            </a:lvl1pPr>
          </a:lstStyle>
          <a:p>
            <a:pPr>
              <a:defRPr/>
            </a:pPr>
            <a:fld id="{6CD8D1D6-9480-4258-AC0F-6BCED9F89775}"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7"/>
          <p:cNvSpPr>
            <a:spLocks noGrp="1" noChangeArrowheads="1"/>
          </p:cNvSpPr>
          <p:nvPr>
            <p:ph type="ftr" sz="quarter" idx="10"/>
          </p:nvPr>
        </p:nvSpPr>
        <p:spPr>
          <a:ln/>
        </p:spPr>
        <p:txBody>
          <a:bodyPr/>
          <a:lstStyle>
            <a:lvl1pPr>
              <a:defRPr/>
            </a:lvl1pPr>
          </a:lstStyle>
          <a:p>
            <a:pPr>
              <a:defRPr/>
            </a:pPr>
            <a:r>
              <a:rPr lang="en-GB"/>
              <a:t>CMHSG 12 June 2012 item No. 8 Paper No. 2012_27 annex 1</a:t>
            </a:r>
          </a:p>
        </p:txBody>
      </p:sp>
      <p:sp>
        <p:nvSpPr>
          <p:cNvPr id="5" name="Rectangle 8"/>
          <p:cNvSpPr>
            <a:spLocks noGrp="1" noChangeArrowheads="1"/>
          </p:cNvSpPr>
          <p:nvPr>
            <p:ph type="sldNum" sz="quarter" idx="11"/>
          </p:nvPr>
        </p:nvSpPr>
        <p:spPr>
          <a:ln/>
        </p:spPr>
        <p:txBody>
          <a:bodyPr/>
          <a:lstStyle>
            <a:lvl1pPr>
              <a:defRPr/>
            </a:lvl1pPr>
          </a:lstStyle>
          <a:p>
            <a:pPr>
              <a:defRPr/>
            </a:pPr>
            <a:fld id="{A8707CEE-8F32-4429-96E1-138864E4BF3A}"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7"/>
          <p:cNvSpPr>
            <a:spLocks noGrp="1" noChangeArrowheads="1"/>
          </p:cNvSpPr>
          <p:nvPr>
            <p:ph type="ftr" sz="quarter" idx="10"/>
          </p:nvPr>
        </p:nvSpPr>
        <p:spPr>
          <a:ln/>
        </p:spPr>
        <p:txBody>
          <a:bodyPr/>
          <a:lstStyle>
            <a:lvl1pPr>
              <a:defRPr/>
            </a:lvl1pPr>
          </a:lstStyle>
          <a:p>
            <a:pPr>
              <a:defRPr/>
            </a:pPr>
            <a:r>
              <a:rPr lang="en-GB"/>
              <a:t>CMHSG 12 June 2012 item No. 8 Paper No. 2012_27 annex 1</a:t>
            </a:r>
          </a:p>
        </p:txBody>
      </p:sp>
      <p:sp>
        <p:nvSpPr>
          <p:cNvPr id="5" name="Rectangle 8"/>
          <p:cNvSpPr>
            <a:spLocks noGrp="1" noChangeArrowheads="1"/>
          </p:cNvSpPr>
          <p:nvPr>
            <p:ph type="sldNum" sz="quarter" idx="11"/>
          </p:nvPr>
        </p:nvSpPr>
        <p:spPr>
          <a:ln/>
        </p:spPr>
        <p:txBody>
          <a:bodyPr/>
          <a:lstStyle>
            <a:lvl1pPr>
              <a:defRPr/>
            </a:lvl1pPr>
          </a:lstStyle>
          <a:p>
            <a:pPr>
              <a:defRPr/>
            </a:pPr>
            <a:fld id="{E60D84B9-88A6-4D10-A2FD-234CA3261CE2}"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7"/>
          <p:cNvSpPr>
            <a:spLocks noGrp="1" noChangeArrowheads="1"/>
          </p:cNvSpPr>
          <p:nvPr>
            <p:ph type="ftr" sz="quarter" idx="10"/>
          </p:nvPr>
        </p:nvSpPr>
        <p:spPr>
          <a:ln/>
        </p:spPr>
        <p:txBody>
          <a:bodyPr/>
          <a:lstStyle>
            <a:lvl1pPr>
              <a:defRPr/>
            </a:lvl1pPr>
          </a:lstStyle>
          <a:p>
            <a:pPr>
              <a:defRPr/>
            </a:pPr>
            <a:r>
              <a:rPr lang="en-GB"/>
              <a:t>CMHSG 12 June 2012 item No. 8 Paper No. 2012_27 annex 1</a:t>
            </a:r>
          </a:p>
        </p:txBody>
      </p:sp>
      <p:sp>
        <p:nvSpPr>
          <p:cNvPr id="5" name="Rectangle 8"/>
          <p:cNvSpPr>
            <a:spLocks noGrp="1" noChangeArrowheads="1"/>
          </p:cNvSpPr>
          <p:nvPr>
            <p:ph type="sldNum" sz="quarter" idx="11"/>
          </p:nvPr>
        </p:nvSpPr>
        <p:spPr>
          <a:ln/>
        </p:spPr>
        <p:txBody>
          <a:bodyPr/>
          <a:lstStyle>
            <a:lvl1pPr>
              <a:defRPr/>
            </a:lvl1pPr>
          </a:lstStyle>
          <a:p>
            <a:pPr>
              <a:defRPr/>
            </a:pPr>
            <a:fld id="{4C650386-ECE8-4856-B807-C7F3086BB70C}"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844675"/>
            <a:ext cx="3810000" cy="4251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844675"/>
            <a:ext cx="3810000" cy="4251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7"/>
          <p:cNvSpPr>
            <a:spLocks noGrp="1" noChangeArrowheads="1"/>
          </p:cNvSpPr>
          <p:nvPr>
            <p:ph type="ftr" sz="quarter" idx="10"/>
          </p:nvPr>
        </p:nvSpPr>
        <p:spPr>
          <a:ln/>
        </p:spPr>
        <p:txBody>
          <a:bodyPr/>
          <a:lstStyle>
            <a:lvl1pPr>
              <a:defRPr/>
            </a:lvl1pPr>
          </a:lstStyle>
          <a:p>
            <a:pPr>
              <a:defRPr/>
            </a:pPr>
            <a:r>
              <a:rPr lang="en-GB"/>
              <a:t>CMHSG 12 June 2012 item No. 8 Paper No. 2012_27 annex 1</a:t>
            </a:r>
          </a:p>
        </p:txBody>
      </p:sp>
      <p:sp>
        <p:nvSpPr>
          <p:cNvPr id="6" name="Rectangle 8"/>
          <p:cNvSpPr>
            <a:spLocks noGrp="1" noChangeArrowheads="1"/>
          </p:cNvSpPr>
          <p:nvPr>
            <p:ph type="sldNum" sz="quarter" idx="11"/>
          </p:nvPr>
        </p:nvSpPr>
        <p:spPr>
          <a:ln/>
        </p:spPr>
        <p:txBody>
          <a:bodyPr/>
          <a:lstStyle>
            <a:lvl1pPr>
              <a:defRPr/>
            </a:lvl1pPr>
          </a:lstStyle>
          <a:p>
            <a:pPr>
              <a:defRPr/>
            </a:pPr>
            <a:fld id="{3C5453D8-56E0-4F3E-B25E-83AB68E849A3}"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7"/>
          <p:cNvSpPr>
            <a:spLocks noGrp="1" noChangeArrowheads="1"/>
          </p:cNvSpPr>
          <p:nvPr>
            <p:ph type="ftr" sz="quarter" idx="10"/>
          </p:nvPr>
        </p:nvSpPr>
        <p:spPr>
          <a:ln/>
        </p:spPr>
        <p:txBody>
          <a:bodyPr/>
          <a:lstStyle>
            <a:lvl1pPr>
              <a:defRPr/>
            </a:lvl1pPr>
          </a:lstStyle>
          <a:p>
            <a:pPr>
              <a:defRPr/>
            </a:pPr>
            <a:r>
              <a:rPr lang="en-GB"/>
              <a:t>CMHSG 12 June 2012 item No. 8 Paper No. 2012_27 annex 1</a:t>
            </a:r>
          </a:p>
        </p:txBody>
      </p:sp>
      <p:sp>
        <p:nvSpPr>
          <p:cNvPr id="8" name="Rectangle 8"/>
          <p:cNvSpPr>
            <a:spLocks noGrp="1" noChangeArrowheads="1"/>
          </p:cNvSpPr>
          <p:nvPr>
            <p:ph type="sldNum" sz="quarter" idx="11"/>
          </p:nvPr>
        </p:nvSpPr>
        <p:spPr>
          <a:ln/>
        </p:spPr>
        <p:txBody>
          <a:bodyPr/>
          <a:lstStyle>
            <a:lvl1pPr>
              <a:defRPr/>
            </a:lvl1pPr>
          </a:lstStyle>
          <a:p>
            <a:pPr>
              <a:defRPr/>
            </a:pPr>
            <a:fld id="{88A3C86A-3E45-4C39-8925-72C8F48C9050}"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7"/>
          <p:cNvSpPr>
            <a:spLocks noGrp="1" noChangeArrowheads="1"/>
          </p:cNvSpPr>
          <p:nvPr>
            <p:ph type="ftr" sz="quarter" idx="10"/>
          </p:nvPr>
        </p:nvSpPr>
        <p:spPr>
          <a:ln/>
        </p:spPr>
        <p:txBody>
          <a:bodyPr/>
          <a:lstStyle>
            <a:lvl1pPr>
              <a:defRPr/>
            </a:lvl1pPr>
          </a:lstStyle>
          <a:p>
            <a:pPr>
              <a:defRPr/>
            </a:pPr>
            <a:r>
              <a:rPr lang="en-GB"/>
              <a:t>CMHSG 12 June 2012 item No. 8 Paper No. 2012_27 annex 1</a:t>
            </a:r>
          </a:p>
        </p:txBody>
      </p:sp>
      <p:sp>
        <p:nvSpPr>
          <p:cNvPr id="4" name="Rectangle 8"/>
          <p:cNvSpPr>
            <a:spLocks noGrp="1" noChangeArrowheads="1"/>
          </p:cNvSpPr>
          <p:nvPr>
            <p:ph type="sldNum" sz="quarter" idx="11"/>
          </p:nvPr>
        </p:nvSpPr>
        <p:spPr>
          <a:ln/>
        </p:spPr>
        <p:txBody>
          <a:bodyPr/>
          <a:lstStyle>
            <a:lvl1pPr>
              <a:defRPr/>
            </a:lvl1pPr>
          </a:lstStyle>
          <a:p>
            <a:pPr>
              <a:defRPr/>
            </a:pPr>
            <a:fld id="{521E596F-E666-45B6-B1D4-A76C7DF0138F}"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ftr" sz="quarter" idx="10"/>
          </p:nvPr>
        </p:nvSpPr>
        <p:spPr>
          <a:ln/>
        </p:spPr>
        <p:txBody>
          <a:bodyPr/>
          <a:lstStyle>
            <a:lvl1pPr>
              <a:defRPr/>
            </a:lvl1pPr>
          </a:lstStyle>
          <a:p>
            <a:pPr>
              <a:defRPr/>
            </a:pPr>
            <a:r>
              <a:rPr lang="en-GB"/>
              <a:t>CMHSG 12 June 2012 item No. 8 Paper No. 2012_27 annex 1</a:t>
            </a:r>
          </a:p>
        </p:txBody>
      </p:sp>
      <p:sp>
        <p:nvSpPr>
          <p:cNvPr id="3" name="Rectangle 8"/>
          <p:cNvSpPr>
            <a:spLocks noGrp="1" noChangeArrowheads="1"/>
          </p:cNvSpPr>
          <p:nvPr>
            <p:ph type="sldNum" sz="quarter" idx="11"/>
          </p:nvPr>
        </p:nvSpPr>
        <p:spPr>
          <a:ln/>
        </p:spPr>
        <p:txBody>
          <a:bodyPr/>
          <a:lstStyle>
            <a:lvl1pPr>
              <a:defRPr/>
            </a:lvl1pPr>
          </a:lstStyle>
          <a:p>
            <a:pPr>
              <a:defRPr/>
            </a:pPr>
            <a:fld id="{07ACD834-02C8-4DEA-989A-85EE590425B1}"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ftr" sz="quarter" idx="10"/>
          </p:nvPr>
        </p:nvSpPr>
        <p:spPr>
          <a:ln/>
        </p:spPr>
        <p:txBody>
          <a:bodyPr/>
          <a:lstStyle>
            <a:lvl1pPr>
              <a:defRPr/>
            </a:lvl1pPr>
          </a:lstStyle>
          <a:p>
            <a:pPr>
              <a:defRPr/>
            </a:pPr>
            <a:r>
              <a:rPr lang="en-GB"/>
              <a:t>CMHSG 12 June 2012 item No. 8 Paper No. 2012_27 annex 1</a:t>
            </a:r>
          </a:p>
        </p:txBody>
      </p:sp>
      <p:sp>
        <p:nvSpPr>
          <p:cNvPr id="6" name="Rectangle 8"/>
          <p:cNvSpPr>
            <a:spLocks noGrp="1" noChangeArrowheads="1"/>
          </p:cNvSpPr>
          <p:nvPr>
            <p:ph type="sldNum" sz="quarter" idx="11"/>
          </p:nvPr>
        </p:nvSpPr>
        <p:spPr>
          <a:ln/>
        </p:spPr>
        <p:txBody>
          <a:bodyPr/>
          <a:lstStyle>
            <a:lvl1pPr>
              <a:defRPr/>
            </a:lvl1pPr>
          </a:lstStyle>
          <a:p>
            <a:pPr>
              <a:defRPr/>
            </a:pPr>
            <a:fld id="{8445C68E-C4AA-4C3A-B860-A8BE88C4260A}"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ftr" sz="quarter" idx="10"/>
          </p:nvPr>
        </p:nvSpPr>
        <p:spPr>
          <a:ln/>
        </p:spPr>
        <p:txBody>
          <a:bodyPr/>
          <a:lstStyle>
            <a:lvl1pPr>
              <a:defRPr/>
            </a:lvl1pPr>
          </a:lstStyle>
          <a:p>
            <a:pPr>
              <a:defRPr/>
            </a:pPr>
            <a:r>
              <a:rPr lang="en-GB"/>
              <a:t>CMHSG 12 June 2012 item No. 8 Paper No. 2012_27 annex 1</a:t>
            </a:r>
          </a:p>
        </p:txBody>
      </p:sp>
      <p:sp>
        <p:nvSpPr>
          <p:cNvPr id="6" name="Rectangle 8"/>
          <p:cNvSpPr>
            <a:spLocks noGrp="1" noChangeArrowheads="1"/>
          </p:cNvSpPr>
          <p:nvPr>
            <p:ph type="sldNum" sz="quarter" idx="11"/>
          </p:nvPr>
        </p:nvSpPr>
        <p:spPr>
          <a:ln/>
        </p:spPr>
        <p:txBody>
          <a:bodyPr/>
          <a:lstStyle>
            <a:lvl1pPr>
              <a:defRPr/>
            </a:lvl1pPr>
          </a:lstStyle>
          <a:p>
            <a:pPr>
              <a:defRPr/>
            </a:pPr>
            <a:fld id="{0907C034-E518-4947-A90C-4ECC8309BA21}"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delivering"/>
          <p:cNvPicPr>
            <a:picLocks noChangeAspect="1" noChangeArrowheads="1"/>
          </p:cNvPicPr>
          <p:nvPr/>
        </p:nvPicPr>
        <p:blipFill>
          <a:blip r:embed="rId13"/>
          <a:srcRect/>
          <a:stretch>
            <a:fillRect/>
          </a:stretch>
        </p:blipFill>
        <p:spPr bwMode="auto">
          <a:xfrm>
            <a:off x="152400" y="6172200"/>
            <a:ext cx="2160588" cy="550863"/>
          </a:xfrm>
          <a:prstGeom prst="rect">
            <a:avLst/>
          </a:prstGeom>
          <a:noFill/>
          <a:ln w="9525">
            <a:noFill/>
            <a:miter lim="800000"/>
            <a:headEnd/>
            <a:tailEnd/>
          </a:ln>
        </p:spPr>
      </p:pic>
      <p:pic>
        <p:nvPicPr>
          <p:cNvPr id="1027" name="Picture 3" descr="NHSGG&amp;C*SPOT"/>
          <p:cNvPicPr>
            <a:picLocks noChangeAspect="1" noChangeArrowheads="1"/>
          </p:cNvPicPr>
          <p:nvPr/>
        </p:nvPicPr>
        <p:blipFill>
          <a:blip r:embed="rId14"/>
          <a:srcRect/>
          <a:stretch>
            <a:fillRect/>
          </a:stretch>
        </p:blipFill>
        <p:spPr bwMode="auto">
          <a:xfrm>
            <a:off x="7467600" y="381000"/>
            <a:ext cx="1219200" cy="876300"/>
          </a:xfrm>
          <a:prstGeom prst="rect">
            <a:avLst/>
          </a:prstGeom>
          <a:noFill/>
          <a:ln w="9525">
            <a:noFill/>
            <a:miter lim="800000"/>
            <a:headEnd/>
            <a:tailEnd/>
          </a:ln>
        </p:spPr>
      </p:pic>
      <p:pic>
        <p:nvPicPr>
          <p:cNvPr id="1028" name="Picture 4" descr="Whoosh"/>
          <p:cNvPicPr>
            <a:picLocks noChangeAspect="1" noChangeArrowheads="1"/>
          </p:cNvPicPr>
          <p:nvPr/>
        </p:nvPicPr>
        <p:blipFill>
          <a:blip r:embed="rId15"/>
          <a:srcRect/>
          <a:stretch>
            <a:fillRect/>
          </a:stretch>
        </p:blipFill>
        <p:spPr bwMode="auto">
          <a:xfrm>
            <a:off x="0" y="3733800"/>
            <a:ext cx="9144000" cy="2965450"/>
          </a:xfrm>
          <a:prstGeom prst="rect">
            <a:avLst/>
          </a:prstGeom>
          <a:noFill/>
          <a:ln w="9525">
            <a:noFill/>
            <a:miter lim="800000"/>
            <a:headEnd/>
            <a:tailEnd/>
          </a:ln>
        </p:spPr>
      </p:pic>
      <p:sp>
        <p:nvSpPr>
          <p:cNvPr id="1029" name="Rectangle 5"/>
          <p:cNvSpPr>
            <a:spLocks noGrp="1" noChangeArrowheads="1"/>
          </p:cNvSpPr>
          <p:nvPr>
            <p:ph type="title"/>
          </p:nvPr>
        </p:nvSpPr>
        <p:spPr bwMode="auto">
          <a:xfrm>
            <a:off x="685800" y="609600"/>
            <a:ext cx="7772400" cy="87471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1030" name="Rectangle 6"/>
          <p:cNvSpPr>
            <a:spLocks noGrp="1" noChangeArrowheads="1"/>
          </p:cNvSpPr>
          <p:nvPr>
            <p:ph type="body" idx="1"/>
          </p:nvPr>
        </p:nvSpPr>
        <p:spPr bwMode="auto">
          <a:xfrm>
            <a:off x="685800" y="1844675"/>
            <a:ext cx="7772400" cy="42513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271367" name="Rectangle 7"/>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defRPr sz="1400">
                <a:latin typeface="Arial" charset="0"/>
                <a:ea typeface="ＭＳ Ｐゴシック" pitchFamily="-108" charset="-128"/>
                <a:cs typeface="+mn-cs"/>
              </a:defRPr>
            </a:lvl1pPr>
          </a:lstStyle>
          <a:p>
            <a:pPr>
              <a:defRPr/>
            </a:pPr>
            <a:r>
              <a:rPr lang="en-GB"/>
              <a:t>CMHSG 12 June 2012 item No. 8 Paper No. 2012_27 annex 1</a:t>
            </a:r>
          </a:p>
        </p:txBody>
      </p:sp>
      <p:sp>
        <p:nvSpPr>
          <p:cNvPr id="271368" name="Rectangle 8"/>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400">
                <a:latin typeface="Arial" charset="0"/>
                <a:ea typeface="ＭＳ Ｐゴシック" pitchFamily="-108" charset="-128"/>
                <a:cs typeface="+mn-cs"/>
              </a:defRPr>
            </a:lvl1pPr>
          </a:lstStyle>
          <a:p>
            <a:pPr>
              <a:defRPr/>
            </a:pPr>
            <a:fld id="{59507016-8751-4D59-925A-2AAD19ED913F}" type="slidenum">
              <a:rPr lang="en-GB"/>
              <a:pPr>
                <a:defRPr/>
              </a:pPr>
              <a:t>‹#›</a:t>
            </a:fld>
            <a:endParaRPr lang="en-GB"/>
          </a:p>
        </p:txBody>
      </p:sp>
      <p:pic>
        <p:nvPicPr>
          <p:cNvPr id="1033" name="Picture 9" descr="delivering"/>
          <p:cNvPicPr>
            <a:picLocks noChangeAspect="1" noChangeArrowheads="1"/>
          </p:cNvPicPr>
          <p:nvPr/>
        </p:nvPicPr>
        <p:blipFill>
          <a:blip r:embed="rId13"/>
          <a:srcRect/>
          <a:stretch>
            <a:fillRect/>
          </a:stretch>
        </p:blipFill>
        <p:spPr bwMode="auto">
          <a:xfrm>
            <a:off x="304800" y="6096000"/>
            <a:ext cx="2160588" cy="55086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Lst>
  <p:hf hdr="0" ftr="0" dt="0"/>
  <p:txStyles>
    <p:titleStyle>
      <a:lvl1pPr algn="ctr" rtl="0" eaLnBrk="0" fontAlgn="base" hangingPunct="0">
        <a:spcBef>
          <a:spcPct val="0"/>
        </a:spcBef>
        <a:spcAft>
          <a:spcPct val="0"/>
        </a:spcAft>
        <a:defRPr sz="4200">
          <a:solidFill>
            <a:schemeClr val="tx2"/>
          </a:solidFill>
          <a:latin typeface="+mj-lt"/>
          <a:ea typeface="+mj-ea"/>
          <a:cs typeface="+mj-cs"/>
        </a:defRPr>
      </a:lvl1pPr>
      <a:lvl2pPr algn="ctr" rtl="0" eaLnBrk="0" fontAlgn="base" hangingPunct="0">
        <a:spcBef>
          <a:spcPct val="0"/>
        </a:spcBef>
        <a:spcAft>
          <a:spcPct val="0"/>
        </a:spcAft>
        <a:defRPr sz="4200">
          <a:solidFill>
            <a:schemeClr val="tx2"/>
          </a:solidFill>
          <a:latin typeface="Arial" charset="0"/>
          <a:ea typeface="ＭＳ Ｐゴシック" pitchFamily="-108" charset="-128"/>
        </a:defRPr>
      </a:lvl2pPr>
      <a:lvl3pPr algn="ctr" rtl="0" eaLnBrk="0" fontAlgn="base" hangingPunct="0">
        <a:spcBef>
          <a:spcPct val="0"/>
        </a:spcBef>
        <a:spcAft>
          <a:spcPct val="0"/>
        </a:spcAft>
        <a:defRPr sz="4200">
          <a:solidFill>
            <a:schemeClr val="tx2"/>
          </a:solidFill>
          <a:latin typeface="Arial" charset="0"/>
          <a:ea typeface="ＭＳ Ｐゴシック" pitchFamily="-108" charset="-128"/>
        </a:defRPr>
      </a:lvl3pPr>
      <a:lvl4pPr algn="ctr" rtl="0" eaLnBrk="0" fontAlgn="base" hangingPunct="0">
        <a:spcBef>
          <a:spcPct val="0"/>
        </a:spcBef>
        <a:spcAft>
          <a:spcPct val="0"/>
        </a:spcAft>
        <a:defRPr sz="4200">
          <a:solidFill>
            <a:schemeClr val="tx2"/>
          </a:solidFill>
          <a:latin typeface="Arial" charset="0"/>
          <a:ea typeface="ＭＳ Ｐゴシック" pitchFamily="-108" charset="-128"/>
        </a:defRPr>
      </a:lvl4pPr>
      <a:lvl5pPr algn="ctr" rtl="0" eaLnBrk="0" fontAlgn="base" hangingPunct="0">
        <a:spcBef>
          <a:spcPct val="0"/>
        </a:spcBef>
        <a:spcAft>
          <a:spcPct val="0"/>
        </a:spcAft>
        <a:defRPr sz="4200">
          <a:solidFill>
            <a:schemeClr val="tx2"/>
          </a:solidFill>
          <a:latin typeface="Arial" charset="0"/>
          <a:ea typeface="ＭＳ Ｐゴシック" pitchFamily="-108" charset="-128"/>
        </a:defRPr>
      </a:lvl5pPr>
      <a:lvl6pPr marL="457200" algn="ctr" rtl="0" fontAlgn="base">
        <a:spcBef>
          <a:spcPct val="0"/>
        </a:spcBef>
        <a:spcAft>
          <a:spcPct val="0"/>
        </a:spcAft>
        <a:defRPr sz="4200">
          <a:solidFill>
            <a:schemeClr val="tx2"/>
          </a:solidFill>
          <a:latin typeface="Arial" charset="0"/>
          <a:ea typeface="ＭＳ Ｐゴシック" pitchFamily="-108" charset="-128"/>
        </a:defRPr>
      </a:lvl6pPr>
      <a:lvl7pPr marL="914400" algn="ctr" rtl="0" fontAlgn="base">
        <a:spcBef>
          <a:spcPct val="0"/>
        </a:spcBef>
        <a:spcAft>
          <a:spcPct val="0"/>
        </a:spcAft>
        <a:defRPr sz="4200">
          <a:solidFill>
            <a:schemeClr val="tx2"/>
          </a:solidFill>
          <a:latin typeface="Arial" charset="0"/>
          <a:ea typeface="ＭＳ Ｐゴシック" pitchFamily="-108" charset="-128"/>
        </a:defRPr>
      </a:lvl7pPr>
      <a:lvl8pPr marL="1371600" algn="ctr" rtl="0" fontAlgn="base">
        <a:spcBef>
          <a:spcPct val="0"/>
        </a:spcBef>
        <a:spcAft>
          <a:spcPct val="0"/>
        </a:spcAft>
        <a:defRPr sz="4200">
          <a:solidFill>
            <a:schemeClr val="tx2"/>
          </a:solidFill>
          <a:latin typeface="Arial" charset="0"/>
          <a:ea typeface="ＭＳ Ｐゴシック" pitchFamily="-108" charset="-128"/>
        </a:defRPr>
      </a:lvl8pPr>
      <a:lvl9pPr marL="1828800" algn="ctr" rtl="0" fontAlgn="base">
        <a:spcBef>
          <a:spcPct val="0"/>
        </a:spcBef>
        <a:spcAft>
          <a:spcPct val="0"/>
        </a:spcAft>
        <a:defRPr sz="4200">
          <a:solidFill>
            <a:schemeClr val="tx2"/>
          </a:solidFill>
          <a:latin typeface="Arial" charset="0"/>
          <a:ea typeface="ＭＳ Ｐゴシック" pitchFamily="-108"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1.xml"/><Relationship Id="rId7" Type="http://schemas.openxmlformats.org/officeDocument/2006/relationships/image" Target="../media/image5.jpe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4.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Box 2"/>
          <p:cNvSpPr txBox="1">
            <a:spLocks noChangeArrowheads="1"/>
          </p:cNvSpPr>
          <p:nvPr/>
        </p:nvSpPr>
        <p:spPr bwMode="auto">
          <a:xfrm>
            <a:off x="798513" y="1716088"/>
            <a:ext cx="7143750" cy="2771775"/>
          </a:xfrm>
          <a:prstGeom prst="rect">
            <a:avLst/>
          </a:prstGeom>
          <a:solidFill>
            <a:schemeClr val="bg1"/>
          </a:solidFill>
          <a:ln w="9525">
            <a:noFill/>
            <a:miter lim="800000"/>
            <a:headEnd/>
            <a:tailEnd/>
          </a:ln>
        </p:spPr>
        <p:txBody>
          <a:bodyPr>
            <a:spAutoFit/>
          </a:bodyPr>
          <a:lstStyle/>
          <a:p>
            <a:pPr algn="ctr" eaLnBrk="0" hangingPunct="0"/>
            <a:endParaRPr lang="en-GB" b="1">
              <a:solidFill>
                <a:srgbClr val="70439B"/>
              </a:solidFill>
            </a:endParaRPr>
          </a:p>
          <a:p>
            <a:pPr algn="ctr" eaLnBrk="0" hangingPunct="0"/>
            <a:r>
              <a:rPr lang="en-GB" sz="4400" b="1">
                <a:solidFill>
                  <a:srgbClr val="6D050F"/>
                </a:solidFill>
              </a:rPr>
              <a:t>Basic Mental Health Awareness</a:t>
            </a:r>
          </a:p>
          <a:p>
            <a:pPr algn="ctr" eaLnBrk="0" hangingPunct="0"/>
            <a:r>
              <a:rPr lang="en-GB" sz="3200" b="1">
                <a:solidFill>
                  <a:srgbClr val="6D050F"/>
                </a:solidFill>
              </a:rPr>
              <a:t>(Children &amp; young people)</a:t>
            </a:r>
            <a:br>
              <a:rPr lang="en-GB" sz="3200" b="1">
                <a:solidFill>
                  <a:srgbClr val="6D050F"/>
                </a:solidFill>
              </a:rPr>
            </a:br>
            <a:endParaRPr lang="en-GB" altLang="en-US" sz="3200">
              <a:solidFill>
                <a:srgbClr val="6D050F"/>
              </a:solidFill>
            </a:endParaRPr>
          </a:p>
        </p:txBody>
      </p:sp>
      <p:sp>
        <p:nvSpPr>
          <p:cNvPr id="15362" name="Slide Number Placeholder 3"/>
          <p:cNvSpPr>
            <a:spLocks noGrp="1"/>
          </p:cNvSpPr>
          <p:nvPr>
            <p:ph type="sldNum" sz="quarter" idx="11"/>
          </p:nvPr>
        </p:nvSpPr>
        <p:spPr/>
        <p:txBody>
          <a:bodyPr/>
          <a:lstStyle/>
          <a:p>
            <a:pPr>
              <a:defRPr/>
            </a:pPr>
            <a:fld id="{40BB95B9-5029-42CD-BA21-C4E94FC8B1A8}" type="slidenum">
              <a:rPr lang="en-GB" smtClean="0">
                <a:ea typeface="ＭＳ Ｐゴシック" pitchFamily="34" charset="-128"/>
              </a:rPr>
              <a:pPr>
                <a:defRPr/>
              </a:pPr>
              <a:t>1</a:t>
            </a:fld>
            <a:endParaRPr lang="en-GB" smtClean="0">
              <a:ea typeface="ＭＳ Ｐゴシック" pitchFamily="34"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a:xfrm>
            <a:off x="663575" y="425450"/>
            <a:ext cx="7772400" cy="569913"/>
          </a:xfrm>
        </p:spPr>
        <p:txBody>
          <a:bodyPr/>
          <a:lstStyle/>
          <a:p>
            <a:r>
              <a:rPr lang="en-GB" sz="3200" b="1" dirty="0" smtClean="0">
                <a:solidFill>
                  <a:srgbClr val="AA0817"/>
                </a:solidFill>
              </a:rPr>
              <a:t>Statistics-Feedback</a:t>
            </a:r>
            <a:endParaRPr lang="en-US" sz="3200" b="1" dirty="0" smtClean="0">
              <a:solidFill>
                <a:srgbClr val="AA0817"/>
              </a:solidFill>
            </a:endParaRPr>
          </a:p>
        </p:txBody>
      </p:sp>
      <p:sp>
        <p:nvSpPr>
          <p:cNvPr id="21506" name="Rectangle 3"/>
          <p:cNvSpPr>
            <a:spLocks noGrp="1" noChangeArrowheads="1"/>
          </p:cNvSpPr>
          <p:nvPr>
            <p:ph type="body" idx="1"/>
          </p:nvPr>
        </p:nvSpPr>
        <p:spPr>
          <a:xfrm>
            <a:off x="674688" y="1158875"/>
            <a:ext cx="7772400" cy="5295900"/>
          </a:xfrm>
        </p:spPr>
        <p:txBody>
          <a:bodyPr/>
          <a:lstStyle/>
          <a:p>
            <a:pPr marL="0" indent="0" algn="ctr">
              <a:lnSpc>
                <a:spcPct val="80000"/>
              </a:lnSpc>
              <a:buNone/>
            </a:pPr>
            <a:endParaRPr lang="en-GB" sz="2800" dirty="0" smtClean="0"/>
          </a:p>
          <a:p>
            <a:pPr marL="0" indent="0">
              <a:lnSpc>
                <a:spcPct val="80000"/>
              </a:lnSpc>
              <a:buNone/>
            </a:pPr>
            <a:r>
              <a:rPr lang="en-GB" sz="2800" dirty="0" smtClean="0"/>
              <a:t>Discussion </a:t>
            </a:r>
            <a:r>
              <a:rPr lang="en-GB" sz="2800" dirty="0"/>
              <a:t>point: </a:t>
            </a:r>
            <a:endParaRPr lang="en-GB" sz="2800" dirty="0" smtClean="0"/>
          </a:p>
          <a:p>
            <a:pPr marL="0" indent="0" algn="ctr">
              <a:lnSpc>
                <a:spcPct val="80000"/>
              </a:lnSpc>
              <a:buNone/>
            </a:pPr>
            <a:endParaRPr lang="en-GB" sz="2800" dirty="0"/>
          </a:p>
          <a:p>
            <a:pPr marL="0" indent="0" algn="ctr">
              <a:lnSpc>
                <a:spcPct val="80000"/>
              </a:lnSpc>
              <a:buNone/>
            </a:pPr>
            <a:r>
              <a:rPr lang="en-GB" sz="2800" dirty="0" smtClean="0"/>
              <a:t>Having read the statistical information, </a:t>
            </a:r>
            <a:r>
              <a:rPr lang="en-GB" sz="2800" dirty="0"/>
              <a:t>what </a:t>
            </a:r>
            <a:r>
              <a:rPr lang="en-GB" sz="2800" dirty="0" smtClean="0"/>
              <a:t>are your thoughts </a:t>
            </a:r>
            <a:r>
              <a:rPr lang="en-GB" sz="2800" dirty="0"/>
              <a:t>and </a:t>
            </a:r>
            <a:r>
              <a:rPr lang="en-GB" sz="2800" dirty="0" smtClean="0"/>
              <a:t>views, </a:t>
            </a:r>
            <a:r>
              <a:rPr lang="en-GB" sz="2800" dirty="0"/>
              <a:t>are </a:t>
            </a:r>
            <a:r>
              <a:rPr lang="en-GB" sz="2800" dirty="0" smtClean="0"/>
              <a:t>you </a:t>
            </a:r>
            <a:r>
              <a:rPr lang="en-GB" sz="2800" dirty="0"/>
              <a:t>surprised?</a:t>
            </a:r>
            <a:endParaRPr lang="en-US" sz="2800" dirty="0" smtClean="0"/>
          </a:p>
        </p:txBody>
      </p:sp>
    </p:spTree>
    <p:extLst>
      <p:ext uri="{BB962C8B-B14F-4D97-AF65-F5344CB8AC3E}">
        <p14:creationId xmlns:p14="http://schemas.microsoft.com/office/powerpoint/2010/main" val="20551175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4"/>
          <p:cNvSpPr>
            <a:spLocks noGrp="1" noChangeArrowheads="1"/>
          </p:cNvSpPr>
          <p:nvPr>
            <p:ph type="title"/>
          </p:nvPr>
        </p:nvSpPr>
        <p:spPr/>
        <p:txBody>
          <a:bodyPr/>
          <a:lstStyle/>
          <a:p>
            <a:r>
              <a:rPr lang="en-GB" sz="2800" b="1" dirty="0" smtClean="0">
                <a:solidFill>
                  <a:srgbClr val="AA0817"/>
                </a:solidFill>
              </a:rPr>
              <a:t/>
            </a:r>
            <a:br>
              <a:rPr lang="en-GB" sz="2800" b="1" dirty="0" smtClean="0">
                <a:solidFill>
                  <a:srgbClr val="AA0817"/>
                </a:solidFill>
              </a:rPr>
            </a:br>
            <a:r>
              <a:rPr lang="en-GB" sz="2800" b="1" dirty="0">
                <a:solidFill>
                  <a:srgbClr val="AA0817"/>
                </a:solidFill>
              </a:rPr>
              <a:t/>
            </a:r>
            <a:br>
              <a:rPr lang="en-GB" sz="2800" b="1" dirty="0">
                <a:solidFill>
                  <a:srgbClr val="AA0817"/>
                </a:solidFill>
              </a:rPr>
            </a:br>
            <a:r>
              <a:rPr lang="en-GB" sz="2800" b="1" dirty="0" smtClean="0">
                <a:solidFill>
                  <a:srgbClr val="AA0817"/>
                </a:solidFill>
              </a:rPr>
              <a:t/>
            </a:r>
            <a:br>
              <a:rPr lang="en-GB" sz="2800" b="1" dirty="0" smtClean="0">
                <a:solidFill>
                  <a:srgbClr val="AA0817"/>
                </a:solidFill>
              </a:rPr>
            </a:br>
            <a:r>
              <a:rPr lang="en-GB" sz="2800" b="1" dirty="0" smtClean="0">
                <a:solidFill>
                  <a:srgbClr val="AA0817"/>
                </a:solidFill>
              </a:rPr>
              <a:t>What can affect Young Peoples mental health ?</a:t>
            </a:r>
          </a:p>
        </p:txBody>
      </p:sp>
      <p:sp>
        <p:nvSpPr>
          <p:cNvPr id="23555" name="Rectangle 6"/>
          <p:cNvSpPr>
            <a:spLocks noGrp="1" noChangeArrowheads="1"/>
          </p:cNvSpPr>
          <p:nvPr>
            <p:ph type="body" sz="half" idx="2"/>
          </p:nvPr>
        </p:nvSpPr>
        <p:spPr>
          <a:xfrm>
            <a:off x="685800" y="1844675"/>
            <a:ext cx="8099425" cy="4251325"/>
          </a:xfrm>
        </p:spPr>
        <p:txBody>
          <a:bodyPr/>
          <a:lstStyle/>
          <a:p>
            <a:pPr marL="0" indent="0">
              <a:buNone/>
            </a:pPr>
            <a:endParaRPr lang="en-GB" dirty="0" smtClean="0"/>
          </a:p>
          <a:p>
            <a:pPr marL="0" indent="0">
              <a:buNone/>
            </a:pPr>
            <a:r>
              <a:rPr lang="en-GB" dirty="0" smtClean="0"/>
              <a:t>We have looked at some of the myths, what we mean by mental health and some of the statistics, now we are going to look at what can affect young peoples mental health.</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4"/>
          <p:cNvSpPr>
            <a:spLocks noGrp="1" noChangeArrowheads="1"/>
          </p:cNvSpPr>
          <p:nvPr>
            <p:ph type="title"/>
          </p:nvPr>
        </p:nvSpPr>
        <p:spPr/>
        <p:txBody>
          <a:bodyPr/>
          <a:lstStyle/>
          <a:p>
            <a:r>
              <a:rPr lang="en-GB" sz="2800" b="1" dirty="0" smtClean="0">
                <a:solidFill>
                  <a:srgbClr val="AA0817"/>
                </a:solidFill>
              </a:rPr>
              <a:t/>
            </a:r>
            <a:br>
              <a:rPr lang="en-GB" sz="2800" b="1" dirty="0" smtClean="0">
                <a:solidFill>
                  <a:srgbClr val="AA0817"/>
                </a:solidFill>
              </a:rPr>
            </a:br>
            <a:r>
              <a:rPr lang="en-GB" sz="2800" b="1" dirty="0">
                <a:solidFill>
                  <a:srgbClr val="AA0817"/>
                </a:solidFill>
              </a:rPr>
              <a:t/>
            </a:r>
            <a:br>
              <a:rPr lang="en-GB" sz="2800" b="1" dirty="0">
                <a:solidFill>
                  <a:srgbClr val="AA0817"/>
                </a:solidFill>
              </a:rPr>
            </a:br>
            <a:r>
              <a:rPr lang="en-GB" sz="2800" b="1" dirty="0" smtClean="0">
                <a:solidFill>
                  <a:srgbClr val="AA0817"/>
                </a:solidFill>
              </a:rPr>
              <a:t/>
            </a:r>
            <a:br>
              <a:rPr lang="en-GB" sz="2800" b="1" dirty="0" smtClean="0">
                <a:solidFill>
                  <a:srgbClr val="AA0817"/>
                </a:solidFill>
              </a:rPr>
            </a:br>
            <a:r>
              <a:rPr lang="en-GB" sz="2800" b="1" dirty="0" smtClean="0">
                <a:solidFill>
                  <a:srgbClr val="AA0817"/>
                </a:solidFill>
              </a:rPr>
              <a:t>Quick think-What can affect Young Peoples mental health ?</a:t>
            </a:r>
          </a:p>
        </p:txBody>
      </p:sp>
      <p:sp>
        <p:nvSpPr>
          <p:cNvPr id="23555" name="Rectangle 6"/>
          <p:cNvSpPr>
            <a:spLocks noGrp="1" noChangeArrowheads="1"/>
          </p:cNvSpPr>
          <p:nvPr>
            <p:ph type="body" sz="half" idx="2"/>
          </p:nvPr>
        </p:nvSpPr>
        <p:spPr>
          <a:xfrm>
            <a:off x="685800" y="1844675"/>
            <a:ext cx="8099425" cy="4251325"/>
          </a:xfrm>
        </p:spPr>
        <p:txBody>
          <a:bodyPr/>
          <a:lstStyle/>
          <a:p>
            <a:pPr marL="0" indent="0">
              <a:buNone/>
            </a:pPr>
            <a:endParaRPr lang="en-GB" dirty="0" smtClean="0"/>
          </a:p>
          <a:p>
            <a:pPr marL="0" indent="0">
              <a:buNone/>
            </a:pPr>
            <a:r>
              <a:rPr lang="en-GB" dirty="0" smtClean="0"/>
              <a:t>Individually or as a group, discuss </a:t>
            </a:r>
            <a:r>
              <a:rPr lang="en-GB" dirty="0"/>
              <a:t>and write down what things can affect </a:t>
            </a:r>
            <a:r>
              <a:rPr lang="en-GB" dirty="0" smtClean="0"/>
              <a:t>young peoples </a:t>
            </a:r>
            <a:r>
              <a:rPr lang="en-GB" dirty="0"/>
              <a:t>mental </a:t>
            </a:r>
            <a:r>
              <a:rPr lang="en-GB" dirty="0" smtClean="0"/>
              <a:t>health?</a:t>
            </a:r>
          </a:p>
          <a:p>
            <a:r>
              <a:rPr lang="en-GB" dirty="0" smtClean="0"/>
              <a:t>Social</a:t>
            </a:r>
          </a:p>
          <a:p>
            <a:r>
              <a:rPr lang="en-GB" dirty="0" smtClean="0"/>
              <a:t>Emotional</a:t>
            </a:r>
          </a:p>
          <a:p>
            <a:r>
              <a:rPr lang="en-GB" dirty="0" smtClean="0"/>
              <a:t>Physical</a:t>
            </a:r>
            <a:endParaRPr lang="en-GB" dirty="0"/>
          </a:p>
        </p:txBody>
      </p:sp>
    </p:spTree>
    <p:extLst>
      <p:ext uri="{BB962C8B-B14F-4D97-AF65-F5344CB8AC3E}">
        <p14:creationId xmlns:p14="http://schemas.microsoft.com/office/powerpoint/2010/main" val="11409688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4"/>
          <p:cNvSpPr>
            <a:spLocks noGrp="1" noChangeArrowheads="1"/>
          </p:cNvSpPr>
          <p:nvPr>
            <p:ph type="title"/>
          </p:nvPr>
        </p:nvSpPr>
        <p:spPr/>
        <p:txBody>
          <a:bodyPr/>
          <a:lstStyle/>
          <a:p>
            <a:r>
              <a:rPr lang="en-GB" sz="2800" b="1" smtClean="0">
                <a:solidFill>
                  <a:srgbClr val="AA0817"/>
                </a:solidFill>
              </a:rPr>
              <a:t>What can affect CYP mental health ?</a:t>
            </a:r>
          </a:p>
        </p:txBody>
      </p:sp>
      <p:sp>
        <p:nvSpPr>
          <p:cNvPr id="23554" name="Rectangle 5"/>
          <p:cNvSpPr>
            <a:spLocks noGrp="1" noChangeArrowheads="1"/>
          </p:cNvSpPr>
          <p:nvPr>
            <p:ph type="body" sz="half" idx="1"/>
          </p:nvPr>
        </p:nvSpPr>
        <p:spPr/>
        <p:txBody>
          <a:bodyPr/>
          <a:lstStyle/>
          <a:p>
            <a:r>
              <a:rPr lang="en-GB" smtClean="0"/>
              <a:t>Poverty</a:t>
            </a:r>
          </a:p>
          <a:p>
            <a:r>
              <a:rPr lang="en-GB" smtClean="0"/>
              <a:t>Bereavement</a:t>
            </a:r>
          </a:p>
          <a:p>
            <a:r>
              <a:rPr lang="en-GB" smtClean="0"/>
              <a:t>Imprisonment</a:t>
            </a:r>
          </a:p>
          <a:p>
            <a:r>
              <a:rPr lang="en-GB" smtClean="0"/>
              <a:t>Divorce/separation</a:t>
            </a:r>
          </a:p>
          <a:p>
            <a:r>
              <a:rPr lang="en-GB" smtClean="0"/>
              <a:t>Bullying</a:t>
            </a:r>
          </a:p>
          <a:p>
            <a:r>
              <a:rPr lang="en-GB" smtClean="0"/>
              <a:t>Long term illness</a:t>
            </a:r>
          </a:p>
        </p:txBody>
      </p:sp>
      <p:sp>
        <p:nvSpPr>
          <p:cNvPr id="23555" name="Rectangle 6"/>
          <p:cNvSpPr>
            <a:spLocks noGrp="1" noChangeArrowheads="1"/>
          </p:cNvSpPr>
          <p:nvPr>
            <p:ph type="body" sz="half" idx="2"/>
          </p:nvPr>
        </p:nvSpPr>
        <p:spPr>
          <a:xfrm>
            <a:off x="4648200" y="1844675"/>
            <a:ext cx="4137025" cy="4251325"/>
          </a:xfrm>
        </p:spPr>
        <p:txBody>
          <a:bodyPr/>
          <a:lstStyle/>
          <a:p>
            <a:r>
              <a:rPr lang="en-GB" smtClean="0"/>
              <a:t>Physical abuse</a:t>
            </a:r>
          </a:p>
          <a:p>
            <a:r>
              <a:rPr lang="en-GB" smtClean="0"/>
              <a:t>Sexual abuse</a:t>
            </a:r>
          </a:p>
          <a:p>
            <a:r>
              <a:rPr lang="en-GB" smtClean="0"/>
              <a:t>Peer pressure</a:t>
            </a:r>
          </a:p>
          <a:p>
            <a:r>
              <a:rPr lang="en-GB" smtClean="0"/>
              <a:t>School pressures</a:t>
            </a:r>
          </a:p>
          <a:p>
            <a:r>
              <a:rPr lang="en-GB" smtClean="0"/>
              <a:t>Caring responsibilities</a:t>
            </a:r>
          </a:p>
          <a:p>
            <a:r>
              <a:rPr lang="en-GB" smtClean="0"/>
              <a:t>Addiction</a:t>
            </a:r>
          </a:p>
          <a:p>
            <a:endParaRPr lang="en-GB" smtClean="0"/>
          </a:p>
        </p:txBody>
      </p:sp>
    </p:spTree>
    <p:extLst>
      <p:ext uri="{BB962C8B-B14F-4D97-AF65-F5344CB8AC3E}">
        <p14:creationId xmlns:p14="http://schemas.microsoft.com/office/powerpoint/2010/main" val="13446242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a:xfrm>
            <a:off x="717550" y="336550"/>
            <a:ext cx="7772400" cy="885825"/>
          </a:xfrm>
        </p:spPr>
        <p:txBody>
          <a:bodyPr/>
          <a:lstStyle/>
          <a:p>
            <a:r>
              <a:rPr lang="en-GB" sz="2800" b="1" dirty="0" smtClean="0">
                <a:solidFill>
                  <a:srgbClr val="AA0817"/>
                </a:solidFill>
              </a:rPr>
              <a:t/>
            </a:r>
            <a:br>
              <a:rPr lang="en-GB" sz="2800" b="1" dirty="0" smtClean="0">
                <a:solidFill>
                  <a:srgbClr val="AA0817"/>
                </a:solidFill>
              </a:rPr>
            </a:br>
            <a:r>
              <a:rPr lang="en-GB" sz="2800" b="1" dirty="0">
                <a:solidFill>
                  <a:srgbClr val="AA0817"/>
                </a:solidFill>
              </a:rPr>
              <a:t/>
            </a:r>
            <a:br>
              <a:rPr lang="en-GB" sz="2800" b="1" dirty="0">
                <a:solidFill>
                  <a:srgbClr val="AA0817"/>
                </a:solidFill>
              </a:rPr>
            </a:br>
            <a:r>
              <a:rPr lang="en-GB" sz="2800" b="1" dirty="0" smtClean="0">
                <a:solidFill>
                  <a:srgbClr val="AA0817"/>
                </a:solidFill>
              </a:rPr>
              <a:t/>
            </a:r>
            <a:br>
              <a:rPr lang="en-GB" sz="2800" b="1" dirty="0" smtClean="0">
                <a:solidFill>
                  <a:srgbClr val="AA0817"/>
                </a:solidFill>
              </a:rPr>
            </a:br>
            <a:r>
              <a:rPr lang="en-GB" sz="2800" b="1" dirty="0" smtClean="0">
                <a:solidFill>
                  <a:srgbClr val="AA0817"/>
                </a:solidFill>
              </a:rPr>
              <a:t>What to look out for?</a:t>
            </a:r>
            <a:br>
              <a:rPr lang="en-GB" sz="2800" b="1" dirty="0" smtClean="0">
                <a:solidFill>
                  <a:srgbClr val="AA0817"/>
                </a:solidFill>
              </a:rPr>
            </a:br>
            <a:endParaRPr lang="en-GB" sz="2800" b="1" dirty="0" smtClean="0">
              <a:solidFill>
                <a:srgbClr val="AA0817"/>
              </a:solidFill>
            </a:endParaRPr>
          </a:p>
        </p:txBody>
      </p:sp>
      <p:sp>
        <p:nvSpPr>
          <p:cNvPr id="24579" name="Rectangle 5"/>
          <p:cNvSpPr>
            <a:spLocks noGrp="1" noChangeArrowheads="1"/>
          </p:cNvSpPr>
          <p:nvPr>
            <p:ph type="body" sz="half" idx="2"/>
          </p:nvPr>
        </p:nvSpPr>
        <p:spPr>
          <a:xfrm>
            <a:off x="500063" y="1452563"/>
            <a:ext cx="7935912" cy="4251325"/>
          </a:xfrm>
        </p:spPr>
        <p:txBody>
          <a:bodyPr/>
          <a:lstStyle/>
          <a:p>
            <a:pPr marL="0" indent="0">
              <a:buNone/>
            </a:pPr>
            <a:endParaRPr lang="en-GB" dirty="0" smtClean="0"/>
          </a:p>
          <a:p>
            <a:pPr marL="0" indent="0">
              <a:buNone/>
            </a:pPr>
            <a:endParaRPr lang="en-GB" dirty="0" smtClean="0"/>
          </a:p>
        </p:txBody>
      </p:sp>
      <p:sp>
        <p:nvSpPr>
          <p:cNvPr id="4" name="Rectangle 1"/>
          <p:cNvSpPr>
            <a:spLocks noChangeArrowheads="1"/>
          </p:cNvSpPr>
          <p:nvPr/>
        </p:nvSpPr>
        <p:spPr bwMode="auto">
          <a:xfrm>
            <a:off x="342900" y="186445"/>
            <a:ext cx="8063490" cy="36625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2800" b="0" i="0" u="none" strike="noStrike" cap="none" normalizeH="0" baseline="0" dirty="0" smtClean="0">
              <a:ln>
                <a:noFill/>
              </a:ln>
              <a:solidFill>
                <a:srgbClr val="000000"/>
              </a:solidFill>
              <a:effectLst/>
              <a:latin typeface="Arial" panose="020B0604020202020204" pitchFamily="34" charset="0"/>
              <a:ea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GB" sz="2800"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2800" b="0" i="1" u="none" strike="noStrike" cap="none" normalizeH="0" baseline="0" dirty="0" smtClean="0">
              <a:ln>
                <a:noFill/>
              </a:ln>
              <a:solidFill>
                <a:srgbClr val="000000"/>
              </a:solidFill>
              <a:effectLst/>
              <a:latin typeface="Arial" panose="020B0604020202020204" pitchFamily="34" charset="0"/>
              <a:ea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GB" sz="2800"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b="0" i="0" u="none" strike="noStrike" cap="none" normalizeH="0" baseline="0" dirty="0" smtClean="0">
                <a:ln>
                  <a:noFill/>
                </a:ln>
                <a:solidFill>
                  <a:srgbClr val="000000"/>
                </a:solidFill>
                <a:effectLst/>
                <a:latin typeface="Arial" panose="020B0604020202020204" pitchFamily="34" charset="0"/>
                <a:ea typeface="Calibri" panose="020F0502020204030204" pitchFamily="34" charset="0"/>
                <a:cs typeface="Calibri" panose="020F0502020204030204" pitchFamily="34" charset="0"/>
              </a:rPr>
              <a:t>We have looked at what can affect young peoples mental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GB" b="0" i="0" u="none" strike="noStrike" cap="none" normalizeH="0" baseline="0" dirty="0" smtClean="0">
                <a:ln>
                  <a:noFill/>
                </a:ln>
                <a:solidFill>
                  <a:srgbClr val="000000"/>
                </a:solidFill>
                <a:effectLst/>
                <a:latin typeface="Arial" panose="020B0604020202020204" pitchFamily="34" charset="0"/>
                <a:ea typeface="Calibri" panose="020F0502020204030204" pitchFamily="34" charset="0"/>
                <a:cs typeface="Calibri" panose="020F0502020204030204" pitchFamily="34" charset="0"/>
              </a:rPr>
              <a:t>health and now we are going to explore when we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GB" b="0" i="0" u="none" strike="noStrike" cap="none" normalizeH="0" baseline="0" dirty="0" smtClean="0">
                <a:ln>
                  <a:noFill/>
                </a:ln>
                <a:solidFill>
                  <a:srgbClr val="000000"/>
                </a:solidFill>
                <a:effectLst/>
                <a:latin typeface="Arial" panose="020B0604020202020204" pitchFamily="34" charset="0"/>
                <a:ea typeface="Calibri" panose="020F0502020204030204" pitchFamily="34" charset="0"/>
                <a:cs typeface="Calibri" panose="020F0502020204030204" pitchFamily="34" charset="0"/>
              </a:rPr>
              <a:t>   should be worried about Young Peoples mental health?</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GB" b="0" i="0" u="none" strike="noStrike" cap="none" normalizeH="0" baseline="0" dirty="0" smtClean="0">
              <a:ln>
                <a:noFill/>
              </a:ln>
              <a:solidFill>
                <a:srgbClr val="000000"/>
              </a:solidFill>
              <a:effectLst/>
              <a:latin typeface="Arial" panose="020B0604020202020204" pitchFamily="34" charset="0"/>
              <a:ea typeface="Calibri" panose="020F0502020204030204" pitchFamily="34" charset="0"/>
              <a:cs typeface="Calibri" panose="020F05020202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n-GB" dirty="0" smtClean="0">
                <a:solidFill>
                  <a:srgbClr val="000000"/>
                </a:solidFill>
                <a:latin typeface="Arial" panose="020B0604020202020204" pitchFamily="34" charset="0"/>
                <a:ea typeface="Calibri" panose="020F0502020204030204" pitchFamily="34" charset="0"/>
                <a:cs typeface="Calibri" panose="020F0502020204030204" pitchFamily="34" charset="0"/>
              </a:rPr>
              <a:t>W</a:t>
            </a:r>
            <a:r>
              <a:rPr kumimoji="0" lang="en-GB" b="0" i="0" u="none" strike="noStrike" cap="none" normalizeH="0" baseline="0" dirty="0" smtClean="0">
                <a:ln>
                  <a:noFill/>
                </a:ln>
                <a:solidFill>
                  <a:srgbClr val="000000"/>
                </a:solidFill>
                <a:effectLst/>
                <a:latin typeface="Arial" panose="020B0604020202020204" pitchFamily="34" charset="0"/>
                <a:ea typeface="Calibri" panose="020F0502020204030204" pitchFamily="34" charset="0"/>
                <a:cs typeface="Calibri" panose="020F0502020204030204" pitchFamily="34" charset="0"/>
              </a:rPr>
              <a:t>hat signs would we be looking for? </a:t>
            </a:r>
            <a:endParaRPr kumimoji="0" lang="en-GB"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6158106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a:xfrm>
            <a:off x="717550" y="336550"/>
            <a:ext cx="7772400" cy="885825"/>
          </a:xfrm>
        </p:spPr>
        <p:txBody>
          <a:bodyPr/>
          <a:lstStyle/>
          <a:p>
            <a:r>
              <a:rPr lang="en-GB" sz="2800" b="1" smtClean="0">
                <a:solidFill>
                  <a:srgbClr val="AA0817"/>
                </a:solidFill>
              </a:rPr>
              <a:t>What to look out for?</a:t>
            </a:r>
          </a:p>
        </p:txBody>
      </p:sp>
      <p:sp>
        <p:nvSpPr>
          <p:cNvPr id="24578" name="Rectangle 4"/>
          <p:cNvSpPr>
            <a:spLocks noGrp="1" noChangeArrowheads="1"/>
          </p:cNvSpPr>
          <p:nvPr>
            <p:ph type="body" sz="half" idx="1"/>
          </p:nvPr>
        </p:nvSpPr>
        <p:spPr>
          <a:xfrm>
            <a:off x="392113" y="1443038"/>
            <a:ext cx="4114800" cy="4251325"/>
          </a:xfrm>
        </p:spPr>
        <p:txBody>
          <a:bodyPr/>
          <a:lstStyle/>
          <a:p>
            <a:r>
              <a:rPr lang="en-GB" smtClean="0"/>
              <a:t>Withdrawn</a:t>
            </a:r>
          </a:p>
          <a:p>
            <a:r>
              <a:rPr lang="en-GB" smtClean="0"/>
              <a:t>Decline in school performance</a:t>
            </a:r>
          </a:p>
          <a:p>
            <a:r>
              <a:rPr lang="en-GB" smtClean="0"/>
              <a:t>Physical appearance</a:t>
            </a:r>
          </a:p>
          <a:p>
            <a:r>
              <a:rPr lang="en-GB" smtClean="0"/>
              <a:t>Aggressive</a:t>
            </a:r>
          </a:p>
          <a:p>
            <a:r>
              <a:rPr lang="en-GB" smtClean="0"/>
              <a:t>Changes in eating/sleeping habits</a:t>
            </a:r>
          </a:p>
          <a:p>
            <a:endParaRPr lang="en-GB" smtClean="0"/>
          </a:p>
          <a:p>
            <a:pPr algn="ctr">
              <a:spcBef>
                <a:spcPct val="0"/>
              </a:spcBef>
              <a:buFontTx/>
              <a:buNone/>
            </a:pPr>
            <a:endParaRPr lang="en-GB" b="1" smtClean="0">
              <a:solidFill>
                <a:srgbClr val="6D050F"/>
              </a:solidFill>
            </a:endParaRPr>
          </a:p>
          <a:p>
            <a:endParaRPr lang="en-GB" smtClean="0"/>
          </a:p>
        </p:txBody>
      </p:sp>
      <p:sp>
        <p:nvSpPr>
          <p:cNvPr id="24579" name="Rectangle 5"/>
          <p:cNvSpPr>
            <a:spLocks noGrp="1" noChangeArrowheads="1"/>
          </p:cNvSpPr>
          <p:nvPr>
            <p:ph type="body" sz="half" idx="2"/>
          </p:nvPr>
        </p:nvSpPr>
        <p:spPr>
          <a:xfrm>
            <a:off x="4625975" y="1452563"/>
            <a:ext cx="3810000" cy="4251325"/>
          </a:xfrm>
        </p:spPr>
        <p:txBody>
          <a:bodyPr/>
          <a:lstStyle/>
          <a:p>
            <a:r>
              <a:rPr lang="en-GB" smtClean="0"/>
              <a:t>Self harming behaviours</a:t>
            </a:r>
          </a:p>
          <a:p>
            <a:r>
              <a:rPr lang="en-GB" smtClean="0"/>
              <a:t>Absenteeism from school, youth club </a:t>
            </a:r>
          </a:p>
          <a:p>
            <a:r>
              <a:rPr lang="en-GB" smtClean="0"/>
              <a:t>Lack of interest in things they used to enjoy</a:t>
            </a:r>
          </a:p>
          <a:p>
            <a:endParaRPr lang="en-GB" smtClean="0"/>
          </a:p>
        </p:txBody>
      </p:sp>
    </p:spTree>
    <p:extLst>
      <p:ext uri="{BB962C8B-B14F-4D97-AF65-F5344CB8AC3E}">
        <p14:creationId xmlns:p14="http://schemas.microsoft.com/office/powerpoint/2010/main" val="34980966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a:xfrm>
            <a:off x="717550" y="336550"/>
            <a:ext cx="7772400" cy="885825"/>
          </a:xfrm>
        </p:spPr>
        <p:txBody>
          <a:bodyPr/>
          <a:lstStyle/>
          <a:p>
            <a:r>
              <a:rPr lang="en-GB" sz="2800" b="1" dirty="0" smtClean="0">
                <a:solidFill>
                  <a:srgbClr val="AA0817"/>
                </a:solidFill>
              </a:rPr>
              <a:t/>
            </a:r>
            <a:br>
              <a:rPr lang="en-GB" sz="2800" b="1" dirty="0" smtClean="0">
                <a:solidFill>
                  <a:srgbClr val="AA0817"/>
                </a:solidFill>
              </a:rPr>
            </a:br>
            <a:r>
              <a:rPr lang="en-GB" sz="2800" b="1" dirty="0">
                <a:solidFill>
                  <a:srgbClr val="AA0817"/>
                </a:solidFill>
              </a:rPr>
              <a:t/>
            </a:r>
            <a:br>
              <a:rPr lang="en-GB" sz="2800" b="1" dirty="0">
                <a:solidFill>
                  <a:srgbClr val="AA0817"/>
                </a:solidFill>
              </a:rPr>
            </a:br>
            <a:r>
              <a:rPr lang="en-GB" sz="2800" b="1" dirty="0" smtClean="0">
                <a:solidFill>
                  <a:srgbClr val="AA0817"/>
                </a:solidFill>
              </a:rPr>
              <a:t/>
            </a:r>
            <a:br>
              <a:rPr lang="en-GB" sz="2800" b="1" dirty="0" smtClean="0">
                <a:solidFill>
                  <a:srgbClr val="AA0817"/>
                </a:solidFill>
              </a:rPr>
            </a:br>
            <a:r>
              <a:rPr lang="en-GB" sz="2800" b="1" dirty="0" smtClean="0">
                <a:solidFill>
                  <a:srgbClr val="AA0817"/>
                </a:solidFill>
              </a:rPr>
              <a:t/>
            </a:r>
            <a:br>
              <a:rPr lang="en-GB" sz="2800" b="1" dirty="0" smtClean="0">
                <a:solidFill>
                  <a:srgbClr val="AA0817"/>
                </a:solidFill>
              </a:rPr>
            </a:br>
            <a:r>
              <a:rPr lang="en-GB" sz="2800" b="1" dirty="0">
                <a:solidFill>
                  <a:srgbClr val="AA0817"/>
                </a:solidFill>
              </a:rPr>
              <a:t/>
            </a:r>
            <a:br>
              <a:rPr lang="en-GB" sz="2800" b="1" dirty="0">
                <a:solidFill>
                  <a:srgbClr val="AA0817"/>
                </a:solidFill>
              </a:rPr>
            </a:br>
            <a:r>
              <a:rPr lang="en-GB" sz="2800" b="1" dirty="0" smtClean="0">
                <a:solidFill>
                  <a:srgbClr val="AA0817"/>
                </a:solidFill>
              </a:rPr>
              <a:t/>
            </a:r>
            <a:br>
              <a:rPr lang="en-GB" sz="2800" b="1" dirty="0" smtClean="0">
                <a:solidFill>
                  <a:srgbClr val="AA0817"/>
                </a:solidFill>
              </a:rPr>
            </a:br>
            <a:r>
              <a:rPr lang="en-GB" sz="2800" b="1" dirty="0" smtClean="0">
                <a:solidFill>
                  <a:srgbClr val="AA0817"/>
                </a:solidFill>
              </a:rPr>
              <a:t>Protecting</a:t>
            </a:r>
            <a:r>
              <a:rPr lang="en-GB" sz="2800" b="1" dirty="0">
                <a:solidFill>
                  <a:srgbClr val="AA0817"/>
                </a:solidFill>
              </a:rPr>
              <a:t>, promoting and supporting </a:t>
            </a:r>
            <a:br>
              <a:rPr lang="en-GB" sz="2800" b="1" dirty="0">
                <a:solidFill>
                  <a:srgbClr val="AA0817"/>
                </a:solidFill>
              </a:rPr>
            </a:br>
            <a:r>
              <a:rPr lang="en-GB" sz="2800" b="1" dirty="0">
                <a:solidFill>
                  <a:srgbClr val="AA0817"/>
                </a:solidFill>
              </a:rPr>
              <a:t>CYP mental </a:t>
            </a:r>
            <a:r>
              <a:rPr lang="en-GB" sz="2800" b="1" dirty="0" smtClean="0">
                <a:solidFill>
                  <a:srgbClr val="AA0817"/>
                </a:solidFill>
              </a:rPr>
              <a:t>health</a:t>
            </a:r>
            <a:br>
              <a:rPr lang="en-GB" sz="2800" b="1" dirty="0" smtClean="0">
                <a:solidFill>
                  <a:srgbClr val="AA0817"/>
                </a:solidFill>
              </a:rPr>
            </a:br>
            <a:r>
              <a:rPr lang="en-GB" sz="2800" b="1" dirty="0" smtClean="0">
                <a:solidFill>
                  <a:srgbClr val="AA0817"/>
                </a:solidFill>
              </a:rPr>
              <a:t/>
            </a:r>
            <a:br>
              <a:rPr lang="en-GB" sz="2800" b="1" dirty="0" smtClean="0">
                <a:solidFill>
                  <a:srgbClr val="AA0817"/>
                </a:solidFill>
              </a:rPr>
            </a:br>
            <a:endParaRPr lang="en-GB" sz="2800" b="1" dirty="0" smtClean="0">
              <a:solidFill>
                <a:srgbClr val="AA0817"/>
              </a:solidFill>
            </a:endParaRPr>
          </a:p>
        </p:txBody>
      </p:sp>
      <p:sp>
        <p:nvSpPr>
          <p:cNvPr id="24579" name="Rectangle 5"/>
          <p:cNvSpPr>
            <a:spLocks noGrp="1" noChangeArrowheads="1"/>
          </p:cNvSpPr>
          <p:nvPr>
            <p:ph type="body" sz="half" idx="2"/>
          </p:nvPr>
        </p:nvSpPr>
        <p:spPr>
          <a:xfrm>
            <a:off x="500063" y="1452563"/>
            <a:ext cx="7935912" cy="4251325"/>
          </a:xfrm>
        </p:spPr>
        <p:txBody>
          <a:bodyPr/>
          <a:lstStyle/>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smtClean="0"/>
          </a:p>
        </p:txBody>
      </p:sp>
      <p:sp>
        <p:nvSpPr>
          <p:cNvPr id="4" name="Rectangle 1"/>
          <p:cNvSpPr>
            <a:spLocks noChangeArrowheads="1"/>
          </p:cNvSpPr>
          <p:nvPr/>
        </p:nvSpPr>
        <p:spPr bwMode="auto">
          <a:xfrm>
            <a:off x="500063" y="1762343"/>
            <a:ext cx="8115300"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2800" b="0" i="0" u="none" strike="noStrike" cap="none" normalizeH="0" baseline="0" dirty="0" smtClean="0">
              <a:ln>
                <a:noFill/>
              </a:ln>
              <a:solidFill>
                <a:srgbClr val="000000"/>
              </a:solidFill>
              <a:effectLst/>
              <a:latin typeface="Arial" panose="020B0604020202020204" pitchFamily="34" charset="0"/>
              <a:ea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GB" sz="2800"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2800" b="0" i="1" u="none" strike="noStrike" cap="none" normalizeH="0" baseline="0" dirty="0" smtClean="0">
              <a:ln>
                <a:noFill/>
              </a:ln>
              <a:solidFill>
                <a:srgbClr val="000000"/>
              </a:solidFill>
              <a:effectLst/>
              <a:latin typeface="Arial" panose="020B0604020202020204" pitchFamily="34" charset="0"/>
              <a:ea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GB" sz="2800" dirty="0">
              <a:solidFill>
                <a:srgbClr val="000000"/>
              </a:solidFill>
              <a:latin typeface="Arial" panose="020B0604020202020204" pitchFamily="34" charset="0"/>
              <a:ea typeface="Calibri" panose="020F0502020204030204" pitchFamily="34" charset="0"/>
              <a:cs typeface="Calibri" panose="020F0502020204030204" pitchFamily="34" charset="0"/>
            </a:endParaRPr>
          </a:p>
        </p:txBody>
      </p:sp>
      <p:sp>
        <p:nvSpPr>
          <p:cNvPr id="2" name="Rectangle 1"/>
          <p:cNvSpPr/>
          <p:nvPr/>
        </p:nvSpPr>
        <p:spPr>
          <a:xfrm>
            <a:off x="500063" y="1536174"/>
            <a:ext cx="8301037" cy="3416320"/>
          </a:xfrm>
          <a:prstGeom prst="rect">
            <a:avLst/>
          </a:prstGeom>
        </p:spPr>
        <p:txBody>
          <a:bodyPr wrap="square">
            <a:spAutoFit/>
          </a:bodyPr>
          <a:lstStyle/>
          <a:p>
            <a:endParaRPr lang="en-GB" dirty="0" smtClean="0"/>
          </a:p>
          <a:p>
            <a:endParaRPr lang="en-GB" dirty="0"/>
          </a:p>
          <a:p>
            <a:r>
              <a:rPr lang="en-GB" dirty="0" smtClean="0"/>
              <a:t>Individually </a:t>
            </a:r>
            <a:r>
              <a:rPr lang="en-GB" dirty="0"/>
              <a:t>or as a group, discuss and identify what young people might need, within the 3 areas below, to help protect, promote and support young people</a:t>
            </a:r>
            <a:r>
              <a:rPr lang="en-GB" dirty="0" smtClean="0"/>
              <a:t>:</a:t>
            </a:r>
          </a:p>
          <a:p>
            <a:endParaRPr lang="en-GB" dirty="0"/>
          </a:p>
          <a:p>
            <a:pPr marL="342900" indent="-342900">
              <a:buFont typeface="Arial" panose="020B0604020202020204" pitchFamily="34" charset="0"/>
              <a:buChar char="•"/>
            </a:pPr>
            <a:r>
              <a:rPr lang="en-GB" dirty="0"/>
              <a:t>How I grow and develop</a:t>
            </a:r>
          </a:p>
          <a:p>
            <a:pPr marL="342900" indent="-342900">
              <a:buFont typeface="Arial" panose="020B0604020202020204" pitchFamily="34" charset="0"/>
              <a:buChar char="•"/>
            </a:pPr>
            <a:r>
              <a:rPr lang="en-GB" dirty="0"/>
              <a:t>What I need from people who look after me</a:t>
            </a:r>
          </a:p>
          <a:p>
            <a:pPr marL="342900" indent="-342900">
              <a:buFont typeface="Arial" panose="020B0604020202020204" pitchFamily="34" charset="0"/>
              <a:buChar char="•"/>
            </a:pPr>
            <a:r>
              <a:rPr lang="en-GB" dirty="0"/>
              <a:t>Wider world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8" name="Rectangle 4"/>
          <p:cNvSpPr>
            <a:spLocks noGrp="1" noChangeArrowheads="1"/>
          </p:cNvSpPr>
          <p:nvPr>
            <p:ph type="title"/>
          </p:nvPr>
        </p:nvSpPr>
        <p:spPr>
          <a:xfrm>
            <a:off x="630238" y="293688"/>
            <a:ext cx="7772400" cy="874712"/>
          </a:xfrm>
        </p:spPr>
        <p:txBody>
          <a:bodyPr/>
          <a:lstStyle/>
          <a:p>
            <a:r>
              <a:rPr lang="en-GB" sz="2400" b="1" dirty="0" smtClean="0">
                <a:solidFill>
                  <a:srgbClr val="AA0817"/>
                </a:solidFill>
              </a:rPr>
              <a:t>Protecting, promoting and supporting </a:t>
            </a:r>
            <a:br>
              <a:rPr lang="en-GB" sz="2400" b="1" dirty="0" smtClean="0">
                <a:solidFill>
                  <a:srgbClr val="AA0817"/>
                </a:solidFill>
              </a:rPr>
            </a:br>
            <a:r>
              <a:rPr lang="en-GB" sz="2400" b="1" dirty="0" smtClean="0">
                <a:solidFill>
                  <a:srgbClr val="AA0817"/>
                </a:solidFill>
              </a:rPr>
              <a:t>CYP mental health</a:t>
            </a:r>
          </a:p>
        </p:txBody>
      </p:sp>
      <p:graphicFrame>
        <p:nvGraphicFramePr>
          <p:cNvPr id="52227" name="Object 3"/>
          <p:cNvGraphicFramePr>
            <a:graphicFrameLocks noGrp="1" noChangeAspect="1"/>
          </p:cNvGraphicFramePr>
          <p:nvPr>
            <p:ph idx="1"/>
            <p:extLst>
              <p:ext uri="{D42A27DB-BD31-4B8C-83A1-F6EECF244321}">
                <p14:modId xmlns:p14="http://schemas.microsoft.com/office/powerpoint/2010/main" val="2380171958"/>
              </p:ext>
            </p:extLst>
          </p:nvPr>
        </p:nvGraphicFramePr>
        <p:xfrm>
          <a:off x="792163" y="1504950"/>
          <a:ext cx="7242175" cy="4229100"/>
        </p:xfrm>
        <a:graphic>
          <a:graphicData uri="http://schemas.openxmlformats.org/presentationml/2006/ole">
            <mc:AlternateContent xmlns:mc="http://schemas.openxmlformats.org/markup-compatibility/2006">
              <mc:Choice xmlns:v="urn:schemas-microsoft-com:vml" Requires="v">
                <p:oleObj spid="_x0000_s53256" name="Document" r:id="rId5" imgW="8820524" imgH="5149094" progId="Word.Document.8">
                  <p:embed/>
                </p:oleObj>
              </mc:Choice>
              <mc:Fallback>
                <p:oleObj name="Document" r:id="rId5" imgW="8820524" imgH="5149094" progId="Word.Document.8">
                  <p:embed/>
                  <p:pic>
                    <p:nvPicPr>
                      <p:cNvPr id="0" name=""/>
                      <p:cNvPicPr>
                        <a:picLocks noChangeAspect="1" noChangeArrowheads="1"/>
                      </p:cNvPicPr>
                      <p:nvPr/>
                    </p:nvPicPr>
                    <p:blipFill>
                      <a:blip r:embed="rId6"/>
                      <a:srcRect/>
                      <a:stretch>
                        <a:fillRect/>
                      </a:stretch>
                    </p:blipFill>
                    <p:spPr bwMode="auto">
                      <a:xfrm>
                        <a:off x="792163" y="1504950"/>
                        <a:ext cx="7242175" cy="4229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52229" name="Picture 6" descr="Body_outline[1]"/>
          <p:cNvPicPr>
            <a:picLocks noChangeAspect="1" noChangeArrowheads="1"/>
          </p:cNvPicPr>
          <p:nvPr/>
        </p:nvPicPr>
        <p:blipFill>
          <a:blip r:embed="rId7"/>
          <a:srcRect/>
          <a:stretch>
            <a:fillRect/>
          </a:stretch>
        </p:blipFill>
        <p:spPr bwMode="auto">
          <a:xfrm>
            <a:off x="3868738" y="2930525"/>
            <a:ext cx="1074737" cy="1289050"/>
          </a:xfrm>
          <a:prstGeom prst="rect">
            <a:avLst/>
          </a:prstGeom>
          <a:noFill/>
          <a:ln w="9525">
            <a:noFill/>
            <a:miter lim="800000"/>
            <a:headEnd/>
            <a:tailEnd/>
          </a:ln>
        </p:spPr>
      </p:pic>
    </p:spTree>
    <p:extLst>
      <p:ext uri="{BB962C8B-B14F-4D97-AF65-F5344CB8AC3E}">
        <p14:creationId xmlns:p14="http://schemas.microsoft.com/office/powerpoint/2010/main" val="37979779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8"/>
          <p:cNvSpPr txBox="1">
            <a:spLocks noGrp="1" noChangeArrowheads="1"/>
          </p:cNvSpPr>
          <p:nvPr/>
        </p:nvSpPr>
        <p:spPr bwMode="auto">
          <a:xfrm>
            <a:off x="6553200" y="6248400"/>
            <a:ext cx="1905000" cy="457200"/>
          </a:xfrm>
          <a:prstGeom prst="rect">
            <a:avLst/>
          </a:prstGeom>
          <a:noFill/>
          <a:ln>
            <a:miter lim="800000"/>
            <a:headEnd/>
            <a:tailEnd/>
          </a:ln>
        </p:spPr>
        <p:txBody>
          <a:bodyPr/>
          <a:lstStyle/>
          <a:p>
            <a:pPr algn="r" eaLnBrk="0" hangingPunct="0">
              <a:defRPr/>
            </a:pPr>
            <a:fld id="{0298F8ED-EBB5-4BFB-BD84-242D5AD62FB3}" type="slidenum">
              <a:rPr lang="en-GB" sz="1400">
                <a:ea typeface="ＭＳ Ｐゴシック" pitchFamily="-108" charset="-128"/>
                <a:cs typeface="+mn-cs"/>
              </a:rPr>
              <a:pPr algn="r" eaLnBrk="0" hangingPunct="0">
                <a:defRPr/>
              </a:pPr>
              <a:t>18</a:t>
            </a:fld>
            <a:endParaRPr lang="en-GB" sz="1400">
              <a:ea typeface="ＭＳ Ｐゴシック" pitchFamily="-108" charset="-128"/>
              <a:cs typeface="+mn-cs"/>
            </a:endParaRPr>
          </a:p>
        </p:txBody>
      </p:sp>
      <p:sp>
        <p:nvSpPr>
          <p:cNvPr id="53250" name="Rectangle 2"/>
          <p:cNvSpPr>
            <a:spLocks noGrp="1" noChangeArrowheads="1"/>
          </p:cNvSpPr>
          <p:nvPr>
            <p:ph type="title" idx="4294967295"/>
          </p:nvPr>
        </p:nvSpPr>
        <p:spPr/>
        <p:txBody>
          <a:bodyPr/>
          <a:lstStyle/>
          <a:p>
            <a:r>
              <a:rPr lang="en-GB" sz="3800" b="1" dirty="0" smtClean="0">
                <a:solidFill>
                  <a:srgbClr val="AA0817"/>
                </a:solidFill>
              </a:rPr>
              <a:t/>
            </a:r>
            <a:br>
              <a:rPr lang="en-GB" sz="3800" b="1" dirty="0" smtClean="0">
                <a:solidFill>
                  <a:srgbClr val="AA0817"/>
                </a:solidFill>
              </a:rPr>
            </a:br>
            <a:r>
              <a:rPr lang="en-GB" sz="3800" b="1" dirty="0" smtClean="0">
                <a:solidFill>
                  <a:srgbClr val="AA0817"/>
                </a:solidFill>
              </a:rPr>
              <a:t/>
            </a:r>
            <a:br>
              <a:rPr lang="en-GB" sz="3800" b="1" dirty="0" smtClean="0">
                <a:solidFill>
                  <a:srgbClr val="AA0817"/>
                </a:solidFill>
              </a:rPr>
            </a:br>
            <a:r>
              <a:rPr lang="en-GB" sz="3800" b="1" dirty="0">
                <a:solidFill>
                  <a:srgbClr val="AA0817"/>
                </a:solidFill>
              </a:rPr>
              <a:t/>
            </a:r>
            <a:br>
              <a:rPr lang="en-GB" sz="3800" b="1" dirty="0">
                <a:solidFill>
                  <a:srgbClr val="AA0817"/>
                </a:solidFill>
              </a:rPr>
            </a:br>
            <a:r>
              <a:rPr lang="en-GB" sz="3800" b="1" dirty="0" smtClean="0">
                <a:solidFill>
                  <a:srgbClr val="AA0817"/>
                </a:solidFill>
              </a:rPr>
              <a:t/>
            </a:r>
            <a:br>
              <a:rPr lang="en-GB" sz="3800" b="1" dirty="0" smtClean="0">
                <a:solidFill>
                  <a:srgbClr val="AA0817"/>
                </a:solidFill>
              </a:rPr>
            </a:br>
            <a:r>
              <a:rPr lang="en-GB" sz="3800" b="1" dirty="0" smtClean="0">
                <a:solidFill>
                  <a:srgbClr val="AA0817"/>
                </a:solidFill>
              </a:rPr>
              <a:t>What </a:t>
            </a:r>
            <a:r>
              <a:rPr lang="en-GB" sz="3800" b="1" dirty="0">
                <a:solidFill>
                  <a:srgbClr val="AA0817"/>
                </a:solidFill>
              </a:rPr>
              <a:t>resources are available to support </a:t>
            </a:r>
            <a:r>
              <a:rPr lang="en-GB" sz="3800" b="1" dirty="0" smtClean="0">
                <a:solidFill>
                  <a:srgbClr val="AA0817"/>
                </a:solidFill>
              </a:rPr>
              <a:t>YP </a:t>
            </a:r>
            <a:r>
              <a:rPr lang="en-GB" sz="3800" b="1" dirty="0">
                <a:solidFill>
                  <a:srgbClr val="AA0817"/>
                </a:solidFill>
              </a:rPr>
              <a:t>mental health? </a:t>
            </a:r>
            <a:br>
              <a:rPr lang="en-GB" sz="3800" b="1" dirty="0">
                <a:solidFill>
                  <a:srgbClr val="AA0817"/>
                </a:solidFill>
              </a:rPr>
            </a:br>
            <a:endParaRPr lang="en-GB" sz="3800" b="1" dirty="0" smtClean="0">
              <a:solidFill>
                <a:srgbClr val="AA0817"/>
              </a:solidFill>
            </a:endParaRPr>
          </a:p>
        </p:txBody>
      </p:sp>
      <p:sp>
        <p:nvSpPr>
          <p:cNvPr id="53251" name="Rectangle 3"/>
          <p:cNvSpPr>
            <a:spLocks noGrp="1" noChangeArrowheads="1"/>
          </p:cNvSpPr>
          <p:nvPr>
            <p:ph type="body" idx="4294967295"/>
          </p:nvPr>
        </p:nvSpPr>
        <p:spPr>
          <a:xfrm>
            <a:off x="685800" y="1785938"/>
            <a:ext cx="7772400" cy="4310062"/>
          </a:xfrm>
        </p:spPr>
        <p:txBody>
          <a:bodyPr/>
          <a:lstStyle/>
          <a:p>
            <a:pPr algn="ctr">
              <a:buFontTx/>
              <a:buNone/>
            </a:pPr>
            <a:endParaRPr lang="en-GB" dirty="0" smtClean="0"/>
          </a:p>
          <a:p>
            <a:pPr algn="ctr">
              <a:buFontTx/>
              <a:buNone/>
            </a:pPr>
            <a:endParaRPr lang="en-GB" dirty="0"/>
          </a:p>
          <a:p>
            <a:pPr algn="ctr">
              <a:buFontTx/>
              <a:buNone/>
            </a:pPr>
            <a:r>
              <a:rPr lang="en-GB" sz="2800" dirty="0" smtClean="0"/>
              <a:t>Now </a:t>
            </a:r>
            <a:r>
              <a:rPr lang="en-GB" sz="2800" dirty="0"/>
              <a:t>we are going to look at what resources are available to support </a:t>
            </a:r>
            <a:r>
              <a:rPr lang="en-GB" sz="2800" dirty="0" smtClean="0"/>
              <a:t>YP </a:t>
            </a:r>
            <a:r>
              <a:rPr lang="en-GB" sz="2800" dirty="0"/>
              <a:t>mental health. This might be local, city and national resources. </a:t>
            </a:r>
          </a:p>
          <a:p>
            <a:pPr algn="ctr">
              <a:buFontTx/>
              <a:buNone/>
            </a:pPr>
            <a:endParaRPr lang="en-GB" sz="2800" dirty="0"/>
          </a:p>
          <a:p>
            <a:pPr algn="ctr">
              <a:buFontTx/>
              <a:buNone/>
            </a:pPr>
            <a:r>
              <a:rPr lang="en-GB" sz="2800" dirty="0" smtClean="0"/>
              <a:t>Discuss and list what </a:t>
            </a:r>
            <a:r>
              <a:rPr lang="en-GB" sz="2800" dirty="0"/>
              <a:t>resources </a:t>
            </a:r>
            <a:r>
              <a:rPr lang="en-GB" sz="2800" dirty="0" smtClean="0"/>
              <a:t>you </a:t>
            </a:r>
            <a:r>
              <a:rPr lang="en-GB" sz="2800" dirty="0"/>
              <a:t>know of that can support </a:t>
            </a:r>
            <a:r>
              <a:rPr lang="en-GB" sz="2800" dirty="0" smtClean="0"/>
              <a:t>YP </a:t>
            </a:r>
            <a:r>
              <a:rPr lang="en-GB" sz="2800" dirty="0"/>
              <a:t>mental health.</a:t>
            </a:r>
            <a:endParaRPr lang="en-GB" sz="28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8"/>
          <p:cNvSpPr txBox="1">
            <a:spLocks noGrp="1" noChangeArrowheads="1"/>
          </p:cNvSpPr>
          <p:nvPr/>
        </p:nvSpPr>
        <p:spPr bwMode="auto">
          <a:xfrm>
            <a:off x="6553200" y="6248400"/>
            <a:ext cx="1905000" cy="457200"/>
          </a:xfrm>
          <a:prstGeom prst="rect">
            <a:avLst/>
          </a:prstGeom>
          <a:noFill/>
          <a:ln>
            <a:miter lim="800000"/>
            <a:headEnd/>
            <a:tailEnd/>
          </a:ln>
        </p:spPr>
        <p:txBody>
          <a:bodyPr/>
          <a:lstStyle/>
          <a:p>
            <a:pPr algn="r" eaLnBrk="0" hangingPunct="0">
              <a:defRPr/>
            </a:pPr>
            <a:fld id="{0298F8ED-EBB5-4BFB-BD84-242D5AD62FB3}" type="slidenum">
              <a:rPr lang="en-GB" sz="1400">
                <a:ea typeface="ＭＳ Ｐゴシック" pitchFamily="-108" charset="-128"/>
                <a:cs typeface="+mn-cs"/>
              </a:rPr>
              <a:pPr algn="r" eaLnBrk="0" hangingPunct="0">
                <a:defRPr/>
              </a:pPr>
              <a:t>19</a:t>
            </a:fld>
            <a:endParaRPr lang="en-GB" sz="1400">
              <a:ea typeface="ＭＳ Ｐゴシック" pitchFamily="-108" charset="-128"/>
              <a:cs typeface="+mn-cs"/>
            </a:endParaRPr>
          </a:p>
        </p:txBody>
      </p:sp>
      <p:sp>
        <p:nvSpPr>
          <p:cNvPr id="53250" name="Rectangle 2"/>
          <p:cNvSpPr>
            <a:spLocks noGrp="1" noChangeArrowheads="1"/>
          </p:cNvSpPr>
          <p:nvPr>
            <p:ph type="title" idx="4294967295"/>
          </p:nvPr>
        </p:nvSpPr>
        <p:spPr/>
        <p:txBody>
          <a:bodyPr/>
          <a:lstStyle/>
          <a:p>
            <a:r>
              <a:rPr lang="en-GB" sz="3800" b="1" smtClean="0">
                <a:solidFill>
                  <a:srgbClr val="AA0817"/>
                </a:solidFill>
              </a:rPr>
              <a:t>Looking after yourself</a:t>
            </a:r>
            <a:br>
              <a:rPr lang="en-GB" sz="3800" b="1" smtClean="0">
                <a:solidFill>
                  <a:srgbClr val="AA0817"/>
                </a:solidFill>
              </a:rPr>
            </a:br>
            <a:endParaRPr lang="en-GB" sz="3800" b="1" smtClean="0">
              <a:solidFill>
                <a:srgbClr val="AA0817"/>
              </a:solidFill>
            </a:endParaRPr>
          </a:p>
        </p:txBody>
      </p:sp>
      <p:sp>
        <p:nvSpPr>
          <p:cNvPr id="53251" name="Rectangle 3"/>
          <p:cNvSpPr>
            <a:spLocks noGrp="1" noChangeArrowheads="1"/>
          </p:cNvSpPr>
          <p:nvPr>
            <p:ph type="body" idx="4294967295"/>
          </p:nvPr>
        </p:nvSpPr>
        <p:spPr>
          <a:xfrm>
            <a:off x="685800" y="1387475"/>
            <a:ext cx="7772400" cy="4708525"/>
          </a:xfrm>
        </p:spPr>
        <p:txBody>
          <a:bodyPr/>
          <a:lstStyle/>
          <a:p>
            <a:pPr>
              <a:buFontTx/>
              <a:buNone/>
            </a:pPr>
            <a:r>
              <a:rPr lang="en-GB" smtClean="0"/>
              <a:t>Things I can do</a:t>
            </a:r>
          </a:p>
          <a:p>
            <a:pPr>
              <a:buFontTx/>
              <a:buNone/>
            </a:pPr>
            <a:endParaRPr lang="en-GB" smtClean="0"/>
          </a:p>
          <a:p>
            <a:pPr>
              <a:buFontTx/>
              <a:buNone/>
            </a:pPr>
            <a:r>
              <a:rPr lang="en-GB" smtClean="0"/>
              <a:t>………by myself </a:t>
            </a:r>
          </a:p>
          <a:p>
            <a:pPr>
              <a:buFontTx/>
              <a:buNone/>
            </a:pPr>
            <a:r>
              <a:rPr lang="en-GB" smtClean="0"/>
              <a:t>………with others</a:t>
            </a:r>
          </a:p>
          <a:p>
            <a:pPr>
              <a:buFontTx/>
              <a:buNone/>
            </a:pPr>
            <a:r>
              <a:rPr lang="en-GB" smtClean="0"/>
              <a:t> </a:t>
            </a:r>
          </a:p>
          <a:p>
            <a:pPr>
              <a:buFontTx/>
              <a:buNone/>
            </a:pPr>
            <a:r>
              <a:rPr lang="en-GB" smtClean="0"/>
              <a:t>People I can talk to…….</a:t>
            </a:r>
          </a:p>
        </p:txBody>
      </p:sp>
    </p:spTree>
    <p:extLst>
      <p:ext uri="{BB962C8B-B14F-4D97-AF65-F5344CB8AC3E}">
        <p14:creationId xmlns:p14="http://schemas.microsoft.com/office/powerpoint/2010/main" val="38787096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09" name="Rectangle 11"/>
          <p:cNvSpPr>
            <a:spLocks noGrp="1" noChangeArrowheads="1"/>
          </p:cNvSpPr>
          <p:nvPr>
            <p:ph idx="1"/>
          </p:nvPr>
        </p:nvSpPr>
        <p:spPr>
          <a:xfrm>
            <a:off x="4543425" y="6454775"/>
            <a:ext cx="847725" cy="288925"/>
          </a:xfrm>
        </p:spPr>
        <p:txBody>
          <a:bodyPr/>
          <a:lstStyle/>
          <a:p>
            <a:pPr eaLnBrk="1" hangingPunct="1">
              <a:lnSpc>
                <a:spcPct val="80000"/>
              </a:lnSpc>
              <a:buFontTx/>
              <a:buNone/>
            </a:pPr>
            <a:r>
              <a:rPr lang="en-GB" altLang="en-US" sz="1600" smtClean="0"/>
              <a:t> </a:t>
            </a:r>
          </a:p>
        </p:txBody>
      </p:sp>
      <p:sp>
        <p:nvSpPr>
          <p:cNvPr id="429060" name="Rectangle 4"/>
          <p:cNvSpPr>
            <a:spLocks noChangeArrowheads="1"/>
          </p:cNvSpPr>
          <p:nvPr/>
        </p:nvSpPr>
        <p:spPr bwMode="auto">
          <a:xfrm>
            <a:off x="254000" y="4010025"/>
            <a:ext cx="8607425" cy="2046288"/>
          </a:xfrm>
          <a:prstGeom prst="rect">
            <a:avLst/>
          </a:prstGeom>
          <a:noFill/>
          <a:ln w="9525">
            <a:noFill/>
            <a:miter lim="800000"/>
            <a:headEnd/>
            <a:tailEnd/>
          </a:ln>
        </p:spPr>
        <p:txBody>
          <a:bodyPr/>
          <a:lstStyle/>
          <a:p>
            <a:pPr marL="342900" indent="-342900" eaLnBrk="0" hangingPunct="0">
              <a:lnSpc>
                <a:spcPct val="80000"/>
              </a:lnSpc>
              <a:spcBef>
                <a:spcPct val="25000"/>
              </a:spcBef>
              <a:spcAft>
                <a:spcPct val="30000"/>
              </a:spcAft>
            </a:pPr>
            <a:endParaRPr lang="en-US" altLang="en-US"/>
          </a:p>
        </p:txBody>
      </p:sp>
      <p:sp>
        <p:nvSpPr>
          <p:cNvPr id="17411" name="Rectangle 2"/>
          <p:cNvSpPr>
            <a:spLocks noGrp="1" noChangeArrowheads="1"/>
          </p:cNvSpPr>
          <p:nvPr>
            <p:ph type="title" idx="4294967295"/>
          </p:nvPr>
        </p:nvSpPr>
        <p:spPr>
          <a:xfrm>
            <a:off x="1739900" y="138113"/>
            <a:ext cx="4892675" cy="452437"/>
          </a:xfrm>
        </p:spPr>
        <p:txBody>
          <a:bodyPr/>
          <a:lstStyle/>
          <a:p>
            <a:r>
              <a:rPr lang="en-GB" sz="3200" b="1" dirty="0" smtClean="0">
                <a:solidFill>
                  <a:srgbClr val="AA0817"/>
                </a:solidFill>
              </a:rPr>
              <a:t>Learning Outcomes</a:t>
            </a:r>
          </a:p>
        </p:txBody>
      </p:sp>
      <p:sp>
        <p:nvSpPr>
          <p:cNvPr id="17413" name="Slide Number Placeholder 5"/>
          <p:cNvSpPr>
            <a:spLocks noGrp="1"/>
          </p:cNvSpPr>
          <p:nvPr>
            <p:ph type="sldNum" sz="quarter" idx="11"/>
          </p:nvPr>
        </p:nvSpPr>
        <p:spPr/>
        <p:txBody>
          <a:bodyPr/>
          <a:lstStyle/>
          <a:p>
            <a:pPr>
              <a:defRPr/>
            </a:pPr>
            <a:fld id="{0D6488EB-7EC3-4FA9-88AA-FFC7237B1708}" type="slidenum">
              <a:rPr lang="en-GB" smtClean="0">
                <a:ea typeface="ＭＳ Ｐゴシック" pitchFamily="34" charset="-128"/>
              </a:rPr>
              <a:pPr>
                <a:defRPr/>
              </a:pPr>
              <a:t>2</a:t>
            </a:fld>
            <a:endParaRPr lang="en-GB" smtClean="0">
              <a:ea typeface="ＭＳ Ｐゴシック" pitchFamily="34" charset="-128"/>
            </a:endParaRPr>
          </a:p>
        </p:txBody>
      </p:sp>
      <p:graphicFrame>
        <p:nvGraphicFramePr>
          <p:cNvPr id="2" name="Table 1"/>
          <p:cNvGraphicFramePr>
            <a:graphicFrameLocks noGrp="1"/>
          </p:cNvGraphicFramePr>
          <p:nvPr>
            <p:extLst>
              <p:ext uri="{D42A27DB-BD31-4B8C-83A1-F6EECF244321}">
                <p14:modId xmlns:p14="http://schemas.microsoft.com/office/powerpoint/2010/main" val="3814342074"/>
              </p:ext>
            </p:extLst>
          </p:nvPr>
        </p:nvGraphicFramePr>
        <p:xfrm>
          <a:off x="685800" y="1357313"/>
          <a:ext cx="7772400" cy="3549396"/>
        </p:xfrm>
        <a:graphic>
          <a:graphicData uri="http://schemas.openxmlformats.org/drawingml/2006/table">
            <a:tbl>
              <a:tblPr>
                <a:tableStyleId>{5C22544A-7EE6-4342-B048-85BDC9FD1C3A}</a:tableStyleId>
              </a:tblPr>
              <a:tblGrid>
                <a:gridCol w="7772400"/>
              </a:tblGrid>
              <a:tr h="3159124">
                <a:tc>
                  <a:txBody>
                    <a:bodyPr/>
                    <a:lstStyle/>
                    <a:p>
                      <a:pPr marL="342900" lvl="0" indent="-342900" algn="l" fontAlgn="base">
                        <a:lnSpc>
                          <a:spcPct val="103000"/>
                        </a:lnSpc>
                        <a:spcAft>
                          <a:spcPts val="250"/>
                        </a:spcAft>
                        <a:buClr>
                          <a:srgbClr val="000000"/>
                        </a:buClr>
                        <a:buSzPts val="1150"/>
                        <a:buFont typeface="+mj-lt"/>
                        <a:buAutoNum type="arabicPeriod"/>
                      </a:pPr>
                      <a:r>
                        <a:rPr lang="en-GB" sz="2000" b="1" u="none" strike="noStrike" dirty="0">
                          <a:effectLst/>
                          <a:uFill>
                            <a:solidFill>
                              <a:srgbClr val="000000"/>
                            </a:solidFill>
                          </a:uFill>
                          <a:latin typeface="+mn-lt"/>
                        </a:rPr>
                        <a:t>Discuss some of the commonly held misconceptions surrounding mental health</a:t>
                      </a:r>
                    </a:p>
                    <a:p>
                      <a:pPr marL="342900" lvl="0" indent="-342900" algn="l" fontAlgn="base">
                        <a:lnSpc>
                          <a:spcPct val="115000"/>
                        </a:lnSpc>
                        <a:spcAft>
                          <a:spcPts val="250"/>
                        </a:spcAft>
                        <a:buClr>
                          <a:srgbClr val="000000"/>
                        </a:buClr>
                        <a:buSzPts val="1150"/>
                        <a:buFont typeface="+mj-lt"/>
                        <a:buAutoNum type="arabicPeriod"/>
                      </a:pPr>
                      <a:r>
                        <a:rPr lang="en-GB" sz="2000" b="1" u="none" strike="noStrike" dirty="0">
                          <a:effectLst/>
                          <a:uFill>
                            <a:solidFill>
                              <a:srgbClr val="000000"/>
                            </a:solidFill>
                          </a:uFill>
                          <a:latin typeface="+mn-lt"/>
                        </a:rPr>
                        <a:t>Describe what mental health means</a:t>
                      </a:r>
                    </a:p>
                    <a:p>
                      <a:pPr marL="342900" lvl="0" indent="-342900" algn="l" fontAlgn="base">
                        <a:lnSpc>
                          <a:spcPct val="115000"/>
                        </a:lnSpc>
                        <a:spcAft>
                          <a:spcPts val="250"/>
                        </a:spcAft>
                        <a:buClr>
                          <a:srgbClr val="000000"/>
                        </a:buClr>
                        <a:buSzPts val="1150"/>
                        <a:buFont typeface="+mj-lt"/>
                        <a:buAutoNum type="arabicPeriod"/>
                      </a:pPr>
                      <a:r>
                        <a:rPr lang="en-GB" sz="2000" b="1" u="none" strike="noStrike" dirty="0">
                          <a:effectLst/>
                          <a:uFill>
                            <a:solidFill>
                              <a:srgbClr val="000000"/>
                            </a:solidFill>
                          </a:uFill>
                          <a:latin typeface="+mn-lt"/>
                        </a:rPr>
                        <a:t>Discuss what can affect mental health and wellbeing</a:t>
                      </a:r>
                    </a:p>
                    <a:p>
                      <a:pPr marL="342900" lvl="0" indent="-342900" algn="l" fontAlgn="base">
                        <a:lnSpc>
                          <a:spcPct val="103000"/>
                        </a:lnSpc>
                        <a:spcAft>
                          <a:spcPts val="250"/>
                        </a:spcAft>
                        <a:buClr>
                          <a:srgbClr val="000000"/>
                        </a:buClr>
                        <a:buSzPts val="1150"/>
                        <a:buFont typeface="+mj-lt"/>
                        <a:buAutoNum type="arabicPeriod"/>
                      </a:pPr>
                      <a:r>
                        <a:rPr lang="en-GB" sz="2000" b="1" u="none" strike="noStrike" dirty="0">
                          <a:effectLst/>
                          <a:uFill>
                            <a:solidFill>
                              <a:srgbClr val="000000"/>
                            </a:solidFill>
                          </a:uFill>
                          <a:latin typeface="+mn-lt"/>
                        </a:rPr>
                        <a:t>Discuss what signs to look out for when concerned about an individual’s mental health </a:t>
                      </a:r>
                    </a:p>
                    <a:p>
                      <a:pPr marL="342900" lvl="0" indent="-342900" algn="l" fontAlgn="base">
                        <a:lnSpc>
                          <a:spcPct val="115000"/>
                        </a:lnSpc>
                        <a:spcAft>
                          <a:spcPts val="250"/>
                        </a:spcAft>
                        <a:buClr>
                          <a:srgbClr val="000000"/>
                        </a:buClr>
                        <a:buSzPts val="1150"/>
                        <a:buFont typeface="+mj-lt"/>
                        <a:buAutoNum type="arabicPeriod"/>
                      </a:pPr>
                      <a:r>
                        <a:rPr lang="en-GB" sz="2000" b="1" u="none" strike="noStrike" dirty="0">
                          <a:effectLst/>
                          <a:uFill>
                            <a:solidFill>
                              <a:srgbClr val="000000"/>
                            </a:solidFill>
                          </a:uFill>
                          <a:latin typeface="+mn-lt"/>
                        </a:rPr>
                        <a:t>Discuss what protects, promotes and supports  mental </a:t>
                      </a:r>
                      <a:r>
                        <a:rPr lang="en-GB" sz="2000" b="1" u="none" strike="noStrike" dirty="0" smtClean="0">
                          <a:effectLst/>
                          <a:uFill>
                            <a:solidFill>
                              <a:srgbClr val="000000"/>
                            </a:solidFill>
                          </a:uFill>
                          <a:latin typeface="+mn-lt"/>
                        </a:rPr>
                        <a:t>health</a:t>
                      </a:r>
                    </a:p>
                    <a:p>
                      <a:pPr marL="342900" lvl="0" indent="-342900" algn="l" fontAlgn="base">
                        <a:lnSpc>
                          <a:spcPct val="115000"/>
                        </a:lnSpc>
                        <a:spcAft>
                          <a:spcPts val="250"/>
                        </a:spcAft>
                        <a:buClr>
                          <a:srgbClr val="000000"/>
                        </a:buClr>
                        <a:buSzPts val="1150"/>
                        <a:buFont typeface="+mj-lt"/>
                        <a:buAutoNum type="arabicPeriod"/>
                      </a:pPr>
                      <a:r>
                        <a:rPr lang="en-GB" sz="2000" b="1" u="none" strike="noStrike" dirty="0" smtClean="0">
                          <a:solidFill>
                            <a:srgbClr val="000000"/>
                          </a:solidFill>
                          <a:effectLst/>
                          <a:uFill>
                            <a:solidFill>
                              <a:srgbClr val="000000"/>
                            </a:solidFill>
                          </a:uFill>
                          <a:latin typeface="+mn-lt"/>
                          <a:ea typeface="Calibri" panose="020F0502020204030204" pitchFamily="34" charset="0"/>
                          <a:cs typeface="Calibri" panose="020F0502020204030204" pitchFamily="34" charset="0"/>
                        </a:rPr>
                        <a:t>List resources that can help support</a:t>
                      </a:r>
                      <a:r>
                        <a:rPr lang="en-GB" sz="2000" b="1" u="none" strike="noStrike" baseline="0" dirty="0" smtClean="0">
                          <a:solidFill>
                            <a:srgbClr val="000000"/>
                          </a:solidFill>
                          <a:effectLst/>
                          <a:uFill>
                            <a:solidFill>
                              <a:srgbClr val="000000"/>
                            </a:solidFill>
                          </a:uFill>
                          <a:latin typeface="+mn-lt"/>
                          <a:ea typeface="Calibri" panose="020F0502020204030204" pitchFamily="34" charset="0"/>
                          <a:cs typeface="Calibri" panose="020F0502020204030204" pitchFamily="34" charset="0"/>
                        </a:rPr>
                        <a:t> mental health and wellbeing</a:t>
                      </a:r>
                      <a:endParaRPr lang="en-GB" sz="2000" b="1" u="none" strike="noStrike" dirty="0">
                        <a:solidFill>
                          <a:srgbClr val="000000"/>
                        </a:solidFill>
                        <a:effectLst/>
                        <a:uFill>
                          <a:solidFill>
                            <a:srgbClr val="000000"/>
                          </a:solidFill>
                        </a:uFill>
                        <a:latin typeface="+mn-lt"/>
                        <a:ea typeface="Calibri" panose="020F0502020204030204" pitchFamily="34" charset="0"/>
                        <a:cs typeface="Calibri" panose="020F0502020204030204" pitchFamily="34" charset="0"/>
                      </a:endParaRPr>
                    </a:p>
                  </a:txBody>
                  <a:tcPr marL="0" marR="0" marT="0" marB="0"/>
                </a:tc>
              </a:tr>
            </a:tbl>
          </a:graphicData>
        </a:graphic>
      </p:graphicFrame>
      <p:sp>
        <p:nvSpPr>
          <p:cNvPr id="3" name="Rectangle 1"/>
          <p:cNvSpPr>
            <a:spLocks noChangeArrowheads="1"/>
          </p:cNvSpPr>
          <p:nvPr/>
        </p:nvSpPr>
        <p:spPr bwMode="auto">
          <a:xfrm>
            <a:off x="685800" y="3303816"/>
            <a:ext cx="21352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800" b="0" i="0" u="none" strike="noStrike" cap="none" normalizeH="0" baseline="0" dirty="0" smtClean="0">
                <a:ln>
                  <a:noFill/>
                </a:ln>
                <a:solidFill>
                  <a:schemeClr val="tx1"/>
                </a:solidFill>
                <a:effectLst/>
                <a:latin typeface="Arial" panose="020B0604020202020204" pitchFamily="34" charset="0"/>
              </a:rPr>
              <a:t> </a:t>
            </a:r>
            <a:endParaRPr kumimoji="0" lang="en-GB" sz="1800" b="0" i="0" u="none" strike="noStrike" cap="none" normalizeH="0" baseline="0" dirty="0" smtClean="0">
              <a:ln>
                <a:noFill/>
              </a:ln>
              <a:solidFill>
                <a:schemeClr val="tx1"/>
              </a:solidFill>
              <a:effectLst/>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429060"/>
                                        </p:tgtEl>
                                        <p:attrNameLst>
                                          <p:attrName>style.visibility</p:attrName>
                                        </p:attrNameLst>
                                      </p:cBhvr>
                                      <p:to>
                                        <p:strVal val="visible"/>
                                      </p:to>
                                    </p:set>
                                    <p:anim calcmode="lin" valueType="num">
                                      <p:cBhvr additive="base">
                                        <p:cTn id="7" dur="500" fill="hold"/>
                                        <p:tgtEl>
                                          <p:spTgt spid="429060"/>
                                        </p:tgtEl>
                                        <p:attrNameLst>
                                          <p:attrName>ppt_x</p:attrName>
                                        </p:attrNameLst>
                                      </p:cBhvr>
                                      <p:tavLst>
                                        <p:tav tm="0">
                                          <p:val>
                                            <p:strVal val="0-#ppt_w/2"/>
                                          </p:val>
                                        </p:tav>
                                        <p:tav tm="100000">
                                          <p:val>
                                            <p:strVal val="#ppt_x"/>
                                          </p:val>
                                        </p:tav>
                                      </p:tavLst>
                                    </p:anim>
                                    <p:anim calcmode="lin" valueType="num">
                                      <p:cBhvr additive="base">
                                        <p:cTn id="8" dur="500" fill="hold"/>
                                        <p:tgtEl>
                                          <p:spTgt spid="42906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9060"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09" name="Rectangle 11"/>
          <p:cNvSpPr>
            <a:spLocks noGrp="1" noChangeArrowheads="1"/>
          </p:cNvSpPr>
          <p:nvPr>
            <p:ph idx="1"/>
          </p:nvPr>
        </p:nvSpPr>
        <p:spPr>
          <a:xfrm>
            <a:off x="4543425" y="6454775"/>
            <a:ext cx="847725" cy="288925"/>
          </a:xfrm>
        </p:spPr>
        <p:txBody>
          <a:bodyPr/>
          <a:lstStyle/>
          <a:p>
            <a:pPr eaLnBrk="1" hangingPunct="1">
              <a:lnSpc>
                <a:spcPct val="80000"/>
              </a:lnSpc>
              <a:buFontTx/>
              <a:buNone/>
            </a:pPr>
            <a:r>
              <a:rPr lang="en-GB" altLang="en-US" sz="1600" smtClean="0"/>
              <a:t> </a:t>
            </a:r>
          </a:p>
        </p:txBody>
      </p:sp>
      <p:sp>
        <p:nvSpPr>
          <p:cNvPr id="429060" name="Rectangle 4"/>
          <p:cNvSpPr>
            <a:spLocks noChangeArrowheads="1"/>
          </p:cNvSpPr>
          <p:nvPr/>
        </p:nvSpPr>
        <p:spPr bwMode="auto">
          <a:xfrm>
            <a:off x="254000" y="4010025"/>
            <a:ext cx="8607425" cy="2046288"/>
          </a:xfrm>
          <a:prstGeom prst="rect">
            <a:avLst/>
          </a:prstGeom>
          <a:noFill/>
          <a:ln w="9525">
            <a:noFill/>
            <a:miter lim="800000"/>
            <a:headEnd/>
            <a:tailEnd/>
          </a:ln>
        </p:spPr>
        <p:txBody>
          <a:bodyPr/>
          <a:lstStyle/>
          <a:p>
            <a:pPr marL="342900" indent="-342900" eaLnBrk="0" hangingPunct="0">
              <a:lnSpc>
                <a:spcPct val="80000"/>
              </a:lnSpc>
              <a:spcBef>
                <a:spcPct val="25000"/>
              </a:spcBef>
              <a:spcAft>
                <a:spcPct val="30000"/>
              </a:spcAft>
            </a:pPr>
            <a:endParaRPr lang="en-US" altLang="en-US"/>
          </a:p>
        </p:txBody>
      </p:sp>
      <p:sp>
        <p:nvSpPr>
          <p:cNvPr id="17411" name="Rectangle 2"/>
          <p:cNvSpPr>
            <a:spLocks noGrp="1" noChangeArrowheads="1"/>
          </p:cNvSpPr>
          <p:nvPr>
            <p:ph type="title" idx="4294967295"/>
          </p:nvPr>
        </p:nvSpPr>
        <p:spPr>
          <a:xfrm>
            <a:off x="1739900" y="138113"/>
            <a:ext cx="4892675" cy="452437"/>
          </a:xfrm>
        </p:spPr>
        <p:txBody>
          <a:bodyPr/>
          <a:lstStyle/>
          <a:p>
            <a:r>
              <a:rPr lang="en-GB" sz="3200" b="1" smtClean="0">
                <a:solidFill>
                  <a:srgbClr val="AA0817"/>
                </a:solidFill>
              </a:rPr>
              <a:t>Overview</a:t>
            </a:r>
          </a:p>
        </p:txBody>
      </p:sp>
      <p:sp>
        <p:nvSpPr>
          <p:cNvPr id="17412" name="Rectangle 4"/>
          <p:cNvSpPr>
            <a:spLocks noChangeArrowheads="1"/>
          </p:cNvSpPr>
          <p:nvPr/>
        </p:nvSpPr>
        <p:spPr bwMode="auto">
          <a:xfrm>
            <a:off x="420688" y="852488"/>
            <a:ext cx="8475662" cy="5327650"/>
          </a:xfrm>
          <a:prstGeom prst="rect">
            <a:avLst/>
          </a:prstGeom>
          <a:noFill/>
          <a:ln w="9525">
            <a:noFill/>
            <a:miter lim="800000"/>
            <a:headEnd/>
            <a:tailEnd/>
          </a:ln>
        </p:spPr>
        <p:txBody>
          <a:bodyPr>
            <a:spAutoFit/>
          </a:bodyPr>
          <a:lstStyle/>
          <a:p>
            <a:pPr eaLnBrk="0" hangingPunct="0"/>
            <a:endParaRPr lang="en-GB" sz="2800" dirty="0"/>
          </a:p>
          <a:p>
            <a:pPr eaLnBrk="0" hangingPunct="0">
              <a:buFont typeface="Arial" charset="0"/>
              <a:buChar char="•"/>
            </a:pPr>
            <a:r>
              <a:rPr lang="en-GB" sz="2800" dirty="0"/>
              <a:t> </a:t>
            </a:r>
            <a:r>
              <a:rPr lang="en-GB" dirty="0"/>
              <a:t>What is mental health?</a:t>
            </a:r>
          </a:p>
          <a:p>
            <a:pPr eaLnBrk="0" hangingPunct="0">
              <a:buFont typeface="Arial" charset="0"/>
              <a:buChar char="•"/>
            </a:pPr>
            <a:endParaRPr lang="en-GB" dirty="0"/>
          </a:p>
          <a:p>
            <a:pPr eaLnBrk="0" hangingPunct="0">
              <a:buFont typeface="Arial" charset="0"/>
              <a:buChar char="•"/>
            </a:pPr>
            <a:r>
              <a:rPr lang="en-GB" dirty="0"/>
              <a:t>  The statistics</a:t>
            </a:r>
          </a:p>
          <a:p>
            <a:pPr eaLnBrk="0" hangingPunct="0">
              <a:buFont typeface="Arial" charset="0"/>
              <a:buChar char="•"/>
            </a:pPr>
            <a:endParaRPr lang="en-GB" dirty="0"/>
          </a:p>
          <a:p>
            <a:pPr eaLnBrk="0" hangingPunct="0">
              <a:buFont typeface="Arial" charset="0"/>
              <a:buChar char="•"/>
            </a:pPr>
            <a:r>
              <a:rPr lang="en-GB" dirty="0"/>
              <a:t> What can affect children and young peoples mental health?</a:t>
            </a:r>
          </a:p>
          <a:p>
            <a:pPr eaLnBrk="0" hangingPunct="0">
              <a:buFont typeface="Arial" charset="0"/>
              <a:buChar char="•"/>
            </a:pPr>
            <a:endParaRPr lang="en-GB" dirty="0"/>
          </a:p>
          <a:p>
            <a:pPr eaLnBrk="0" hangingPunct="0">
              <a:buFont typeface="Arial" charset="0"/>
              <a:buChar char="•"/>
            </a:pPr>
            <a:r>
              <a:rPr lang="en-GB" dirty="0"/>
              <a:t> What to look out for?</a:t>
            </a:r>
          </a:p>
          <a:p>
            <a:pPr eaLnBrk="0" hangingPunct="0">
              <a:buFont typeface="Arial" charset="0"/>
              <a:buChar char="•"/>
            </a:pPr>
            <a:endParaRPr lang="en-GB" dirty="0"/>
          </a:p>
          <a:p>
            <a:pPr eaLnBrk="0" hangingPunct="0">
              <a:buFont typeface="Arial" charset="0"/>
              <a:buChar char="•"/>
            </a:pPr>
            <a:r>
              <a:rPr lang="en-GB" dirty="0"/>
              <a:t> Protecting, promoting and supporting CYP mental health</a:t>
            </a:r>
          </a:p>
          <a:p>
            <a:pPr eaLnBrk="0" hangingPunct="0"/>
            <a:endParaRPr lang="en-GB" dirty="0"/>
          </a:p>
          <a:p>
            <a:pPr eaLnBrk="0" hangingPunct="0">
              <a:buFont typeface="Arial" charset="0"/>
              <a:buChar char="•"/>
            </a:pPr>
            <a:r>
              <a:rPr lang="en-GB" dirty="0"/>
              <a:t> Looking after yourself</a:t>
            </a:r>
          </a:p>
          <a:p>
            <a:pPr eaLnBrk="0" hangingPunct="0">
              <a:buFont typeface="Arial" charset="0"/>
              <a:buChar char="•"/>
            </a:pPr>
            <a:endParaRPr lang="en-GB" dirty="0"/>
          </a:p>
          <a:p>
            <a:pPr eaLnBrk="0" hangingPunct="0"/>
            <a:endParaRPr lang="en-GB" dirty="0"/>
          </a:p>
        </p:txBody>
      </p:sp>
      <p:sp>
        <p:nvSpPr>
          <p:cNvPr id="17413" name="Slide Number Placeholder 5"/>
          <p:cNvSpPr>
            <a:spLocks noGrp="1"/>
          </p:cNvSpPr>
          <p:nvPr>
            <p:ph type="sldNum" sz="quarter" idx="11"/>
          </p:nvPr>
        </p:nvSpPr>
        <p:spPr/>
        <p:txBody>
          <a:bodyPr/>
          <a:lstStyle/>
          <a:p>
            <a:pPr>
              <a:defRPr/>
            </a:pPr>
            <a:fld id="{0D6488EB-7EC3-4FA9-88AA-FFC7237B1708}" type="slidenum">
              <a:rPr lang="en-GB" smtClean="0">
                <a:ea typeface="ＭＳ Ｐゴシック" pitchFamily="34" charset="-128"/>
              </a:rPr>
              <a:pPr>
                <a:defRPr/>
              </a:pPr>
              <a:t>3</a:t>
            </a:fld>
            <a:endParaRPr lang="en-GB" smtClean="0">
              <a:ea typeface="ＭＳ Ｐゴシック" pitchFamily="34" charset="-128"/>
            </a:endParaRPr>
          </a:p>
        </p:txBody>
      </p:sp>
    </p:spTree>
    <p:extLst>
      <p:ext uri="{BB962C8B-B14F-4D97-AF65-F5344CB8AC3E}">
        <p14:creationId xmlns:p14="http://schemas.microsoft.com/office/powerpoint/2010/main" val="39286537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429060"/>
                                        </p:tgtEl>
                                        <p:attrNameLst>
                                          <p:attrName>style.visibility</p:attrName>
                                        </p:attrNameLst>
                                      </p:cBhvr>
                                      <p:to>
                                        <p:strVal val="visible"/>
                                      </p:to>
                                    </p:set>
                                    <p:anim calcmode="lin" valueType="num">
                                      <p:cBhvr additive="base">
                                        <p:cTn id="7" dur="500" fill="hold"/>
                                        <p:tgtEl>
                                          <p:spTgt spid="429060"/>
                                        </p:tgtEl>
                                        <p:attrNameLst>
                                          <p:attrName>ppt_x</p:attrName>
                                        </p:attrNameLst>
                                      </p:cBhvr>
                                      <p:tavLst>
                                        <p:tav tm="0">
                                          <p:val>
                                            <p:strVal val="0-#ppt_w/2"/>
                                          </p:val>
                                        </p:tav>
                                        <p:tav tm="100000">
                                          <p:val>
                                            <p:strVal val="#ppt_x"/>
                                          </p:val>
                                        </p:tav>
                                      </p:tavLst>
                                    </p:anim>
                                    <p:anim calcmode="lin" valueType="num">
                                      <p:cBhvr additive="base">
                                        <p:cTn id="8" dur="500" fill="hold"/>
                                        <p:tgtEl>
                                          <p:spTgt spid="42906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9060"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idx="4294967295"/>
          </p:nvPr>
        </p:nvSpPr>
        <p:spPr>
          <a:xfrm>
            <a:off x="419100" y="239713"/>
            <a:ext cx="7099300" cy="1143000"/>
          </a:xfrm>
        </p:spPr>
        <p:txBody>
          <a:bodyPr/>
          <a:lstStyle/>
          <a:p>
            <a:r>
              <a:rPr lang="en-GB" sz="3200" b="1" dirty="0" smtClean="0">
                <a:solidFill>
                  <a:srgbClr val="AA0817"/>
                </a:solidFill>
              </a:rPr>
              <a:t>Mental Health Quiz </a:t>
            </a:r>
          </a:p>
        </p:txBody>
      </p:sp>
      <p:sp>
        <p:nvSpPr>
          <p:cNvPr id="19458" name="Rectangle 3"/>
          <p:cNvSpPr>
            <a:spLocks noGrp="1" noChangeArrowheads="1"/>
          </p:cNvSpPr>
          <p:nvPr>
            <p:ph type="body" idx="4294967295"/>
          </p:nvPr>
        </p:nvSpPr>
        <p:spPr>
          <a:xfrm>
            <a:off x="360363" y="1800225"/>
            <a:ext cx="8485187" cy="4525963"/>
          </a:xfrm>
        </p:spPr>
        <p:txBody>
          <a:bodyPr/>
          <a:lstStyle/>
          <a:p>
            <a:pPr marL="0" indent="0" algn="ctr">
              <a:buNone/>
            </a:pPr>
            <a:r>
              <a:rPr lang="en-GB" sz="2000" i="1" dirty="0" smtClean="0">
                <a:solidFill>
                  <a:srgbClr val="AA0817"/>
                </a:solidFill>
              </a:rPr>
              <a:t>Lets start by looking at some of the myths that surround mental health.</a:t>
            </a:r>
          </a:p>
          <a:p>
            <a:pPr marL="0" indent="0" algn="ctr">
              <a:buNone/>
            </a:pPr>
            <a:endParaRPr lang="en-GB" sz="2000" i="1" dirty="0">
              <a:solidFill>
                <a:srgbClr val="AA0817"/>
              </a:solidFill>
            </a:endParaRPr>
          </a:p>
          <a:p>
            <a:pPr marL="0" indent="0" algn="ctr">
              <a:buNone/>
            </a:pPr>
            <a:r>
              <a:rPr lang="en-GB" sz="2000" i="1" dirty="0" smtClean="0">
                <a:solidFill>
                  <a:srgbClr val="AA0817"/>
                </a:solidFill>
              </a:rPr>
              <a:t>Individually, answer True or False to the following statements: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idx="4294967295"/>
          </p:nvPr>
        </p:nvSpPr>
        <p:spPr>
          <a:xfrm>
            <a:off x="419100" y="239713"/>
            <a:ext cx="7099300" cy="1143000"/>
          </a:xfrm>
        </p:spPr>
        <p:txBody>
          <a:bodyPr/>
          <a:lstStyle/>
          <a:p>
            <a:r>
              <a:rPr lang="en-GB" sz="3200" b="1" dirty="0" smtClean="0">
                <a:solidFill>
                  <a:srgbClr val="AA0817"/>
                </a:solidFill>
              </a:rPr>
              <a:t>Mental Health Quiz </a:t>
            </a:r>
          </a:p>
        </p:txBody>
      </p:sp>
      <p:graphicFrame>
        <p:nvGraphicFramePr>
          <p:cNvPr id="2" name="Table 1"/>
          <p:cNvGraphicFramePr>
            <a:graphicFrameLocks noGrp="1"/>
          </p:cNvGraphicFramePr>
          <p:nvPr>
            <p:extLst>
              <p:ext uri="{D42A27DB-BD31-4B8C-83A1-F6EECF244321}">
                <p14:modId xmlns:p14="http://schemas.microsoft.com/office/powerpoint/2010/main" val="565819005"/>
              </p:ext>
            </p:extLst>
          </p:nvPr>
        </p:nvGraphicFramePr>
        <p:xfrm>
          <a:off x="419100" y="1382713"/>
          <a:ext cx="8426450" cy="5320890"/>
        </p:xfrm>
        <a:graphic>
          <a:graphicData uri="http://schemas.openxmlformats.org/drawingml/2006/table">
            <a:tbl>
              <a:tblPr firstRow="1" bandRow="1">
                <a:tableStyleId>{5C22544A-7EE6-4342-B048-85BDC9FD1C3A}</a:tableStyleId>
              </a:tblPr>
              <a:tblGrid>
                <a:gridCol w="6581775"/>
                <a:gridCol w="1844675"/>
              </a:tblGrid>
              <a:tr h="403237">
                <a:tc>
                  <a:txBody>
                    <a:bodyPr/>
                    <a:lstStyle/>
                    <a:p>
                      <a:pPr marL="0" marR="0" indent="0" algn="l" defTabSz="914400" rtl="0" eaLnBrk="1" fontAlgn="auto" latinLnBrk="0" hangingPunct="1">
                        <a:lnSpc>
                          <a:spcPct val="100000"/>
                        </a:lnSpc>
                        <a:spcBef>
                          <a:spcPts val="0"/>
                        </a:spcBef>
                        <a:spcAft>
                          <a:spcPts val="0"/>
                        </a:spcAft>
                        <a:buClrTx/>
                        <a:buSzTx/>
                        <a:buFont typeface="+mj-lt"/>
                        <a:buNone/>
                        <a:tabLst/>
                        <a:defRPr/>
                      </a:pPr>
                      <a:r>
                        <a:rPr lang="en-GB" sz="1600" b="0" kern="1200" dirty="0" smtClean="0">
                          <a:solidFill>
                            <a:schemeClr val="tx1"/>
                          </a:solidFill>
                          <a:effectLst/>
                          <a:latin typeface="+mn-lt"/>
                          <a:ea typeface="+mn-ea"/>
                          <a:cs typeface="+mn-cs"/>
                        </a:rPr>
                        <a:t>Only certain kinds of people develop mental health problems </a:t>
                      </a:r>
                      <a:endParaRPr lang="en-GB" sz="1600" b="1" kern="1200" dirty="0" smtClean="0">
                        <a:solidFill>
                          <a:schemeClr val="tx1"/>
                        </a:solidFill>
                        <a:effectLst/>
                        <a:latin typeface="+mn-lt"/>
                        <a:ea typeface="+mn-ea"/>
                        <a:cs typeface="+mn-cs"/>
                      </a:endParaRPr>
                    </a:p>
                  </a:txBody>
                  <a:tcPr/>
                </a:tc>
                <a:tc>
                  <a:txBody>
                    <a:bodyPr/>
                    <a:lstStyle/>
                    <a:p>
                      <a:r>
                        <a:rPr lang="en-GB" b="0" dirty="0" smtClean="0">
                          <a:solidFill>
                            <a:schemeClr val="tx1"/>
                          </a:solidFill>
                        </a:rPr>
                        <a:t>True/False</a:t>
                      </a:r>
                      <a:endParaRPr lang="en-GB" b="0" dirty="0">
                        <a:solidFill>
                          <a:schemeClr val="tx1"/>
                        </a:solidFill>
                      </a:endParaRPr>
                    </a:p>
                  </a:txBody>
                  <a:tcPr/>
                </a:tc>
              </a:tr>
              <a:tr h="593510">
                <a:tc>
                  <a:txBody>
                    <a:bodyPr/>
                    <a:lstStyle/>
                    <a:p>
                      <a:pPr marL="0" marR="0" indent="0" algn="l" defTabSz="914400" rtl="0" eaLnBrk="1" fontAlgn="auto" latinLnBrk="0" hangingPunct="1">
                        <a:lnSpc>
                          <a:spcPct val="100000"/>
                        </a:lnSpc>
                        <a:spcBef>
                          <a:spcPts val="0"/>
                        </a:spcBef>
                        <a:spcAft>
                          <a:spcPts val="0"/>
                        </a:spcAft>
                        <a:buClrTx/>
                        <a:buSzTx/>
                        <a:buFont typeface="+mj-lt"/>
                        <a:buNone/>
                        <a:tabLst/>
                        <a:defRPr/>
                      </a:pPr>
                      <a:r>
                        <a:rPr lang="en-GB" sz="1600" b="0" kern="1200" dirty="0" smtClean="0">
                          <a:solidFill>
                            <a:schemeClr val="tx1"/>
                          </a:solidFill>
                          <a:effectLst/>
                          <a:latin typeface="+mn-lt"/>
                          <a:ea typeface="+mn-ea"/>
                          <a:cs typeface="+mn-cs"/>
                        </a:rPr>
                        <a:t>There are many different types of mental health problems </a:t>
                      </a:r>
                      <a:endParaRPr lang="en-GB" sz="1600" b="1" kern="1200" dirty="0" smtClean="0">
                        <a:solidFill>
                          <a:schemeClr val="tx1"/>
                        </a:solidFill>
                        <a:effectLst/>
                        <a:latin typeface="+mn-lt"/>
                        <a:ea typeface="+mn-ea"/>
                        <a:cs typeface="+mn-cs"/>
                      </a:endParaRPr>
                    </a:p>
                    <a:p>
                      <a:pPr marL="342900" indent="-342900">
                        <a:buFont typeface="+mj-lt"/>
                        <a:buAutoNum type="arabicPeriod"/>
                      </a:pPr>
                      <a:endParaRPr lang="en-GB" sz="1600" dirty="0">
                        <a:solidFill>
                          <a:schemeClr val="tx1"/>
                        </a:solidFill>
                      </a:endParaRPr>
                    </a:p>
                  </a:txBody>
                  <a:tcPr/>
                </a:tc>
                <a:tc>
                  <a:txBody>
                    <a:bodyPr/>
                    <a:lstStyle/>
                    <a:p>
                      <a:r>
                        <a:rPr lang="en-GB" smtClean="0">
                          <a:solidFill>
                            <a:schemeClr val="tx1"/>
                          </a:solidFill>
                        </a:rPr>
                        <a:t>True/False</a:t>
                      </a:r>
                      <a:endParaRPr lang="en-GB" dirty="0">
                        <a:solidFill>
                          <a:schemeClr val="tx1"/>
                        </a:solidFill>
                      </a:endParaRPr>
                    </a:p>
                  </a:txBody>
                  <a:tcPr/>
                </a:tc>
              </a:tr>
              <a:tr h="847871">
                <a:tc>
                  <a:txBody>
                    <a:bodyPr/>
                    <a:lstStyle/>
                    <a:p>
                      <a:pPr marL="0" marR="0" indent="0" algn="l" defTabSz="914400" rtl="0" eaLnBrk="1" fontAlgn="auto" latinLnBrk="0" hangingPunct="1">
                        <a:lnSpc>
                          <a:spcPct val="100000"/>
                        </a:lnSpc>
                        <a:spcBef>
                          <a:spcPts val="0"/>
                        </a:spcBef>
                        <a:spcAft>
                          <a:spcPts val="0"/>
                        </a:spcAft>
                        <a:buClrTx/>
                        <a:buSzTx/>
                        <a:buFont typeface="+mj-lt"/>
                        <a:buNone/>
                        <a:tabLst/>
                        <a:defRPr/>
                      </a:pPr>
                      <a:r>
                        <a:rPr lang="en-GB" sz="1600" b="0" kern="1200" dirty="0" smtClean="0">
                          <a:solidFill>
                            <a:schemeClr val="tx1"/>
                          </a:solidFill>
                          <a:effectLst/>
                          <a:latin typeface="+mn-lt"/>
                          <a:ea typeface="+mn-ea"/>
                          <a:cs typeface="+mn-cs"/>
                        </a:rPr>
                        <a:t>Most people who have mental health problems end up in hospital </a:t>
                      </a:r>
                      <a:endParaRPr lang="en-GB" sz="1600" b="1" kern="1200" dirty="0" smtClean="0">
                        <a:solidFill>
                          <a:schemeClr val="tx1"/>
                        </a:solidFill>
                        <a:effectLst/>
                        <a:latin typeface="+mn-lt"/>
                        <a:ea typeface="+mn-ea"/>
                        <a:cs typeface="+mn-cs"/>
                      </a:endParaRPr>
                    </a:p>
                    <a:p>
                      <a:pPr marL="0" indent="0">
                        <a:buFont typeface="+mj-lt"/>
                        <a:buNone/>
                      </a:pPr>
                      <a:endParaRPr lang="en-GB" sz="1600" dirty="0">
                        <a:solidFill>
                          <a:schemeClr val="tx1"/>
                        </a:solidFill>
                      </a:endParaRPr>
                    </a:p>
                  </a:txBody>
                  <a:tcPr/>
                </a:tc>
                <a:tc>
                  <a:txBody>
                    <a:bodyPr/>
                    <a:lstStyle/>
                    <a:p>
                      <a:r>
                        <a:rPr lang="en-GB" dirty="0" smtClean="0">
                          <a:solidFill>
                            <a:schemeClr val="tx1"/>
                          </a:solidFill>
                        </a:rPr>
                        <a:t>True/False</a:t>
                      </a:r>
                      <a:endParaRPr lang="en-GB" dirty="0">
                        <a:solidFill>
                          <a:schemeClr val="tx1"/>
                        </a:solidFill>
                      </a:endParaRPr>
                    </a:p>
                  </a:txBody>
                  <a:tcPr/>
                </a:tc>
              </a:tr>
              <a:tr h="847871">
                <a:tc>
                  <a:txBody>
                    <a:bodyPr/>
                    <a:lstStyle/>
                    <a:p>
                      <a:pPr marL="0" marR="0" indent="0" algn="l" defTabSz="914400" rtl="0" eaLnBrk="1" fontAlgn="auto" latinLnBrk="0" hangingPunct="1">
                        <a:lnSpc>
                          <a:spcPct val="100000"/>
                        </a:lnSpc>
                        <a:spcBef>
                          <a:spcPts val="0"/>
                        </a:spcBef>
                        <a:spcAft>
                          <a:spcPts val="0"/>
                        </a:spcAft>
                        <a:buClrTx/>
                        <a:buSzTx/>
                        <a:buFont typeface="+mj-lt"/>
                        <a:buNone/>
                        <a:tabLst/>
                        <a:defRPr/>
                      </a:pPr>
                      <a:r>
                        <a:rPr lang="en-GB" sz="1600" b="0" kern="1200" dirty="0" smtClean="0">
                          <a:solidFill>
                            <a:schemeClr val="tx1"/>
                          </a:solidFill>
                          <a:effectLst/>
                          <a:latin typeface="+mn-lt"/>
                          <a:ea typeface="+mn-ea"/>
                          <a:cs typeface="+mn-cs"/>
                        </a:rPr>
                        <a:t>If you think you have a mental health problem you should talk to someone about it</a:t>
                      </a:r>
                      <a:endParaRPr lang="en-GB" sz="1600" b="1" kern="1200" dirty="0" smtClean="0">
                        <a:solidFill>
                          <a:schemeClr val="tx1"/>
                        </a:solidFill>
                        <a:effectLst/>
                        <a:latin typeface="+mn-lt"/>
                        <a:ea typeface="+mn-ea"/>
                        <a:cs typeface="+mn-cs"/>
                      </a:endParaRPr>
                    </a:p>
                    <a:p>
                      <a:pPr marL="0" indent="0">
                        <a:buFont typeface="+mj-lt"/>
                        <a:buNone/>
                      </a:pPr>
                      <a:endParaRPr lang="en-GB" sz="1600" dirty="0">
                        <a:solidFill>
                          <a:schemeClr val="tx1"/>
                        </a:solidFill>
                      </a:endParaRPr>
                    </a:p>
                  </a:txBody>
                  <a:tcPr/>
                </a:tc>
                <a:tc>
                  <a:txBody>
                    <a:bodyPr/>
                    <a:lstStyle/>
                    <a:p>
                      <a:r>
                        <a:rPr lang="en-GB" dirty="0" smtClean="0">
                          <a:solidFill>
                            <a:schemeClr val="tx1"/>
                          </a:solidFill>
                        </a:rPr>
                        <a:t>True/False</a:t>
                      </a:r>
                      <a:endParaRPr lang="en-GB" dirty="0">
                        <a:solidFill>
                          <a:schemeClr val="tx1"/>
                        </a:solidFill>
                      </a:endParaRPr>
                    </a:p>
                  </a:txBody>
                  <a:tcPr/>
                </a:tc>
              </a:tr>
              <a:tr h="593510">
                <a:tc>
                  <a:txBody>
                    <a:bodyPr/>
                    <a:lstStyle/>
                    <a:p>
                      <a:pPr marL="0" marR="0" indent="0" algn="l" defTabSz="914400" rtl="0" eaLnBrk="1" fontAlgn="auto" latinLnBrk="0" hangingPunct="1">
                        <a:lnSpc>
                          <a:spcPct val="100000"/>
                        </a:lnSpc>
                        <a:spcBef>
                          <a:spcPts val="0"/>
                        </a:spcBef>
                        <a:spcAft>
                          <a:spcPts val="0"/>
                        </a:spcAft>
                        <a:buClrTx/>
                        <a:buSzTx/>
                        <a:buFont typeface="+mj-lt"/>
                        <a:buNone/>
                        <a:tabLst/>
                        <a:defRPr/>
                      </a:pPr>
                      <a:r>
                        <a:rPr lang="en-GB" sz="1600" b="0" kern="1200" dirty="0" smtClean="0">
                          <a:solidFill>
                            <a:schemeClr val="tx1"/>
                          </a:solidFill>
                          <a:effectLst/>
                          <a:latin typeface="+mn-lt"/>
                          <a:ea typeface="+mn-ea"/>
                          <a:cs typeface="+mn-cs"/>
                        </a:rPr>
                        <a:t>People are born with mental health problems </a:t>
                      </a:r>
                      <a:endParaRPr lang="en-GB" sz="1600" b="1" kern="1200" dirty="0" smtClean="0">
                        <a:solidFill>
                          <a:schemeClr val="tx1"/>
                        </a:solidFill>
                        <a:effectLst/>
                        <a:latin typeface="+mn-lt"/>
                        <a:ea typeface="+mn-ea"/>
                        <a:cs typeface="+mn-cs"/>
                      </a:endParaRPr>
                    </a:p>
                    <a:p>
                      <a:pPr marL="0" indent="0">
                        <a:buFont typeface="+mj-lt"/>
                        <a:buNone/>
                      </a:pPr>
                      <a:endParaRPr lang="en-GB" sz="1600" dirty="0">
                        <a:solidFill>
                          <a:schemeClr val="tx1"/>
                        </a:solidFill>
                      </a:endParaRPr>
                    </a:p>
                  </a:txBody>
                  <a:tcPr/>
                </a:tc>
                <a:tc>
                  <a:txBody>
                    <a:bodyPr/>
                    <a:lstStyle/>
                    <a:p>
                      <a:r>
                        <a:rPr lang="en-GB" dirty="0" smtClean="0">
                          <a:solidFill>
                            <a:schemeClr val="tx1"/>
                          </a:solidFill>
                        </a:rPr>
                        <a:t>True/False</a:t>
                      </a:r>
                      <a:endParaRPr lang="en-GB" dirty="0">
                        <a:solidFill>
                          <a:schemeClr val="tx1"/>
                        </a:solidFill>
                      </a:endParaRPr>
                    </a:p>
                  </a:txBody>
                  <a:tcPr/>
                </a:tc>
              </a:tr>
              <a:tr h="847871">
                <a:tc>
                  <a:txBody>
                    <a:bodyPr/>
                    <a:lstStyle/>
                    <a:p>
                      <a:pPr marL="0" marR="0" indent="0" algn="l" defTabSz="914400" rtl="0" eaLnBrk="1" fontAlgn="auto" latinLnBrk="0" hangingPunct="1">
                        <a:lnSpc>
                          <a:spcPct val="100000"/>
                        </a:lnSpc>
                        <a:spcBef>
                          <a:spcPts val="0"/>
                        </a:spcBef>
                        <a:spcAft>
                          <a:spcPts val="0"/>
                        </a:spcAft>
                        <a:buClrTx/>
                        <a:buSzTx/>
                        <a:buFont typeface="+mj-lt"/>
                        <a:buNone/>
                        <a:tabLst/>
                        <a:defRPr/>
                      </a:pPr>
                      <a:r>
                        <a:rPr lang="en-GB" sz="1600" b="0" kern="1200" dirty="0" smtClean="0">
                          <a:solidFill>
                            <a:schemeClr val="tx1"/>
                          </a:solidFill>
                          <a:effectLst/>
                          <a:latin typeface="+mn-lt"/>
                          <a:ea typeface="+mn-ea"/>
                          <a:cs typeface="+mn-cs"/>
                        </a:rPr>
                        <a:t>You can tell someone has a mental health problem by looking at then </a:t>
                      </a:r>
                      <a:endParaRPr lang="en-GB" sz="1600" b="1" kern="1200" dirty="0" smtClean="0">
                        <a:solidFill>
                          <a:schemeClr val="tx1"/>
                        </a:solidFill>
                        <a:effectLst/>
                        <a:latin typeface="+mn-lt"/>
                        <a:ea typeface="+mn-ea"/>
                        <a:cs typeface="+mn-cs"/>
                      </a:endParaRPr>
                    </a:p>
                    <a:p>
                      <a:pPr marL="0" indent="0">
                        <a:buFont typeface="+mj-lt"/>
                        <a:buNone/>
                      </a:pPr>
                      <a:endParaRPr lang="en-GB" sz="1600" dirty="0">
                        <a:solidFill>
                          <a:schemeClr val="tx1"/>
                        </a:solidFill>
                      </a:endParaRPr>
                    </a:p>
                  </a:txBody>
                  <a:tcPr/>
                </a:tc>
                <a:tc>
                  <a:txBody>
                    <a:bodyPr/>
                    <a:lstStyle/>
                    <a:p>
                      <a:r>
                        <a:rPr lang="en-GB" dirty="0" smtClean="0">
                          <a:solidFill>
                            <a:schemeClr val="tx1"/>
                          </a:solidFill>
                        </a:rPr>
                        <a:t>True/False</a:t>
                      </a:r>
                      <a:endParaRPr lang="en-GB" dirty="0">
                        <a:solidFill>
                          <a:schemeClr val="tx1"/>
                        </a:solidFill>
                      </a:endParaRPr>
                    </a:p>
                  </a:txBody>
                  <a:tcPr/>
                </a:tc>
              </a:tr>
              <a:tr h="593510">
                <a:tc>
                  <a:txBody>
                    <a:bodyPr/>
                    <a:lstStyle/>
                    <a:p>
                      <a:pPr marL="0" marR="0" indent="0" algn="l" defTabSz="914400" rtl="0" eaLnBrk="1" fontAlgn="auto" latinLnBrk="0" hangingPunct="1">
                        <a:lnSpc>
                          <a:spcPct val="100000"/>
                        </a:lnSpc>
                        <a:spcBef>
                          <a:spcPts val="0"/>
                        </a:spcBef>
                        <a:spcAft>
                          <a:spcPts val="0"/>
                        </a:spcAft>
                        <a:buClrTx/>
                        <a:buSzTx/>
                        <a:buFont typeface="+mj-lt"/>
                        <a:buNone/>
                        <a:tabLst/>
                        <a:defRPr/>
                      </a:pPr>
                      <a:r>
                        <a:rPr lang="en-GB" sz="1600" b="0" kern="1200" dirty="0" smtClean="0">
                          <a:solidFill>
                            <a:schemeClr val="tx1"/>
                          </a:solidFill>
                          <a:effectLst/>
                          <a:latin typeface="+mn-lt"/>
                          <a:ea typeface="+mn-ea"/>
                          <a:cs typeface="+mn-cs"/>
                        </a:rPr>
                        <a:t>You cannot recover from mental health problems </a:t>
                      </a:r>
                      <a:endParaRPr lang="en-GB" sz="1600" b="1" kern="1200" dirty="0" smtClean="0">
                        <a:solidFill>
                          <a:schemeClr val="tx1"/>
                        </a:solidFill>
                        <a:effectLst/>
                        <a:latin typeface="+mn-lt"/>
                        <a:ea typeface="+mn-ea"/>
                        <a:cs typeface="+mn-cs"/>
                      </a:endParaRPr>
                    </a:p>
                    <a:p>
                      <a:pPr marL="0" indent="0">
                        <a:buFont typeface="+mj-lt"/>
                        <a:buNone/>
                      </a:pPr>
                      <a:endParaRPr lang="en-GB" sz="1600" dirty="0">
                        <a:solidFill>
                          <a:schemeClr val="tx1"/>
                        </a:solidFill>
                      </a:endParaRPr>
                    </a:p>
                  </a:txBody>
                  <a:tcPr/>
                </a:tc>
                <a:tc>
                  <a:txBody>
                    <a:bodyPr/>
                    <a:lstStyle/>
                    <a:p>
                      <a:r>
                        <a:rPr lang="en-GB" dirty="0" smtClean="0">
                          <a:solidFill>
                            <a:schemeClr val="tx1"/>
                          </a:solidFill>
                        </a:rPr>
                        <a:t>True/False</a:t>
                      </a:r>
                      <a:endParaRPr lang="en-GB" dirty="0">
                        <a:solidFill>
                          <a:schemeClr val="tx1"/>
                        </a:solidFill>
                      </a:endParaRPr>
                    </a:p>
                  </a:txBody>
                  <a:tcPr/>
                </a:tc>
              </a:tr>
              <a:tr h="593510">
                <a:tc>
                  <a:txBody>
                    <a:bodyPr/>
                    <a:lstStyle/>
                    <a:p>
                      <a:pPr marL="0" marR="0" indent="0" algn="l" defTabSz="914400" rtl="0" eaLnBrk="1" fontAlgn="auto" latinLnBrk="0" hangingPunct="1">
                        <a:lnSpc>
                          <a:spcPct val="100000"/>
                        </a:lnSpc>
                        <a:spcBef>
                          <a:spcPts val="0"/>
                        </a:spcBef>
                        <a:spcAft>
                          <a:spcPts val="0"/>
                        </a:spcAft>
                        <a:buClrTx/>
                        <a:buSzTx/>
                        <a:buFont typeface="+mj-lt"/>
                        <a:buNone/>
                        <a:tabLst/>
                        <a:defRPr/>
                      </a:pPr>
                      <a:r>
                        <a:rPr lang="en-GB" sz="1600" b="0" kern="1200" dirty="0" smtClean="0">
                          <a:solidFill>
                            <a:schemeClr val="tx1"/>
                          </a:solidFill>
                          <a:effectLst/>
                          <a:latin typeface="+mn-lt"/>
                          <a:ea typeface="+mn-ea"/>
                          <a:cs typeface="+mn-cs"/>
                        </a:rPr>
                        <a:t>People with mental health problems are likely to be violent </a:t>
                      </a:r>
                      <a:endParaRPr lang="en-GB" sz="1600" b="1" kern="1200" dirty="0" smtClean="0">
                        <a:solidFill>
                          <a:schemeClr val="tx1"/>
                        </a:solidFill>
                        <a:effectLst/>
                        <a:latin typeface="+mn-lt"/>
                        <a:ea typeface="+mn-ea"/>
                        <a:cs typeface="+mn-cs"/>
                      </a:endParaRPr>
                    </a:p>
                    <a:p>
                      <a:pPr marL="0" indent="0">
                        <a:buFont typeface="+mj-lt"/>
                        <a:buNone/>
                      </a:pPr>
                      <a:endParaRPr lang="en-GB" sz="1600" dirty="0">
                        <a:solidFill>
                          <a:schemeClr val="tx1"/>
                        </a:solidFill>
                      </a:endParaRPr>
                    </a:p>
                  </a:txBody>
                  <a:tcPr/>
                </a:tc>
                <a:tc>
                  <a:txBody>
                    <a:bodyPr/>
                    <a:lstStyle/>
                    <a:p>
                      <a:r>
                        <a:rPr lang="en-GB" dirty="0" smtClean="0">
                          <a:solidFill>
                            <a:schemeClr val="tx1"/>
                          </a:solidFill>
                        </a:rPr>
                        <a:t>True/False</a:t>
                      </a:r>
                      <a:endParaRPr lang="en-GB" dirty="0">
                        <a:solidFill>
                          <a:schemeClr val="tx1"/>
                        </a:solidFill>
                      </a:endParaRPr>
                    </a:p>
                  </a:txBody>
                  <a:tcPr/>
                </a:tc>
              </a:tr>
            </a:tbl>
          </a:graphicData>
        </a:graphic>
      </p:graphicFrame>
    </p:spTree>
    <p:extLst>
      <p:ext uri="{BB962C8B-B14F-4D97-AF65-F5344CB8AC3E}">
        <p14:creationId xmlns:p14="http://schemas.microsoft.com/office/powerpoint/2010/main" val="41091251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09" name="Rectangle 11"/>
          <p:cNvSpPr>
            <a:spLocks noGrp="1" noChangeArrowheads="1"/>
          </p:cNvSpPr>
          <p:nvPr>
            <p:ph idx="1"/>
          </p:nvPr>
        </p:nvSpPr>
        <p:spPr>
          <a:xfrm>
            <a:off x="4543425" y="6454775"/>
            <a:ext cx="847725" cy="288925"/>
          </a:xfrm>
        </p:spPr>
        <p:txBody>
          <a:bodyPr/>
          <a:lstStyle/>
          <a:p>
            <a:pPr eaLnBrk="1" hangingPunct="1">
              <a:lnSpc>
                <a:spcPct val="80000"/>
              </a:lnSpc>
              <a:buFontTx/>
              <a:buNone/>
            </a:pPr>
            <a:r>
              <a:rPr lang="en-GB" altLang="en-US" sz="1600" smtClean="0"/>
              <a:t> </a:t>
            </a:r>
          </a:p>
        </p:txBody>
      </p:sp>
      <p:sp>
        <p:nvSpPr>
          <p:cNvPr id="429060" name="Rectangle 4"/>
          <p:cNvSpPr>
            <a:spLocks noChangeArrowheads="1"/>
          </p:cNvSpPr>
          <p:nvPr/>
        </p:nvSpPr>
        <p:spPr bwMode="auto">
          <a:xfrm>
            <a:off x="254000" y="4010025"/>
            <a:ext cx="8607425" cy="2046288"/>
          </a:xfrm>
          <a:prstGeom prst="rect">
            <a:avLst/>
          </a:prstGeom>
          <a:noFill/>
          <a:ln w="9525">
            <a:noFill/>
            <a:miter lim="800000"/>
            <a:headEnd/>
            <a:tailEnd/>
          </a:ln>
        </p:spPr>
        <p:txBody>
          <a:bodyPr/>
          <a:lstStyle/>
          <a:p>
            <a:pPr marL="342900" indent="-342900" eaLnBrk="0" hangingPunct="0">
              <a:lnSpc>
                <a:spcPct val="80000"/>
              </a:lnSpc>
              <a:spcBef>
                <a:spcPct val="25000"/>
              </a:spcBef>
              <a:spcAft>
                <a:spcPct val="30000"/>
              </a:spcAft>
            </a:pPr>
            <a:endParaRPr lang="en-US" altLang="en-US"/>
          </a:p>
        </p:txBody>
      </p:sp>
      <p:sp>
        <p:nvSpPr>
          <p:cNvPr id="17411" name="Rectangle 2"/>
          <p:cNvSpPr>
            <a:spLocks noGrp="1" noChangeArrowheads="1"/>
          </p:cNvSpPr>
          <p:nvPr>
            <p:ph type="title" idx="4294967295"/>
          </p:nvPr>
        </p:nvSpPr>
        <p:spPr>
          <a:xfrm>
            <a:off x="1739900" y="138113"/>
            <a:ext cx="4892675" cy="452437"/>
          </a:xfrm>
        </p:spPr>
        <p:txBody>
          <a:bodyPr/>
          <a:lstStyle/>
          <a:p>
            <a:r>
              <a:rPr lang="en-GB" sz="3200" b="1" dirty="0" smtClean="0">
                <a:solidFill>
                  <a:srgbClr val="AA0817"/>
                </a:solidFill>
              </a:rPr>
              <a:t>Quiz Answers</a:t>
            </a:r>
          </a:p>
        </p:txBody>
      </p:sp>
      <p:sp>
        <p:nvSpPr>
          <p:cNvPr id="17412" name="Rectangle 4"/>
          <p:cNvSpPr>
            <a:spLocks noChangeArrowheads="1"/>
          </p:cNvSpPr>
          <p:nvPr/>
        </p:nvSpPr>
        <p:spPr bwMode="auto">
          <a:xfrm>
            <a:off x="420688" y="852488"/>
            <a:ext cx="8475662" cy="4031873"/>
          </a:xfrm>
          <a:prstGeom prst="rect">
            <a:avLst/>
          </a:prstGeom>
          <a:noFill/>
          <a:ln w="9525">
            <a:noFill/>
            <a:miter lim="800000"/>
            <a:headEnd/>
            <a:tailEnd/>
          </a:ln>
        </p:spPr>
        <p:txBody>
          <a:bodyPr>
            <a:spAutoFit/>
          </a:bodyPr>
          <a:lstStyle/>
          <a:p>
            <a:r>
              <a:rPr lang="en-GB" sz="1600" dirty="0" smtClean="0"/>
              <a:t>1.</a:t>
            </a:r>
            <a:r>
              <a:rPr lang="en-GB" sz="1600" b="1" dirty="0"/>
              <a:t> </a:t>
            </a:r>
            <a:r>
              <a:rPr lang="en-GB" sz="2000" b="1" dirty="0" smtClean="0"/>
              <a:t>False-</a:t>
            </a:r>
            <a:r>
              <a:rPr lang="en-GB" sz="2000" dirty="0" smtClean="0"/>
              <a:t>Anyone </a:t>
            </a:r>
            <a:r>
              <a:rPr lang="en-GB" sz="2000" dirty="0"/>
              <a:t>can develop a mental health problem.</a:t>
            </a:r>
            <a:endParaRPr lang="en-GB" sz="2000" dirty="0" smtClean="0"/>
          </a:p>
          <a:p>
            <a:r>
              <a:rPr lang="en-GB" sz="2000" dirty="0" smtClean="0"/>
              <a:t>2.</a:t>
            </a:r>
            <a:r>
              <a:rPr lang="en-GB" sz="2000" b="1" dirty="0" smtClean="0"/>
              <a:t>True-</a:t>
            </a:r>
            <a:r>
              <a:rPr lang="en-GB" sz="2000" dirty="0" smtClean="0"/>
              <a:t>There </a:t>
            </a:r>
            <a:r>
              <a:rPr lang="en-GB" sz="2000" dirty="0"/>
              <a:t>are many different types of mental health problems. </a:t>
            </a:r>
            <a:endParaRPr lang="en-GB" sz="2000" dirty="0" smtClean="0"/>
          </a:p>
          <a:p>
            <a:r>
              <a:rPr lang="en-GB" sz="2000" dirty="0" smtClean="0"/>
              <a:t>3.</a:t>
            </a:r>
            <a:r>
              <a:rPr lang="en-GB" sz="2000" b="1" dirty="0"/>
              <a:t> </a:t>
            </a:r>
            <a:r>
              <a:rPr lang="en-GB" sz="2000" b="1" dirty="0" smtClean="0"/>
              <a:t>False-</a:t>
            </a:r>
            <a:r>
              <a:rPr lang="en-GB" sz="2000" dirty="0" smtClean="0"/>
              <a:t>Very </a:t>
            </a:r>
            <a:r>
              <a:rPr lang="en-GB" sz="2000" dirty="0"/>
              <a:t>few require hospital treatment.</a:t>
            </a:r>
            <a:endParaRPr lang="en-GB" sz="2000" dirty="0" smtClean="0"/>
          </a:p>
          <a:p>
            <a:pPr eaLnBrk="0" hangingPunct="0"/>
            <a:r>
              <a:rPr lang="en-GB" sz="2000" dirty="0" smtClean="0"/>
              <a:t>4. </a:t>
            </a:r>
            <a:r>
              <a:rPr lang="en-GB" sz="2000" b="1" dirty="0" smtClean="0"/>
              <a:t>True-</a:t>
            </a:r>
            <a:r>
              <a:rPr lang="en-GB" sz="2000" dirty="0" smtClean="0"/>
              <a:t>Support </a:t>
            </a:r>
            <a:r>
              <a:rPr lang="en-GB" sz="2000" dirty="0"/>
              <a:t>is a positive factor in preventing mental health problems </a:t>
            </a:r>
            <a:r>
              <a:rPr lang="en-GB" sz="2000" dirty="0" smtClean="0"/>
              <a:t>	and promoting recovery</a:t>
            </a:r>
          </a:p>
          <a:p>
            <a:r>
              <a:rPr lang="en-GB" sz="2000" dirty="0" smtClean="0"/>
              <a:t>5.</a:t>
            </a:r>
            <a:r>
              <a:rPr lang="en-GB" sz="2000" b="1" dirty="0"/>
              <a:t> </a:t>
            </a:r>
            <a:r>
              <a:rPr lang="en-GB" sz="2000" b="1" dirty="0" smtClean="0"/>
              <a:t>False-</a:t>
            </a:r>
            <a:r>
              <a:rPr lang="en-GB" sz="2000" dirty="0" smtClean="0"/>
              <a:t>You </a:t>
            </a:r>
            <a:r>
              <a:rPr lang="en-GB" sz="2000" dirty="0"/>
              <a:t>cannot be born with a mental health problem. </a:t>
            </a:r>
            <a:endParaRPr lang="en-GB" sz="2000" dirty="0" smtClean="0"/>
          </a:p>
          <a:p>
            <a:r>
              <a:rPr lang="en-GB" sz="2000" dirty="0" smtClean="0"/>
              <a:t>6.</a:t>
            </a:r>
            <a:r>
              <a:rPr lang="en-GB" sz="2000" b="1" dirty="0"/>
              <a:t> </a:t>
            </a:r>
            <a:r>
              <a:rPr lang="en-GB" sz="2000" b="1" dirty="0" smtClean="0"/>
              <a:t>False-</a:t>
            </a:r>
            <a:r>
              <a:rPr lang="en-GB" sz="2000" dirty="0" smtClean="0"/>
              <a:t>You </a:t>
            </a:r>
            <a:r>
              <a:rPr lang="en-GB" sz="2000" dirty="0"/>
              <a:t>cannot “see” a mental health problem. </a:t>
            </a:r>
            <a:endParaRPr lang="en-GB" sz="2000" dirty="0" smtClean="0"/>
          </a:p>
          <a:p>
            <a:r>
              <a:rPr lang="en-GB" sz="2000" dirty="0" smtClean="0"/>
              <a:t>7.</a:t>
            </a:r>
            <a:r>
              <a:rPr lang="en-GB" sz="2000" b="1" dirty="0"/>
              <a:t> </a:t>
            </a:r>
            <a:r>
              <a:rPr lang="en-GB" sz="2000" b="1" dirty="0" smtClean="0"/>
              <a:t>False-</a:t>
            </a:r>
            <a:r>
              <a:rPr lang="en-GB" sz="2000" dirty="0" smtClean="0"/>
              <a:t>The </a:t>
            </a:r>
            <a:r>
              <a:rPr lang="en-GB" sz="2000" dirty="0"/>
              <a:t>majority of people who experience a mental health problem </a:t>
            </a:r>
            <a:r>
              <a:rPr lang="en-GB" sz="2000" dirty="0" smtClean="0"/>
              <a:t>  	do </a:t>
            </a:r>
            <a:r>
              <a:rPr lang="en-GB" sz="2000" dirty="0"/>
              <a:t>with help, make </a:t>
            </a:r>
            <a:r>
              <a:rPr lang="en-GB" sz="2000" dirty="0" smtClean="0"/>
              <a:t>a complete </a:t>
            </a:r>
            <a:r>
              <a:rPr lang="en-GB" sz="2000" dirty="0"/>
              <a:t>recovery. </a:t>
            </a:r>
            <a:endParaRPr lang="en-GB" sz="2000" dirty="0" smtClean="0"/>
          </a:p>
          <a:p>
            <a:r>
              <a:rPr lang="en-GB" sz="2000" dirty="0" smtClean="0"/>
              <a:t>8.</a:t>
            </a:r>
            <a:r>
              <a:rPr lang="en-GB" sz="2000" b="1" dirty="0"/>
              <a:t> </a:t>
            </a:r>
            <a:r>
              <a:rPr lang="en-GB" sz="2000" b="1" dirty="0" smtClean="0"/>
              <a:t>False-</a:t>
            </a:r>
            <a:r>
              <a:rPr lang="en-GB" sz="2000" dirty="0" smtClean="0"/>
              <a:t>The </a:t>
            </a:r>
            <a:r>
              <a:rPr lang="en-GB" sz="2000" dirty="0"/>
              <a:t>overwhelming majority of people with severe mental health </a:t>
            </a:r>
            <a:r>
              <a:rPr lang="en-GB" sz="2000" dirty="0" smtClean="0"/>
              <a:t>	problems </a:t>
            </a:r>
            <a:r>
              <a:rPr lang="en-GB" sz="2000" dirty="0"/>
              <a:t>experience </a:t>
            </a:r>
            <a:r>
              <a:rPr lang="en-GB" sz="2000" dirty="0" smtClean="0"/>
              <a:t>symptoms </a:t>
            </a:r>
            <a:r>
              <a:rPr lang="en-GB" sz="2000" dirty="0"/>
              <a:t>which though distressing, do not </a:t>
            </a:r>
            <a:r>
              <a:rPr lang="en-GB" sz="2000" dirty="0" smtClean="0"/>
              <a:t>	make </a:t>
            </a:r>
            <a:r>
              <a:rPr lang="en-GB" sz="2000" dirty="0"/>
              <a:t>them violent or dangerous to the public</a:t>
            </a:r>
          </a:p>
          <a:p>
            <a:pPr eaLnBrk="0" hangingPunct="0"/>
            <a:endParaRPr lang="en-GB" sz="1600" dirty="0"/>
          </a:p>
        </p:txBody>
      </p:sp>
      <p:sp>
        <p:nvSpPr>
          <p:cNvPr id="17413" name="Slide Number Placeholder 5"/>
          <p:cNvSpPr>
            <a:spLocks noGrp="1"/>
          </p:cNvSpPr>
          <p:nvPr>
            <p:ph type="sldNum" sz="quarter" idx="11"/>
          </p:nvPr>
        </p:nvSpPr>
        <p:spPr/>
        <p:txBody>
          <a:bodyPr/>
          <a:lstStyle/>
          <a:p>
            <a:pPr>
              <a:defRPr/>
            </a:pPr>
            <a:fld id="{0D6488EB-7EC3-4FA9-88AA-FFC7237B1708}" type="slidenum">
              <a:rPr lang="en-GB" smtClean="0">
                <a:ea typeface="ＭＳ Ｐゴシック" pitchFamily="34" charset="-128"/>
              </a:rPr>
              <a:pPr>
                <a:defRPr/>
              </a:pPr>
              <a:t>6</a:t>
            </a:fld>
            <a:endParaRPr lang="en-GB" smtClean="0">
              <a:ea typeface="ＭＳ Ｐゴシック" pitchFamily="34" charset="-128"/>
            </a:endParaRPr>
          </a:p>
        </p:txBody>
      </p:sp>
    </p:spTree>
    <p:extLst>
      <p:ext uri="{BB962C8B-B14F-4D97-AF65-F5344CB8AC3E}">
        <p14:creationId xmlns:p14="http://schemas.microsoft.com/office/powerpoint/2010/main" val="186149729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429060"/>
                                        </p:tgtEl>
                                        <p:attrNameLst>
                                          <p:attrName>style.visibility</p:attrName>
                                        </p:attrNameLst>
                                      </p:cBhvr>
                                      <p:to>
                                        <p:strVal val="visible"/>
                                      </p:to>
                                    </p:set>
                                    <p:anim calcmode="lin" valueType="num">
                                      <p:cBhvr additive="base">
                                        <p:cTn id="7" dur="500" fill="hold"/>
                                        <p:tgtEl>
                                          <p:spTgt spid="429060"/>
                                        </p:tgtEl>
                                        <p:attrNameLst>
                                          <p:attrName>ppt_x</p:attrName>
                                        </p:attrNameLst>
                                      </p:cBhvr>
                                      <p:tavLst>
                                        <p:tav tm="0">
                                          <p:val>
                                            <p:strVal val="0-#ppt_w/2"/>
                                          </p:val>
                                        </p:tav>
                                        <p:tav tm="100000">
                                          <p:val>
                                            <p:strVal val="#ppt_x"/>
                                          </p:val>
                                        </p:tav>
                                      </p:tavLst>
                                    </p:anim>
                                    <p:anim calcmode="lin" valueType="num">
                                      <p:cBhvr additive="base">
                                        <p:cTn id="8" dur="500" fill="hold"/>
                                        <p:tgtEl>
                                          <p:spTgt spid="42906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9060"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idx="4294967295"/>
          </p:nvPr>
        </p:nvSpPr>
        <p:spPr>
          <a:xfrm>
            <a:off x="419100" y="239713"/>
            <a:ext cx="7099300" cy="1143000"/>
          </a:xfrm>
        </p:spPr>
        <p:txBody>
          <a:bodyPr/>
          <a:lstStyle/>
          <a:p>
            <a:r>
              <a:rPr lang="en-GB" sz="3200" b="1" dirty="0" smtClean="0">
                <a:solidFill>
                  <a:srgbClr val="AA0817"/>
                </a:solidFill>
              </a:rPr>
              <a:t>What is mental health? -</a:t>
            </a:r>
            <a:r>
              <a:rPr lang="en-GB" sz="3200" b="1" dirty="0" err="1" smtClean="0">
                <a:solidFill>
                  <a:srgbClr val="AA0817"/>
                </a:solidFill>
              </a:rPr>
              <a:t>Quickthink</a:t>
            </a:r>
            <a:endParaRPr lang="en-GB" sz="3200" b="1" dirty="0" smtClean="0">
              <a:solidFill>
                <a:srgbClr val="AA0817"/>
              </a:solidFill>
            </a:endParaRPr>
          </a:p>
        </p:txBody>
      </p:sp>
      <p:sp>
        <p:nvSpPr>
          <p:cNvPr id="19458" name="Rectangle 3"/>
          <p:cNvSpPr>
            <a:spLocks noGrp="1" noChangeArrowheads="1"/>
          </p:cNvSpPr>
          <p:nvPr>
            <p:ph type="body" idx="4294967295"/>
          </p:nvPr>
        </p:nvSpPr>
        <p:spPr>
          <a:xfrm>
            <a:off x="360363" y="1800225"/>
            <a:ext cx="8485187" cy="4525963"/>
          </a:xfrm>
        </p:spPr>
        <p:txBody>
          <a:bodyPr/>
          <a:lstStyle/>
          <a:p>
            <a:pPr marL="0" indent="0">
              <a:buNone/>
            </a:pPr>
            <a:endParaRPr lang="en-GB" sz="2000" b="1" dirty="0"/>
          </a:p>
          <a:p>
            <a:pPr marL="0" indent="0" algn="ctr">
              <a:buNone/>
            </a:pPr>
            <a:r>
              <a:rPr lang="en-GB" sz="2800" dirty="0"/>
              <a:t>Now we are going to explore what we mean by mental </a:t>
            </a:r>
            <a:r>
              <a:rPr lang="en-GB" sz="2800" dirty="0" smtClean="0"/>
              <a:t>health?</a:t>
            </a:r>
          </a:p>
          <a:p>
            <a:pPr algn="ctr"/>
            <a:endParaRPr lang="en-GB" sz="2800" dirty="0"/>
          </a:p>
          <a:p>
            <a:pPr marL="0" indent="0" algn="ctr">
              <a:buNone/>
            </a:pPr>
            <a:r>
              <a:rPr lang="en-GB" sz="2800" dirty="0" smtClean="0"/>
              <a:t>Individually or as a group, discuss what mental</a:t>
            </a:r>
            <a:r>
              <a:rPr lang="en-GB" sz="2800" b="1" dirty="0" smtClean="0"/>
              <a:t> </a:t>
            </a:r>
            <a:r>
              <a:rPr lang="en-GB" sz="2800" dirty="0" smtClean="0"/>
              <a:t>health </a:t>
            </a:r>
            <a:r>
              <a:rPr lang="en-GB" sz="2800" dirty="0"/>
              <a:t>means to </a:t>
            </a:r>
            <a:r>
              <a:rPr lang="en-GB" sz="2800" dirty="0" smtClean="0"/>
              <a:t>you and agree on a </a:t>
            </a:r>
            <a:r>
              <a:rPr lang="en-GB" sz="2800" dirty="0"/>
              <a:t>definition/statement of mental health. </a:t>
            </a:r>
            <a:endParaRPr lang="en-GB" sz="2800" b="1" dirty="0"/>
          </a:p>
          <a:p>
            <a:pPr marL="0" indent="0" algn="ctr">
              <a:buNone/>
            </a:pPr>
            <a:endParaRPr lang="en-GB" sz="2800" i="1" dirty="0" smtClean="0">
              <a:solidFill>
                <a:srgbClr val="AA0817"/>
              </a:solidFill>
            </a:endParaRPr>
          </a:p>
        </p:txBody>
      </p:sp>
    </p:spTree>
    <p:extLst>
      <p:ext uri="{BB962C8B-B14F-4D97-AF65-F5344CB8AC3E}">
        <p14:creationId xmlns:p14="http://schemas.microsoft.com/office/powerpoint/2010/main" val="24051817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idx="4294967295"/>
          </p:nvPr>
        </p:nvSpPr>
        <p:spPr>
          <a:xfrm>
            <a:off x="419100" y="239713"/>
            <a:ext cx="7099300" cy="1143000"/>
          </a:xfrm>
        </p:spPr>
        <p:txBody>
          <a:bodyPr/>
          <a:lstStyle/>
          <a:p>
            <a:r>
              <a:rPr lang="en-GB" sz="3200" b="1" smtClean="0">
                <a:solidFill>
                  <a:srgbClr val="AA0817"/>
                </a:solidFill>
              </a:rPr>
              <a:t>What is mental health? </a:t>
            </a:r>
          </a:p>
        </p:txBody>
      </p:sp>
      <p:sp>
        <p:nvSpPr>
          <p:cNvPr id="19458" name="Rectangle 3"/>
          <p:cNvSpPr>
            <a:spLocks noGrp="1" noChangeArrowheads="1"/>
          </p:cNvSpPr>
          <p:nvPr>
            <p:ph type="body" idx="4294967295"/>
          </p:nvPr>
        </p:nvSpPr>
        <p:spPr>
          <a:xfrm>
            <a:off x="360363" y="1800225"/>
            <a:ext cx="8485187" cy="4525963"/>
          </a:xfrm>
        </p:spPr>
        <p:txBody>
          <a:bodyPr/>
          <a:lstStyle/>
          <a:p>
            <a:r>
              <a:rPr lang="en-GB" smtClean="0"/>
              <a:t>“</a:t>
            </a:r>
            <a:r>
              <a:rPr lang="en-GB" sz="2800" smtClean="0"/>
              <a:t>Mental health is defined as a state of well-being in which every individual realizes his or her own potential, can cope with the normal stresses of life, can work productively and fruitfully, and is able to make a contribution to her or his community” </a:t>
            </a:r>
          </a:p>
          <a:p>
            <a:pPr>
              <a:buFontTx/>
              <a:buNone/>
            </a:pPr>
            <a:r>
              <a:rPr lang="en-GB" sz="2000" i="1" smtClean="0">
                <a:solidFill>
                  <a:srgbClr val="AA0817"/>
                </a:solidFill>
              </a:rPr>
              <a:t>                                   (World Health Organisation)</a:t>
            </a:r>
          </a:p>
        </p:txBody>
      </p:sp>
    </p:spTree>
    <p:extLst>
      <p:ext uri="{BB962C8B-B14F-4D97-AF65-F5344CB8AC3E}">
        <p14:creationId xmlns:p14="http://schemas.microsoft.com/office/powerpoint/2010/main" val="18903756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a:xfrm>
            <a:off x="663575" y="425450"/>
            <a:ext cx="7772400" cy="569913"/>
          </a:xfrm>
        </p:spPr>
        <p:txBody>
          <a:bodyPr/>
          <a:lstStyle/>
          <a:p>
            <a:r>
              <a:rPr lang="en-GB" sz="3200" b="1" smtClean="0">
                <a:solidFill>
                  <a:srgbClr val="AA0817"/>
                </a:solidFill>
              </a:rPr>
              <a:t>Statistics</a:t>
            </a:r>
            <a:endParaRPr lang="en-US" sz="3200" b="1" smtClean="0">
              <a:solidFill>
                <a:srgbClr val="AA0817"/>
              </a:solidFill>
            </a:endParaRPr>
          </a:p>
        </p:txBody>
      </p:sp>
      <p:sp>
        <p:nvSpPr>
          <p:cNvPr id="21506" name="Rectangle 3"/>
          <p:cNvSpPr>
            <a:spLocks noGrp="1" noChangeArrowheads="1"/>
          </p:cNvSpPr>
          <p:nvPr>
            <p:ph type="body" idx="1"/>
          </p:nvPr>
        </p:nvSpPr>
        <p:spPr>
          <a:xfrm>
            <a:off x="674688" y="1158875"/>
            <a:ext cx="7772400" cy="5295900"/>
          </a:xfrm>
        </p:spPr>
        <p:txBody>
          <a:bodyPr/>
          <a:lstStyle/>
          <a:p>
            <a:pPr>
              <a:lnSpc>
                <a:spcPct val="80000"/>
              </a:lnSpc>
            </a:pPr>
            <a:r>
              <a:rPr lang="en-US" sz="1800" smtClean="0"/>
              <a:t>Every year 1 in 10 young people experiences a mental health problem</a:t>
            </a:r>
          </a:p>
          <a:p>
            <a:pPr>
              <a:lnSpc>
                <a:spcPct val="80000"/>
              </a:lnSpc>
            </a:pPr>
            <a:endParaRPr lang="en-US" sz="1800" smtClean="0"/>
          </a:p>
          <a:p>
            <a:pPr>
              <a:lnSpc>
                <a:spcPct val="80000"/>
              </a:lnSpc>
            </a:pPr>
            <a:r>
              <a:rPr lang="en-US" sz="1800" smtClean="0"/>
              <a:t>Over ¾ of mental health problems have there onset by the age of 20</a:t>
            </a:r>
          </a:p>
          <a:p>
            <a:pPr>
              <a:lnSpc>
                <a:spcPct val="80000"/>
              </a:lnSpc>
            </a:pPr>
            <a:endParaRPr lang="en-US" sz="1800" smtClean="0"/>
          </a:p>
          <a:p>
            <a:pPr>
              <a:lnSpc>
                <a:spcPct val="80000"/>
              </a:lnSpc>
            </a:pPr>
            <a:r>
              <a:rPr lang="en-US" sz="1800" smtClean="0"/>
              <a:t>11% of 18-34 year olds report having attempted suicide and 16% report self-harm at some stage in their lives</a:t>
            </a:r>
          </a:p>
          <a:p>
            <a:pPr>
              <a:lnSpc>
                <a:spcPct val="80000"/>
              </a:lnSpc>
            </a:pPr>
            <a:endParaRPr lang="en-US" sz="1800" smtClean="0"/>
          </a:p>
          <a:p>
            <a:pPr>
              <a:lnSpc>
                <a:spcPct val="80000"/>
              </a:lnSpc>
            </a:pPr>
            <a:r>
              <a:rPr lang="en-US" sz="1800" smtClean="0"/>
              <a:t>Suicide is the largest cause of mortality for young people under 35</a:t>
            </a:r>
          </a:p>
          <a:p>
            <a:pPr>
              <a:lnSpc>
                <a:spcPct val="80000"/>
              </a:lnSpc>
            </a:pPr>
            <a:endParaRPr lang="en-US" sz="1800" smtClean="0"/>
          </a:p>
          <a:p>
            <a:pPr>
              <a:lnSpc>
                <a:spcPct val="80000"/>
              </a:lnSpc>
            </a:pPr>
            <a:r>
              <a:rPr lang="en-US" sz="1800" smtClean="0"/>
              <a:t>Young people in the youth justice system are 3 times more likely to experience a diagnosable mental health condition than children who don’t offend</a:t>
            </a:r>
          </a:p>
          <a:p>
            <a:pPr>
              <a:lnSpc>
                <a:spcPct val="80000"/>
              </a:lnSpc>
            </a:pPr>
            <a:endParaRPr lang="en-US" sz="1800" smtClean="0"/>
          </a:p>
          <a:p>
            <a:pPr>
              <a:lnSpc>
                <a:spcPct val="80000"/>
              </a:lnSpc>
            </a:pPr>
            <a:r>
              <a:rPr lang="en-US" sz="1800" smtClean="0"/>
              <a:t>Children affected by learning disabilities are 4 times more likely to have a diagnosable emotional mental health problem</a:t>
            </a:r>
          </a:p>
          <a:p>
            <a:pPr>
              <a:lnSpc>
                <a:spcPct val="80000"/>
              </a:lnSpc>
            </a:pPr>
            <a:endParaRPr lang="en-US" sz="1800" smtClean="0"/>
          </a:p>
          <a:p>
            <a:pPr>
              <a:lnSpc>
                <a:spcPct val="80000"/>
              </a:lnSpc>
            </a:pPr>
            <a:r>
              <a:rPr lang="en-US" sz="1800" smtClean="0"/>
              <a:t>¾ of children raised in local authority residential homes meet with criteria for a psychiatric diagnosis</a:t>
            </a:r>
          </a:p>
          <a:p>
            <a:pPr>
              <a:lnSpc>
                <a:spcPct val="80000"/>
              </a:lnSpc>
            </a:pPr>
            <a:endParaRPr lang="en-US" sz="180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GGC template">
  <a:themeElements>
    <a:clrScheme name="GGC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GGC template">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ea typeface="ＭＳ Ｐゴシック" pitchFamily="-10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ea typeface="ＭＳ Ｐゴシック" pitchFamily="-108" charset="-128"/>
          </a:defRPr>
        </a:defPPr>
      </a:lstStyle>
    </a:lnDef>
  </a:objectDefaults>
  <a:extraClrSchemeLst>
    <a:extraClrScheme>
      <a:clrScheme name="GGC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GC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GC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GC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GC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GC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GC templat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GC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GC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GC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GC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GC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1027A10FBBE7E46B745A777F9DF9111" ma:contentTypeVersion="11" ma:contentTypeDescription="Create a new document." ma:contentTypeScope="" ma:versionID="0f7ee4e2a53fe9a3e297d7ef74dedfb7">
  <xsd:schema xmlns:xsd="http://www.w3.org/2001/XMLSchema" xmlns:xs="http://www.w3.org/2001/XMLSchema" xmlns:p="http://schemas.microsoft.com/office/2006/metadata/properties" xmlns:ns2="1feecbc3-55b3-4e19-bb23-5480f6ac9abd" xmlns:ns3="88ef23ab-4f8c-4600-8096-b0bd03cfe985" targetNamespace="http://schemas.microsoft.com/office/2006/metadata/properties" ma:root="true" ma:fieldsID="a8dbfb7fc81ff314a51ee967d54a52ed" ns2:_="" ns3:_="">
    <xsd:import namespace="1feecbc3-55b3-4e19-bb23-5480f6ac9abd"/>
    <xsd:import namespace="88ef23ab-4f8c-4600-8096-b0bd03cfe985"/>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feecbc3-55b3-4e19-bb23-5480f6ac9ab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8ef23ab-4f8c-4600-8096-b0bd03cfe985"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42B922C-EFC7-455C-BA70-B57AA3DE9786}"/>
</file>

<file path=customXml/itemProps2.xml><?xml version="1.0" encoding="utf-8"?>
<ds:datastoreItem xmlns:ds="http://schemas.openxmlformats.org/officeDocument/2006/customXml" ds:itemID="{32689AB9-F694-4A32-89FC-741DD440EEBC}"/>
</file>

<file path=customXml/itemProps3.xml><?xml version="1.0" encoding="utf-8"?>
<ds:datastoreItem xmlns:ds="http://schemas.openxmlformats.org/officeDocument/2006/customXml" ds:itemID="{919D26E0-25D1-4112-A5D1-EDB9E0FCF328}"/>
</file>

<file path=docProps/app.xml><?xml version="1.0" encoding="utf-8"?>
<Properties xmlns="http://schemas.openxmlformats.org/officeDocument/2006/extended-properties" xmlns:vt="http://schemas.openxmlformats.org/officeDocument/2006/docPropsVTypes">
  <Template/>
  <TotalTime>8449</TotalTime>
  <Words>1136</Words>
  <Application>Microsoft Office PowerPoint</Application>
  <PresentationFormat>On-screen Show (4:3)</PresentationFormat>
  <Paragraphs>190</Paragraphs>
  <Slides>19</Slides>
  <Notes>13</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5" baseType="lpstr">
      <vt:lpstr>ＭＳ Ｐゴシック</vt:lpstr>
      <vt:lpstr>Arial</vt:lpstr>
      <vt:lpstr>Calibri</vt:lpstr>
      <vt:lpstr>Times</vt:lpstr>
      <vt:lpstr>GGC template</vt:lpstr>
      <vt:lpstr>Document</vt:lpstr>
      <vt:lpstr>PowerPoint Presentation</vt:lpstr>
      <vt:lpstr>Learning Outcomes</vt:lpstr>
      <vt:lpstr>Overview</vt:lpstr>
      <vt:lpstr>Mental Health Quiz </vt:lpstr>
      <vt:lpstr>Mental Health Quiz </vt:lpstr>
      <vt:lpstr>Quiz Answers</vt:lpstr>
      <vt:lpstr>What is mental health? -Quickthink</vt:lpstr>
      <vt:lpstr>What is mental health? </vt:lpstr>
      <vt:lpstr>Statistics</vt:lpstr>
      <vt:lpstr>Statistics-Feedback</vt:lpstr>
      <vt:lpstr>   What can affect Young Peoples mental health ?</vt:lpstr>
      <vt:lpstr>   Quick think-What can affect Young Peoples mental health ?</vt:lpstr>
      <vt:lpstr>What can affect CYP mental health ?</vt:lpstr>
      <vt:lpstr>   What to look out for? </vt:lpstr>
      <vt:lpstr>What to look out for?</vt:lpstr>
      <vt:lpstr>      Protecting, promoting and supporting  CYP mental health  </vt:lpstr>
      <vt:lpstr>Protecting, promoting and supporting  CYP mental health</vt:lpstr>
      <vt:lpstr>    What resources are available to support YP mental health?  </vt:lpstr>
      <vt:lpstr>Looking after yourself </vt:lpstr>
    </vt:vector>
  </TitlesOfParts>
  <Company>Greater Glasgow Health Board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middlh</dc:creator>
  <cp:lastModifiedBy>Dick, Alan (CSG)</cp:lastModifiedBy>
  <cp:revision>237</cp:revision>
  <dcterms:created xsi:type="dcterms:W3CDTF">2004-06-21T15:15:31Z</dcterms:created>
  <dcterms:modified xsi:type="dcterms:W3CDTF">2020-07-17T14:08:24Z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0x01010011027A10FBBE7E46B745A777F9DF9111</vt:lpwstr>
  </property>
</Properties>
</file>