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1"/>
  </p:notesMasterIdLst>
  <p:handoutMasterIdLst>
    <p:handoutMasterId r:id="rId32"/>
  </p:handoutMasterIdLst>
  <p:sldIdLst>
    <p:sldId id="393" r:id="rId2"/>
    <p:sldId id="392" r:id="rId3"/>
    <p:sldId id="478" r:id="rId4"/>
    <p:sldId id="462" r:id="rId5"/>
    <p:sldId id="477" r:id="rId6"/>
    <p:sldId id="479" r:id="rId7"/>
    <p:sldId id="452" r:id="rId8"/>
    <p:sldId id="472" r:id="rId9"/>
    <p:sldId id="470" r:id="rId10"/>
    <p:sldId id="473" r:id="rId11"/>
    <p:sldId id="469" r:id="rId12"/>
    <p:sldId id="474" r:id="rId13"/>
    <p:sldId id="468" r:id="rId14"/>
    <p:sldId id="475" r:id="rId15"/>
    <p:sldId id="471" r:id="rId16"/>
    <p:sldId id="476" r:id="rId17"/>
    <p:sldId id="436" r:id="rId18"/>
    <p:sldId id="480" r:id="rId19"/>
    <p:sldId id="437" r:id="rId20"/>
    <p:sldId id="482" r:id="rId21"/>
    <p:sldId id="413" r:id="rId22"/>
    <p:sldId id="463" r:id="rId23"/>
    <p:sldId id="464" r:id="rId24"/>
    <p:sldId id="465" r:id="rId25"/>
    <p:sldId id="466" r:id="rId26"/>
    <p:sldId id="467" r:id="rId27"/>
    <p:sldId id="481" r:id="rId28"/>
    <p:sldId id="442" r:id="rId29"/>
    <p:sldId id="443" r:id="rId30"/>
  </p:sldIdLst>
  <p:sldSz cx="9144000" cy="6858000" type="screen4x3"/>
  <p:notesSz cx="6858000" cy="9926638"/>
  <p:defaultTextStyle>
    <a:defPPr>
      <a:defRPr lang="en-GB"/>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0817"/>
    <a:srgbClr val="061D4A"/>
    <a:srgbClr val="FFFF66"/>
    <a:srgbClr val="6D050F"/>
    <a:srgbClr val="9966FF"/>
    <a:srgbClr val="FFFFCC"/>
    <a:srgbClr val="FFFF9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0368" autoAdjust="0"/>
  </p:normalViewPr>
  <p:slideViewPr>
    <p:cSldViewPr snapToGrid="0">
      <p:cViewPr varScale="1">
        <p:scale>
          <a:sx n="67" d="100"/>
          <a:sy n="67"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200" d="100"/>
          <a:sy n="200" d="100"/>
        </p:scale>
        <p:origin x="168" y="3348"/>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33795"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endParaRPr lang="en-GB"/>
          </a:p>
        </p:txBody>
      </p:sp>
      <p:sp>
        <p:nvSpPr>
          <p:cNvPr id="33796" name="Rectangle 4"/>
          <p:cNvSpPr>
            <a:spLocks noGrp="1" noChangeArrowheads="1"/>
          </p:cNvSpPr>
          <p:nvPr>
            <p:ph type="ftr" sz="quarter" idx="2"/>
          </p:nvPr>
        </p:nvSpPr>
        <p:spPr bwMode="auto">
          <a:xfrm>
            <a:off x="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33797" name="Rectangle 5"/>
          <p:cNvSpPr>
            <a:spLocks noGrp="1" noChangeArrowheads="1"/>
          </p:cNvSpPr>
          <p:nvPr>
            <p:ph type="sldNum" sz="quarter" idx="3"/>
          </p:nvPr>
        </p:nvSpPr>
        <p:spPr bwMode="auto">
          <a:xfrm>
            <a:off x="388620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fld id="{F834E298-DB48-49CF-B835-E3DC7F4EDA36}" type="slidenum">
              <a:rPr lang="en-GB"/>
              <a:pPr>
                <a:defRPr/>
              </a:pPr>
              <a:t>‹#›</a:t>
            </a:fld>
            <a:endParaRPr lang="en-GB"/>
          </a:p>
        </p:txBody>
      </p:sp>
    </p:spTree>
    <p:extLst>
      <p:ext uri="{BB962C8B-B14F-4D97-AF65-F5344CB8AC3E}">
        <p14:creationId xmlns:p14="http://schemas.microsoft.com/office/powerpoint/2010/main" val="203016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17411" name="Rectangle 3"/>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714875"/>
            <a:ext cx="50292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414" name="Rectangle 6"/>
          <p:cNvSpPr>
            <a:spLocks noGrp="1" noChangeArrowheads="1"/>
          </p:cNvSpPr>
          <p:nvPr>
            <p:ph type="ftr" sz="quarter" idx="4"/>
          </p:nvPr>
        </p:nvSpPr>
        <p:spPr bwMode="auto">
          <a:xfrm>
            <a:off x="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17415" name="Rectangle 7"/>
          <p:cNvSpPr>
            <a:spLocks noGrp="1" noChangeArrowheads="1"/>
          </p:cNvSpPr>
          <p:nvPr>
            <p:ph type="sldNum" sz="quarter" idx="5"/>
          </p:nvPr>
        </p:nvSpPr>
        <p:spPr bwMode="auto">
          <a:xfrm>
            <a:off x="388620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fld id="{D62A3296-A398-470F-9A32-D4460703F864}" type="slidenum">
              <a:rPr lang="en-GB"/>
              <a:pPr>
                <a:defRPr/>
              </a:pPr>
              <a:t>‹#›</a:t>
            </a:fld>
            <a:endParaRPr lang="en-GB"/>
          </a:p>
        </p:txBody>
      </p:sp>
    </p:spTree>
    <p:extLst>
      <p:ext uri="{BB962C8B-B14F-4D97-AF65-F5344CB8AC3E}">
        <p14:creationId xmlns:p14="http://schemas.microsoft.com/office/powerpoint/2010/main" val="2681977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947738" y="730250"/>
            <a:ext cx="4964112" cy="3722688"/>
          </a:xfrm>
          <a:ln/>
        </p:spPr>
      </p:sp>
      <p:sp>
        <p:nvSpPr>
          <p:cNvPr id="16386" name="Notes Placeholder 2"/>
          <p:cNvSpPr>
            <a:spLocks noGrp="1"/>
          </p:cNvSpPr>
          <p:nvPr>
            <p:ph type="body" idx="1"/>
          </p:nvPr>
        </p:nvSpPr>
        <p:spPr>
          <a:noFill/>
          <a:ln/>
        </p:spPr>
        <p:txBody>
          <a:bodyPr/>
          <a:lstStyle/>
          <a:p>
            <a:endParaRPr lang="en-US" altLang="en-US" smtClean="0">
              <a:latin typeface="Times"/>
            </a:endParaRPr>
          </a:p>
        </p:txBody>
      </p:sp>
      <p:sp>
        <p:nvSpPr>
          <p:cNvPr id="16387" name="Slide Number Placeholder 3"/>
          <p:cNvSpPr>
            <a:spLocks noGrp="1"/>
          </p:cNvSpPr>
          <p:nvPr>
            <p:ph type="sldNum" sz="quarter" idx="5"/>
          </p:nvPr>
        </p:nvSpPr>
        <p:spPr/>
        <p:txBody>
          <a:bodyPr/>
          <a:lstStyle/>
          <a:p>
            <a:pPr>
              <a:defRPr/>
            </a:pPr>
            <a:fld id="{36D8487E-27D6-467E-A591-25DE8256CD8A}" type="slidenum">
              <a:rPr lang="en-GB" altLang="en-US" smtClean="0">
                <a:latin typeface="Times"/>
                <a:ea typeface="ＭＳ Ｐゴシック" pitchFamily="34" charset="-128"/>
              </a:rPr>
              <a:pPr>
                <a:defRPr/>
              </a:pPr>
              <a:t>1</a:t>
            </a:fld>
            <a:endParaRPr lang="en-GB" altLang="en-US" smtClean="0">
              <a:latin typeface="Times"/>
              <a:ea typeface="ＭＳ Ｐゴシック" pitchFamily="34" charset="-128"/>
            </a:endParaRPr>
          </a:p>
        </p:txBody>
      </p:sp>
    </p:spTree>
    <p:extLst>
      <p:ext uri="{BB962C8B-B14F-4D97-AF65-F5344CB8AC3E}">
        <p14:creationId xmlns:p14="http://schemas.microsoft.com/office/powerpoint/2010/main" val="1766313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10</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618383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11</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4007102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12</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061665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13</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183133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14</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281323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15</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430863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16</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983840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17</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527476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18</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GB" sz="1200" kern="1200" dirty="0" smtClean="0">
              <a:solidFill>
                <a:schemeClr val="tx1"/>
              </a:solidFill>
              <a:effectLst/>
              <a:latin typeface="Times" pitchFamily="18" charset="0"/>
              <a:ea typeface="+mn-ea"/>
              <a:cs typeface="+mn-cs"/>
            </a:endParaRPr>
          </a:p>
          <a:p>
            <a:r>
              <a:rPr lang="en-GB" sz="1200" kern="1200" dirty="0" smtClean="0">
                <a:solidFill>
                  <a:schemeClr val="tx1"/>
                </a:solidFill>
                <a:effectLst/>
                <a:latin typeface="Times" pitchFamily="18" charset="0"/>
                <a:ea typeface="+mn-ea"/>
                <a:cs typeface="+mn-cs"/>
              </a:rPr>
              <a:t>Conclude that we can think it is not acceptable to talk about your emotions especially if we are feeling sad, jealous, disappointed </a:t>
            </a:r>
            <a:r>
              <a:rPr lang="en-GB" sz="1200" kern="1200" dirty="0" err="1" smtClean="0">
                <a:solidFill>
                  <a:schemeClr val="tx1"/>
                </a:solidFill>
                <a:effectLst/>
                <a:latin typeface="Times" pitchFamily="18" charset="0"/>
                <a:ea typeface="+mn-ea"/>
                <a:cs typeface="+mn-cs"/>
              </a:rPr>
              <a:t>etc</a:t>
            </a:r>
            <a:r>
              <a:rPr lang="en-GB" sz="1200" kern="1200" dirty="0" smtClean="0">
                <a:solidFill>
                  <a:schemeClr val="tx1"/>
                </a:solidFill>
                <a:effectLst/>
                <a:latin typeface="Times" pitchFamily="18" charset="0"/>
                <a:ea typeface="+mn-ea"/>
                <a:cs typeface="+mn-cs"/>
              </a:rPr>
              <a:t>, the ones that can be thought of as difficult and challenging, we think that people don’t want to hear about these.</a:t>
            </a:r>
            <a:endParaRPr lang="en-US" altLang="en-US" dirty="0" smtClean="0">
              <a:latin typeface="Times"/>
            </a:endParaRPr>
          </a:p>
        </p:txBody>
      </p:sp>
    </p:spTree>
    <p:extLst>
      <p:ext uri="{BB962C8B-B14F-4D97-AF65-F5344CB8AC3E}">
        <p14:creationId xmlns:p14="http://schemas.microsoft.com/office/powerpoint/2010/main" val="3418722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r>
              <a:rPr lang="en-GB" dirty="0" smtClean="0">
                <a:latin typeface="Times"/>
              </a:rPr>
              <a:t>•	Self-awareness – e.g. mental awareness, our own thoughts feelings and life, physical awareness of the impacts on our bodies and emotional awareness. </a:t>
            </a:r>
          </a:p>
          <a:p>
            <a:r>
              <a:rPr lang="en-GB" dirty="0" smtClean="0">
                <a:latin typeface="Times"/>
              </a:rPr>
              <a:t> </a:t>
            </a:r>
          </a:p>
          <a:p>
            <a:r>
              <a:rPr lang="en-GB" dirty="0" smtClean="0">
                <a:latin typeface="Times"/>
              </a:rPr>
              <a:t>•	Self-management – e.g. motivation skills, planning, self appreciation, emotional resilience &amp; relaxation skills </a:t>
            </a:r>
          </a:p>
          <a:p>
            <a:r>
              <a:rPr lang="en-GB" dirty="0" smtClean="0">
                <a:latin typeface="Times"/>
              </a:rPr>
              <a:t> </a:t>
            </a:r>
          </a:p>
          <a:p>
            <a:r>
              <a:rPr lang="en-GB" dirty="0" smtClean="0">
                <a:latin typeface="Times"/>
              </a:rPr>
              <a:t>•	Awareness of others – e.g. understanding body language, empathy, trying to better understand how others see themselves and their situation </a:t>
            </a:r>
          </a:p>
          <a:p>
            <a:r>
              <a:rPr lang="en-GB" dirty="0" smtClean="0">
                <a:latin typeface="Times"/>
              </a:rPr>
              <a:t> </a:t>
            </a:r>
          </a:p>
          <a:p>
            <a:r>
              <a:rPr lang="en-GB" dirty="0" smtClean="0">
                <a:latin typeface="Times"/>
              </a:rPr>
              <a:t>•	Relationship Management – e.g. communication, </a:t>
            </a:r>
          </a:p>
          <a:p>
            <a:r>
              <a:rPr lang="en-GB" dirty="0" smtClean="0">
                <a:latin typeface="Times"/>
              </a:rPr>
              <a:t>listening skills, negotiation skills, sharing and having fun </a:t>
            </a:r>
          </a:p>
          <a:p>
            <a:r>
              <a:rPr lang="en-GB" smtClean="0">
                <a:latin typeface="Times"/>
              </a:rPr>
              <a:t> </a:t>
            </a:r>
          </a:p>
          <a:p>
            <a:endParaRPr lang="en-US" dirty="0" smtClean="0">
              <a:latin typeface="Times"/>
            </a:endParaRPr>
          </a:p>
        </p:txBody>
      </p:sp>
    </p:spTree>
    <p:extLst>
      <p:ext uri="{BB962C8B-B14F-4D97-AF65-F5344CB8AC3E}">
        <p14:creationId xmlns:p14="http://schemas.microsoft.com/office/powerpoint/2010/main" val="3618033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4272481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r>
              <a:rPr lang="en-US" dirty="0" smtClean="0">
                <a:latin typeface="Times"/>
              </a:rPr>
              <a:t>This is all about perspectives</a:t>
            </a:r>
            <a:r>
              <a:rPr lang="en-US" baseline="0" dirty="0" smtClean="0">
                <a:latin typeface="Times"/>
              </a:rPr>
              <a:t> and recognizing that not everyone perceives the world the same way </a:t>
            </a:r>
            <a:r>
              <a:rPr lang="en-US" baseline="0" smtClean="0">
                <a:latin typeface="Times"/>
              </a:rPr>
              <a:t>as you do</a:t>
            </a:r>
            <a:endParaRPr lang="en-US" dirty="0" smtClean="0">
              <a:latin typeface="Times"/>
            </a:endParaRPr>
          </a:p>
        </p:txBody>
      </p:sp>
    </p:spTree>
    <p:extLst>
      <p:ext uri="{BB962C8B-B14F-4D97-AF65-F5344CB8AC3E}">
        <p14:creationId xmlns:p14="http://schemas.microsoft.com/office/powerpoint/2010/main" val="363336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736282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1594239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31409785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12086498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3468479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41776366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3793440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28</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9708319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29</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23822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3</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38300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355900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3246780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6</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875003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7</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124511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8</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804538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9</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331153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FF17FA52-E83B-471A-ABCF-F431A3828DD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6CD8D1D6-9480-4258-AC0F-6BCED9F8977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A8707CEE-8F32-4429-96E1-138864E4BF3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E60D84B9-88A6-4D10-A2FD-234CA3261CE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4C650386-ECE8-4856-B807-C7F3086BB70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844675"/>
            <a:ext cx="3810000" cy="4251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44675"/>
            <a:ext cx="3810000" cy="4251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3C5453D8-56E0-4F3E-B25E-83AB68E849A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8" name="Rectangle 8"/>
          <p:cNvSpPr>
            <a:spLocks noGrp="1" noChangeArrowheads="1"/>
          </p:cNvSpPr>
          <p:nvPr>
            <p:ph type="sldNum" sz="quarter" idx="11"/>
          </p:nvPr>
        </p:nvSpPr>
        <p:spPr>
          <a:ln/>
        </p:spPr>
        <p:txBody>
          <a:bodyPr/>
          <a:lstStyle>
            <a:lvl1pPr>
              <a:defRPr/>
            </a:lvl1pPr>
          </a:lstStyle>
          <a:p>
            <a:pPr>
              <a:defRPr/>
            </a:pPr>
            <a:fld id="{88A3C86A-3E45-4C39-8925-72C8F48C905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4" name="Rectangle 8"/>
          <p:cNvSpPr>
            <a:spLocks noGrp="1" noChangeArrowheads="1"/>
          </p:cNvSpPr>
          <p:nvPr>
            <p:ph type="sldNum" sz="quarter" idx="11"/>
          </p:nvPr>
        </p:nvSpPr>
        <p:spPr>
          <a:ln/>
        </p:spPr>
        <p:txBody>
          <a:bodyPr/>
          <a:lstStyle>
            <a:lvl1pPr>
              <a:defRPr/>
            </a:lvl1pPr>
          </a:lstStyle>
          <a:p>
            <a:pPr>
              <a:defRPr/>
            </a:pPr>
            <a:fld id="{521E596F-E666-45B6-B1D4-A76C7DF0138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3" name="Rectangle 8"/>
          <p:cNvSpPr>
            <a:spLocks noGrp="1" noChangeArrowheads="1"/>
          </p:cNvSpPr>
          <p:nvPr>
            <p:ph type="sldNum" sz="quarter" idx="11"/>
          </p:nvPr>
        </p:nvSpPr>
        <p:spPr>
          <a:ln/>
        </p:spPr>
        <p:txBody>
          <a:bodyPr/>
          <a:lstStyle>
            <a:lvl1pPr>
              <a:defRPr/>
            </a:lvl1pPr>
          </a:lstStyle>
          <a:p>
            <a:pPr>
              <a:defRPr/>
            </a:pPr>
            <a:fld id="{07ACD834-02C8-4DEA-989A-85EE590425B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8445C68E-C4AA-4C3A-B860-A8BE88C4260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0907C034-E518-4947-A90C-4ECC8309BA2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elivering"/>
          <p:cNvPicPr>
            <a:picLocks noChangeAspect="1" noChangeArrowheads="1"/>
          </p:cNvPicPr>
          <p:nvPr/>
        </p:nvPicPr>
        <p:blipFill>
          <a:blip r:embed="rId13"/>
          <a:srcRect/>
          <a:stretch>
            <a:fillRect/>
          </a:stretch>
        </p:blipFill>
        <p:spPr bwMode="auto">
          <a:xfrm>
            <a:off x="152400" y="6172200"/>
            <a:ext cx="2160588" cy="550863"/>
          </a:xfrm>
          <a:prstGeom prst="rect">
            <a:avLst/>
          </a:prstGeom>
          <a:noFill/>
          <a:ln w="9525">
            <a:noFill/>
            <a:miter lim="800000"/>
            <a:headEnd/>
            <a:tailEnd/>
          </a:ln>
        </p:spPr>
      </p:pic>
      <p:pic>
        <p:nvPicPr>
          <p:cNvPr id="1027" name="Picture 3" descr="NHSGG&amp;C*SPOT"/>
          <p:cNvPicPr>
            <a:picLocks noChangeAspect="1" noChangeArrowheads="1"/>
          </p:cNvPicPr>
          <p:nvPr/>
        </p:nvPicPr>
        <p:blipFill>
          <a:blip r:embed="rId14"/>
          <a:srcRect/>
          <a:stretch>
            <a:fillRect/>
          </a:stretch>
        </p:blipFill>
        <p:spPr bwMode="auto">
          <a:xfrm>
            <a:off x="7467600" y="381000"/>
            <a:ext cx="1219200" cy="876300"/>
          </a:xfrm>
          <a:prstGeom prst="rect">
            <a:avLst/>
          </a:prstGeom>
          <a:noFill/>
          <a:ln w="9525">
            <a:noFill/>
            <a:miter lim="800000"/>
            <a:headEnd/>
            <a:tailEnd/>
          </a:ln>
        </p:spPr>
      </p:pic>
      <p:pic>
        <p:nvPicPr>
          <p:cNvPr id="1028" name="Picture 4" descr="Whoosh"/>
          <p:cNvPicPr>
            <a:picLocks noChangeAspect="1" noChangeArrowheads="1"/>
          </p:cNvPicPr>
          <p:nvPr/>
        </p:nvPicPr>
        <p:blipFill>
          <a:blip r:embed="rId15"/>
          <a:srcRect/>
          <a:stretch>
            <a:fillRect/>
          </a:stretch>
        </p:blipFill>
        <p:spPr bwMode="auto">
          <a:xfrm>
            <a:off x="0" y="3733800"/>
            <a:ext cx="9144000" cy="2965450"/>
          </a:xfrm>
          <a:prstGeom prst="rect">
            <a:avLst/>
          </a:prstGeom>
          <a:noFill/>
          <a:ln w="9525">
            <a:noFill/>
            <a:miter lim="800000"/>
            <a:headEnd/>
            <a:tailEnd/>
          </a:ln>
        </p:spPr>
      </p:pic>
      <p:sp>
        <p:nvSpPr>
          <p:cNvPr id="1029" name="Rectangle 5"/>
          <p:cNvSpPr>
            <a:spLocks noGrp="1" noChangeArrowheads="1"/>
          </p:cNvSpPr>
          <p:nvPr>
            <p:ph type="title"/>
          </p:nvPr>
        </p:nvSpPr>
        <p:spPr bwMode="auto">
          <a:xfrm>
            <a:off x="685800" y="609600"/>
            <a:ext cx="7772400" cy="8747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30" name="Rectangle 6"/>
          <p:cNvSpPr>
            <a:spLocks noGrp="1" noChangeArrowheads="1"/>
          </p:cNvSpPr>
          <p:nvPr>
            <p:ph type="body" idx="1"/>
          </p:nvPr>
        </p:nvSpPr>
        <p:spPr bwMode="auto">
          <a:xfrm>
            <a:off x="685800" y="1844675"/>
            <a:ext cx="7772400" cy="4251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71367"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ＭＳ Ｐゴシック" pitchFamily="-108" charset="-128"/>
                <a:cs typeface="+mn-cs"/>
              </a:defRPr>
            </a:lvl1pPr>
          </a:lstStyle>
          <a:p>
            <a:pPr>
              <a:defRPr/>
            </a:pPr>
            <a:r>
              <a:rPr lang="en-GB"/>
              <a:t>CMHSG 12 June 2012 item No. 8 Paper No. 2012_27 annex 1</a:t>
            </a:r>
          </a:p>
        </p:txBody>
      </p:sp>
      <p:sp>
        <p:nvSpPr>
          <p:cNvPr id="271368"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08" charset="-128"/>
                <a:cs typeface="+mn-cs"/>
              </a:defRPr>
            </a:lvl1pPr>
          </a:lstStyle>
          <a:p>
            <a:pPr>
              <a:defRPr/>
            </a:pPr>
            <a:fld id="{59507016-8751-4D59-925A-2AAD19ED913F}" type="slidenum">
              <a:rPr lang="en-GB"/>
              <a:pPr>
                <a:defRPr/>
              </a:pPr>
              <a:t>‹#›</a:t>
            </a:fld>
            <a:endParaRPr lang="en-GB"/>
          </a:p>
        </p:txBody>
      </p:sp>
      <p:pic>
        <p:nvPicPr>
          <p:cNvPr id="1033" name="Picture 9" descr="delivering"/>
          <p:cNvPicPr>
            <a:picLocks noChangeAspect="1" noChangeArrowheads="1"/>
          </p:cNvPicPr>
          <p:nvPr/>
        </p:nvPicPr>
        <p:blipFill>
          <a:blip r:embed="rId13"/>
          <a:srcRect/>
          <a:stretch>
            <a:fillRect/>
          </a:stretch>
        </p:blipFill>
        <p:spPr bwMode="auto">
          <a:xfrm>
            <a:off x="304800" y="6096000"/>
            <a:ext cx="2160588" cy="550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dt="0"/>
  <p:txStyles>
    <p:titleStyle>
      <a:lvl1pPr algn="ctr" rtl="0" eaLnBrk="0" fontAlgn="base" hangingPunct="0">
        <a:spcBef>
          <a:spcPct val="0"/>
        </a:spcBef>
        <a:spcAft>
          <a:spcPct val="0"/>
        </a:spcAft>
        <a:defRPr sz="4200">
          <a:solidFill>
            <a:schemeClr val="tx2"/>
          </a:solidFill>
          <a:latin typeface="+mj-lt"/>
          <a:ea typeface="+mj-ea"/>
          <a:cs typeface="+mj-cs"/>
        </a:defRPr>
      </a:lvl1pPr>
      <a:lvl2pPr algn="ctr" rtl="0" eaLnBrk="0" fontAlgn="base" hangingPunct="0">
        <a:spcBef>
          <a:spcPct val="0"/>
        </a:spcBef>
        <a:spcAft>
          <a:spcPct val="0"/>
        </a:spcAft>
        <a:defRPr sz="4200">
          <a:solidFill>
            <a:schemeClr val="tx2"/>
          </a:solidFill>
          <a:latin typeface="Arial" charset="0"/>
          <a:ea typeface="ＭＳ Ｐゴシック" pitchFamily="-108" charset="-128"/>
        </a:defRPr>
      </a:lvl2pPr>
      <a:lvl3pPr algn="ctr" rtl="0" eaLnBrk="0" fontAlgn="base" hangingPunct="0">
        <a:spcBef>
          <a:spcPct val="0"/>
        </a:spcBef>
        <a:spcAft>
          <a:spcPct val="0"/>
        </a:spcAft>
        <a:defRPr sz="4200">
          <a:solidFill>
            <a:schemeClr val="tx2"/>
          </a:solidFill>
          <a:latin typeface="Arial" charset="0"/>
          <a:ea typeface="ＭＳ Ｐゴシック" pitchFamily="-108" charset="-128"/>
        </a:defRPr>
      </a:lvl3pPr>
      <a:lvl4pPr algn="ctr" rtl="0" eaLnBrk="0" fontAlgn="base" hangingPunct="0">
        <a:spcBef>
          <a:spcPct val="0"/>
        </a:spcBef>
        <a:spcAft>
          <a:spcPct val="0"/>
        </a:spcAft>
        <a:defRPr sz="4200">
          <a:solidFill>
            <a:schemeClr val="tx2"/>
          </a:solidFill>
          <a:latin typeface="Arial" charset="0"/>
          <a:ea typeface="ＭＳ Ｐゴシック" pitchFamily="-108" charset="-128"/>
        </a:defRPr>
      </a:lvl4pPr>
      <a:lvl5pPr algn="ctr" rtl="0" eaLnBrk="0" fontAlgn="base" hangingPunct="0">
        <a:spcBef>
          <a:spcPct val="0"/>
        </a:spcBef>
        <a:spcAft>
          <a:spcPct val="0"/>
        </a:spcAft>
        <a:defRPr sz="4200">
          <a:solidFill>
            <a:schemeClr val="tx2"/>
          </a:solidFill>
          <a:latin typeface="Arial" charset="0"/>
          <a:ea typeface="ＭＳ Ｐゴシック" pitchFamily="-108" charset="-128"/>
        </a:defRPr>
      </a:lvl5pPr>
      <a:lvl6pPr marL="457200" algn="ctr" rtl="0" fontAlgn="base">
        <a:spcBef>
          <a:spcPct val="0"/>
        </a:spcBef>
        <a:spcAft>
          <a:spcPct val="0"/>
        </a:spcAft>
        <a:defRPr sz="4200">
          <a:solidFill>
            <a:schemeClr val="tx2"/>
          </a:solidFill>
          <a:latin typeface="Arial" charset="0"/>
          <a:ea typeface="ＭＳ Ｐゴシック" pitchFamily="-108" charset="-128"/>
        </a:defRPr>
      </a:lvl6pPr>
      <a:lvl7pPr marL="914400" algn="ctr" rtl="0" fontAlgn="base">
        <a:spcBef>
          <a:spcPct val="0"/>
        </a:spcBef>
        <a:spcAft>
          <a:spcPct val="0"/>
        </a:spcAft>
        <a:defRPr sz="4200">
          <a:solidFill>
            <a:schemeClr val="tx2"/>
          </a:solidFill>
          <a:latin typeface="Arial" charset="0"/>
          <a:ea typeface="ＭＳ Ｐゴシック" pitchFamily="-108" charset="-128"/>
        </a:defRPr>
      </a:lvl7pPr>
      <a:lvl8pPr marL="1371600" algn="ctr" rtl="0" fontAlgn="base">
        <a:spcBef>
          <a:spcPct val="0"/>
        </a:spcBef>
        <a:spcAft>
          <a:spcPct val="0"/>
        </a:spcAft>
        <a:defRPr sz="4200">
          <a:solidFill>
            <a:schemeClr val="tx2"/>
          </a:solidFill>
          <a:latin typeface="Arial" charset="0"/>
          <a:ea typeface="ＭＳ Ｐゴシック" pitchFamily="-108" charset="-128"/>
        </a:defRPr>
      </a:lvl8pPr>
      <a:lvl9pPr marL="1828800" algn="ctr" rtl="0" fontAlgn="base">
        <a:spcBef>
          <a:spcPct val="0"/>
        </a:spcBef>
        <a:spcAft>
          <a:spcPct val="0"/>
        </a:spcAft>
        <a:defRPr sz="4200">
          <a:solidFill>
            <a:schemeClr val="tx2"/>
          </a:solidFill>
          <a:latin typeface="Arial" charset="0"/>
          <a:ea typeface="ＭＳ Ｐゴシック" pitchFamily="-10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n9h8fG1DKhA"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1ZYbU82GVz4"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II1qiIKojb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798513" y="1716088"/>
            <a:ext cx="7143750" cy="1446550"/>
          </a:xfrm>
          <a:prstGeom prst="rect">
            <a:avLst/>
          </a:prstGeom>
          <a:solidFill>
            <a:schemeClr val="bg1"/>
          </a:solidFill>
          <a:ln w="9525">
            <a:noFill/>
            <a:miter lim="800000"/>
            <a:headEnd/>
            <a:tailEnd/>
          </a:ln>
        </p:spPr>
        <p:txBody>
          <a:bodyPr>
            <a:spAutoFit/>
          </a:bodyPr>
          <a:lstStyle/>
          <a:p>
            <a:pPr algn="ctr" eaLnBrk="0" hangingPunct="0"/>
            <a:r>
              <a:rPr lang="en-GB" sz="4400" b="1" dirty="0" smtClean="0">
                <a:solidFill>
                  <a:srgbClr val="70439B"/>
                </a:solidFill>
              </a:rPr>
              <a:t>Emotional Literacy </a:t>
            </a:r>
            <a:r>
              <a:rPr lang="en-GB" sz="4400" b="1" dirty="0">
                <a:solidFill>
                  <a:srgbClr val="70439B"/>
                </a:solidFill>
              </a:rPr>
              <a:t>and  </a:t>
            </a:r>
          </a:p>
          <a:p>
            <a:pPr algn="ctr" eaLnBrk="0" hangingPunct="0"/>
            <a:r>
              <a:rPr lang="en-GB" sz="4400" b="1" dirty="0">
                <a:solidFill>
                  <a:srgbClr val="70439B"/>
                </a:solidFill>
              </a:rPr>
              <a:t>Mental Health </a:t>
            </a:r>
          </a:p>
        </p:txBody>
      </p:sp>
      <p:sp>
        <p:nvSpPr>
          <p:cNvPr id="15362" name="Slide Number Placeholder 3"/>
          <p:cNvSpPr>
            <a:spLocks noGrp="1"/>
          </p:cNvSpPr>
          <p:nvPr>
            <p:ph type="sldNum" sz="quarter" idx="11"/>
          </p:nvPr>
        </p:nvSpPr>
        <p:spPr/>
        <p:txBody>
          <a:bodyPr/>
          <a:lstStyle/>
          <a:p>
            <a:pPr>
              <a:defRPr/>
            </a:pPr>
            <a:fld id="{40BB95B9-5029-42CD-BA21-C4E94FC8B1A8}" type="slidenum">
              <a:rPr lang="en-GB" smtClean="0">
                <a:ea typeface="ＭＳ Ｐゴシック" pitchFamily="34" charset="-128"/>
              </a:rPr>
              <a:pPr>
                <a:defRPr/>
              </a:pPr>
              <a:t>1</a:t>
            </a:fld>
            <a:endParaRPr lang="en-GB"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10</a:t>
            </a:fld>
            <a:endParaRPr lang="en-GB" smtClean="0">
              <a:ea typeface="ＭＳ Ｐゴシック" pitchFamily="34" charset="-128"/>
            </a:endParaRPr>
          </a:p>
        </p:txBody>
      </p:sp>
      <p:sp>
        <p:nvSpPr>
          <p:cNvPr id="2" name="Rectangle 1"/>
          <p:cNvSpPr/>
          <p:nvPr/>
        </p:nvSpPr>
        <p:spPr>
          <a:xfrm>
            <a:off x="420687" y="1536174"/>
            <a:ext cx="8294687" cy="2862322"/>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b="1" dirty="0" smtClean="0"/>
              <a:t>2. </a:t>
            </a:r>
            <a:r>
              <a:rPr lang="en-GB" sz="2000" b="1" dirty="0"/>
              <a:t>You can control your </a:t>
            </a:r>
            <a:r>
              <a:rPr lang="en-GB" sz="2000" b="1" dirty="0" smtClean="0"/>
              <a:t>feelings? </a:t>
            </a:r>
            <a:endParaRPr lang="en-GB" sz="2000" dirty="0"/>
          </a:p>
          <a:p>
            <a:endParaRPr lang="en-GB" sz="2000" dirty="0"/>
          </a:p>
          <a:p>
            <a:r>
              <a:rPr lang="en-GB" sz="2000" dirty="0" smtClean="0"/>
              <a:t>False:</a:t>
            </a:r>
          </a:p>
          <a:p>
            <a:r>
              <a:rPr lang="en-GB" sz="2000" dirty="0" smtClean="0"/>
              <a:t>We cant always control how we feel. What we can control is our reaction to those feelings. By becoming aware of how our emotions affect us and then focus on out thoughts can help prevent our emotions from causing us to behave irrationally.</a:t>
            </a:r>
          </a:p>
        </p:txBody>
      </p:sp>
    </p:spTree>
    <p:extLst>
      <p:ext uri="{BB962C8B-B14F-4D97-AF65-F5344CB8AC3E}">
        <p14:creationId xmlns:p14="http://schemas.microsoft.com/office/powerpoint/2010/main" val="821990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11</a:t>
            </a:fld>
            <a:endParaRPr lang="en-GB" smtClean="0">
              <a:ea typeface="ＭＳ Ｐゴシック" pitchFamily="34" charset="-128"/>
            </a:endParaRPr>
          </a:p>
        </p:txBody>
      </p:sp>
      <p:sp>
        <p:nvSpPr>
          <p:cNvPr id="2" name="Rectangle 1"/>
          <p:cNvSpPr/>
          <p:nvPr/>
        </p:nvSpPr>
        <p:spPr>
          <a:xfrm>
            <a:off x="420687" y="1536174"/>
            <a:ext cx="8294687" cy="1323439"/>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dirty="0" smtClean="0"/>
              <a:t>3. </a:t>
            </a:r>
            <a:r>
              <a:rPr lang="en-GB" sz="2000" b="1" dirty="0"/>
              <a:t>Emotional literacy is something that you </a:t>
            </a:r>
            <a:r>
              <a:rPr lang="en-GB" sz="2000" b="1" dirty="0" smtClean="0"/>
              <a:t>either have </a:t>
            </a:r>
            <a:r>
              <a:rPr lang="en-GB" sz="2000" b="1" dirty="0"/>
              <a:t>or don’t </a:t>
            </a:r>
            <a:r>
              <a:rPr lang="en-GB" sz="2000" b="1" dirty="0" smtClean="0"/>
              <a:t>?</a:t>
            </a:r>
            <a:endParaRPr lang="en-GB" sz="2000" dirty="0"/>
          </a:p>
          <a:p>
            <a:endParaRPr lang="en-GB" sz="2000" dirty="0" smtClean="0"/>
          </a:p>
        </p:txBody>
      </p:sp>
    </p:spTree>
    <p:extLst>
      <p:ext uri="{BB962C8B-B14F-4D97-AF65-F5344CB8AC3E}">
        <p14:creationId xmlns:p14="http://schemas.microsoft.com/office/powerpoint/2010/main" val="3679876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12</a:t>
            </a:fld>
            <a:endParaRPr lang="en-GB" smtClean="0">
              <a:ea typeface="ＭＳ Ｐゴシック" pitchFamily="34" charset="-128"/>
            </a:endParaRPr>
          </a:p>
        </p:txBody>
      </p:sp>
      <p:sp>
        <p:nvSpPr>
          <p:cNvPr id="2" name="Rectangle 1"/>
          <p:cNvSpPr/>
          <p:nvPr/>
        </p:nvSpPr>
        <p:spPr>
          <a:xfrm>
            <a:off x="420687" y="1536174"/>
            <a:ext cx="8294687" cy="2554545"/>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dirty="0" smtClean="0"/>
              <a:t>3. </a:t>
            </a:r>
            <a:r>
              <a:rPr lang="en-GB" sz="2000" b="1" dirty="0"/>
              <a:t>Emotional literacy is something that you </a:t>
            </a:r>
            <a:r>
              <a:rPr lang="en-GB" sz="2000" b="1" dirty="0" smtClean="0"/>
              <a:t>either have </a:t>
            </a:r>
            <a:r>
              <a:rPr lang="en-GB" sz="2000" b="1" dirty="0"/>
              <a:t>or don’t </a:t>
            </a:r>
            <a:r>
              <a:rPr lang="en-GB" sz="2000" b="1" dirty="0" smtClean="0"/>
              <a:t>?</a:t>
            </a:r>
          </a:p>
          <a:p>
            <a:endParaRPr lang="en-GB" sz="2000" b="1" dirty="0"/>
          </a:p>
          <a:p>
            <a:r>
              <a:rPr lang="en-GB" sz="2000" dirty="0" smtClean="0"/>
              <a:t>False:</a:t>
            </a:r>
          </a:p>
          <a:p>
            <a:r>
              <a:rPr lang="en-GB" sz="2000" dirty="0" smtClean="0"/>
              <a:t>Emotional literacy isn’t a trait or natural talent. Its a skill that anyone can learn.</a:t>
            </a:r>
            <a:endParaRPr lang="en-GB" sz="2000" dirty="0"/>
          </a:p>
          <a:p>
            <a:endParaRPr lang="en-GB" sz="2000" dirty="0" smtClean="0"/>
          </a:p>
        </p:txBody>
      </p:sp>
    </p:spTree>
    <p:extLst>
      <p:ext uri="{BB962C8B-B14F-4D97-AF65-F5344CB8AC3E}">
        <p14:creationId xmlns:p14="http://schemas.microsoft.com/office/powerpoint/2010/main" val="1229270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13</a:t>
            </a:fld>
            <a:endParaRPr lang="en-GB" smtClean="0">
              <a:ea typeface="ＭＳ Ｐゴシック" pitchFamily="34" charset="-128"/>
            </a:endParaRPr>
          </a:p>
        </p:txBody>
      </p:sp>
      <p:sp>
        <p:nvSpPr>
          <p:cNvPr id="2" name="Rectangle 1"/>
          <p:cNvSpPr/>
          <p:nvPr/>
        </p:nvSpPr>
        <p:spPr>
          <a:xfrm>
            <a:off x="420687" y="1536174"/>
            <a:ext cx="8294687" cy="1631216"/>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b="1" dirty="0" smtClean="0"/>
              <a:t>4. </a:t>
            </a:r>
            <a:r>
              <a:rPr lang="en-GB" sz="2000" b="1" dirty="0"/>
              <a:t>Emotionally literate people are less likely to get into fights </a:t>
            </a:r>
            <a:endParaRPr lang="en-GB" sz="2000" dirty="0"/>
          </a:p>
          <a:p>
            <a:endParaRPr lang="en-GB" sz="2000" dirty="0"/>
          </a:p>
          <a:p>
            <a:endParaRPr lang="en-GB" sz="2000" dirty="0" smtClean="0"/>
          </a:p>
        </p:txBody>
      </p:sp>
    </p:spTree>
    <p:extLst>
      <p:ext uri="{BB962C8B-B14F-4D97-AF65-F5344CB8AC3E}">
        <p14:creationId xmlns:p14="http://schemas.microsoft.com/office/powerpoint/2010/main" val="3262867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dirty="0"/>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14</a:t>
            </a:fld>
            <a:endParaRPr lang="en-GB" smtClean="0">
              <a:ea typeface="ＭＳ Ｐゴシック" pitchFamily="34" charset="-128"/>
            </a:endParaRPr>
          </a:p>
        </p:txBody>
      </p:sp>
      <p:sp>
        <p:nvSpPr>
          <p:cNvPr id="2" name="Rectangle 1"/>
          <p:cNvSpPr/>
          <p:nvPr/>
        </p:nvSpPr>
        <p:spPr>
          <a:xfrm>
            <a:off x="420687" y="1536174"/>
            <a:ext cx="8294687" cy="3477875"/>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b="1" dirty="0" smtClean="0"/>
              <a:t>4. </a:t>
            </a:r>
            <a:r>
              <a:rPr lang="en-GB" sz="2000" b="1" dirty="0"/>
              <a:t>Emotionally literate people are less likely to get into </a:t>
            </a:r>
            <a:r>
              <a:rPr lang="en-GB" sz="2000" b="1" dirty="0" smtClean="0"/>
              <a:t>fights</a:t>
            </a:r>
          </a:p>
          <a:p>
            <a:endParaRPr lang="en-GB" sz="2000" b="1" dirty="0" smtClean="0"/>
          </a:p>
          <a:p>
            <a:r>
              <a:rPr lang="en-US" altLang="en-US" sz="2000" dirty="0"/>
              <a:t>True:</a:t>
            </a:r>
          </a:p>
          <a:p>
            <a:r>
              <a:rPr lang="en-GB" sz="2000" b="1" dirty="0" smtClean="0"/>
              <a:t>Individuals who are emotionally literate are able to control extreme emotions and manage them in a healthy way and tend not to lash out or display violent behaviour.</a:t>
            </a:r>
            <a:endParaRPr lang="en-GB" sz="2000" b="1" dirty="0"/>
          </a:p>
          <a:p>
            <a:r>
              <a:rPr lang="en-GB" sz="2000" b="1" dirty="0" smtClean="0"/>
              <a:t> </a:t>
            </a:r>
            <a:endParaRPr lang="en-GB" sz="2000" dirty="0"/>
          </a:p>
          <a:p>
            <a:endParaRPr lang="en-GB" sz="2000" dirty="0"/>
          </a:p>
          <a:p>
            <a:endParaRPr lang="en-GB" sz="2000" dirty="0" smtClean="0"/>
          </a:p>
        </p:txBody>
      </p:sp>
    </p:spTree>
    <p:extLst>
      <p:ext uri="{BB962C8B-B14F-4D97-AF65-F5344CB8AC3E}">
        <p14:creationId xmlns:p14="http://schemas.microsoft.com/office/powerpoint/2010/main" val="3167310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15</a:t>
            </a:fld>
            <a:endParaRPr lang="en-GB" smtClean="0">
              <a:ea typeface="ＭＳ Ｐゴシック" pitchFamily="34" charset="-128"/>
            </a:endParaRPr>
          </a:p>
        </p:txBody>
      </p:sp>
      <p:sp>
        <p:nvSpPr>
          <p:cNvPr id="2" name="Rectangle 1"/>
          <p:cNvSpPr/>
          <p:nvPr/>
        </p:nvSpPr>
        <p:spPr>
          <a:xfrm>
            <a:off x="420687" y="1536174"/>
            <a:ext cx="8294687" cy="1631216"/>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b="1" dirty="0"/>
              <a:t>5</a:t>
            </a:r>
            <a:r>
              <a:rPr lang="en-GB" sz="2000" b="1" dirty="0" smtClean="0"/>
              <a:t>. </a:t>
            </a:r>
            <a:r>
              <a:rPr lang="en-GB" sz="2000" b="1" dirty="0"/>
              <a:t>You can’t be emotionally literate if you have a </a:t>
            </a:r>
            <a:r>
              <a:rPr lang="en-GB" sz="2000" b="1" dirty="0" smtClean="0"/>
              <a:t>mental health condition? </a:t>
            </a:r>
            <a:endParaRPr lang="en-GB" sz="2000" dirty="0"/>
          </a:p>
          <a:p>
            <a:endParaRPr lang="en-GB" sz="2000" dirty="0" smtClean="0"/>
          </a:p>
        </p:txBody>
      </p:sp>
    </p:spTree>
    <p:extLst>
      <p:ext uri="{BB962C8B-B14F-4D97-AF65-F5344CB8AC3E}">
        <p14:creationId xmlns:p14="http://schemas.microsoft.com/office/powerpoint/2010/main" val="4175032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16</a:t>
            </a:fld>
            <a:endParaRPr lang="en-GB" smtClean="0">
              <a:ea typeface="ＭＳ Ｐゴシック" pitchFamily="34" charset="-128"/>
            </a:endParaRPr>
          </a:p>
        </p:txBody>
      </p:sp>
      <p:sp>
        <p:nvSpPr>
          <p:cNvPr id="2" name="Rectangle 1"/>
          <p:cNvSpPr/>
          <p:nvPr/>
        </p:nvSpPr>
        <p:spPr>
          <a:xfrm>
            <a:off x="420687" y="1536174"/>
            <a:ext cx="8294687" cy="2862322"/>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b="1" dirty="0"/>
              <a:t>5</a:t>
            </a:r>
            <a:r>
              <a:rPr lang="en-GB" sz="2000" b="1" dirty="0" smtClean="0"/>
              <a:t>. </a:t>
            </a:r>
            <a:r>
              <a:rPr lang="en-GB" sz="2000" b="1" dirty="0"/>
              <a:t>You can’t be emotionally literate if you have a </a:t>
            </a:r>
            <a:r>
              <a:rPr lang="en-GB" sz="2000" b="1" dirty="0" smtClean="0"/>
              <a:t>mental health condition? </a:t>
            </a:r>
          </a:p>
          <a:p>
            <a:endParaRPr lang="en-GB" sz="2000" b="1" dirty="0"/>
          </a:p>
          <a:p>
            <a:r>
              <a:rPr lang="en-GB" sz="2000" b="1" dirty="0" smtClean="0"/>
              <a:t>False:</a:t>
            </a:r>
          </a:p>
          <a:p>
            <a:r>
              <a:rPr lang="en-GB" sz="2000" b="1" dirty="0" smtClean="0"/>
              <a:t>If you have a mental health condition, being emotionally literate can improve your ability to cope.</a:t>
            </a:r>
            <a:endParaRPr lang="en-GB" sz="2000" dirty="0"/>
          </a:p>
          <a:p>
            <a:endParaRPr lang="en-GB" sz="2000" dirty="0" smtClean="0"/>
          </a:p>
        </p:txBody>
      </p:sp>
    </p:spTree>
    <p:extLst>
      <p:ext uri="{BB962C8B-B14F-4D97-AF65-F5344CB8AC3E}">
        <p14:creationId xmlns:p14="http://schemas.microsoft.com/office/powerpoint/2010/main" val="2787727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Activity</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17</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1973079093"/>
              </p:ext>
            </p:extLst>
          </p:nvPr>
        </p:nvGraphicFramePr>
        <p:xfrm>
          <a:off x="685800" y="1357313"/>
          <a:ext cx="7772400" cy="3159124"/>
        </p:xfrm>
        <a:graphic>
          <a:graphicData uri="http://schemas.openxmlformats.org/drawingml/2006/table">
            <a:tbl>
              <a:tblPr>
                <a:tableStyleId>{5C22544A-7EE6-4342-B048-85BDC9FD1C3A}</a:tableStyleId>
              </a:tblPr>
              <a:tblGrid>
                <a:gridCol w="7772400"/>
              </a:tblGrid>
              <a:tr h="3159124">
                <a:tc>
                  <a:txBody>
                    <a:bodyPr/>
                    <a:lstStyle/>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Individually</a:t>
                      </a:r>
                      <a:r>
                        <a:rPr lang="en-GB" sz="2000" b="1" u="none" strike="noStrike" baseline="0"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and using the chat function answer the following question:</a:t>
                      </a: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2000" b="1" u="none" strike="noStrike" baseline="0"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r>
                        <a:rPr lang="en-GB" sz="4000" kern="1200" dirty="0" smtClean="0">
                          <a:solidFill>
                            <a:schemeClr val="dk1"/>
                          </a:solidFill>
                          <a:effectLst/>
                          <a:latin typeface="+mn-lt"/>
                          <a:ea typeface="+mn-ea"/>
                          <a:cs typeface="+mn-cs"/>
                        </a:rPr>
                        <a:t>How are you feeling today?</a:t>
                      </a:r>
                      <a:endParaRPr lang="en-GB" sz="4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2612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Activity</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18</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482476090"/>
              </p:ext>
            </p:extLst>
          </p:nvPr>
        </p:nvGraphicFramePr>
        <p:xfrm>
          <a:off x="685800" y="1357313"/>
          <a:ext cx="7772400" cy="4699000"/>
        </p:xfrm>
        <a:graphic>
          <a:graphicData uri="http://schemas.openxmlformats.org/drawingml/2006/table">
            <a:tbl>
              <a:tblPr>
                <a:tableStyleId>{5C22544A-7EE6-4342-B048-85BDC9FD1C3A}</a:tableStyleId>
              </a:tblPr>
              <a:tblGrid>
                <a:gridCol w="7772400"/>
              </a:tblGrid>
              <a:tr h="4699000">
                <a:tc>
                  <a:txBody>
                    <a:bodyPr/>
                    <a:lstStyle/>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r>
                        <a:rPr lang="en-GB" sz="4000" kern="1200" dirty="0" smtClean="0">
                          <a:solidFill>
                            <a:schemeClr val="dk1"/>
                          </a:solidFill>
                          <a:effectLst/>
                          <a:latin typeface="+mn-lt"/>
                          <a:ea typeface="+mn-ea"/>
                          <a:cs typeface="+mn-cs"/>
                        </a:rPr>
                        <a:t>How are you feeling today?</a:t>
                      </a: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r>
                        <a:rPr lang="en-GB" sz="1800" kern="1200" dirty="0" smtClean="0">
                          <a:solidFill>
                            <a:schemeClr val="dk1"/>
                          </a:solidFill>
                          <a:effectLst/>
                          <a:latin typeface="+mn-lt"/>
                          <a:ea typeface="+mn-ea"/>
                          <a:cs typeface="+mn-cs"/>
                        </a:rPr>
                        <a:t>It is anticipated that the majority of participants may have responded using words like fine, ok, alright. </a:t>
                      </a: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1800" kern="1200" dirty="0" smtClean="0">
                        <a:solidFill>
                          <a:schemeClr val="dk1"/>
                        </a:solidFill>
                        <a:effectLst/>
                        <a:latin typeface="+mn-lt"/>
                        <a:ea typeface="+mn-ea"/>
                        <a:cs typeface="+mn-cs"/>
                      </a:endParaRP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r>
                        <a:rPr lang="en-GB" sz="1800" kern="1200" dirty="0" smtClean="0">
                          <a:solidFill>
                            <a:schemeClr val="dk1"/>
                          </a:solidFill>
                          <a:effectLst/>
                          <a:latin typeface="+mn-lt"/>
                          <a:ea typeface="+mn-ea"/>
                          <a:cs typeface="+mn-cs"/>
                        </a:rPr>
                        <a:t>How easy or difficult was this exercise?</a:t>
                      </a: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1800" kern="1200" dirty="0" smtClean="0">
                        <a:solidFill>
                          <a:schemeClr val="dk1"/>
                        </a:solidFill>
                        <a:effectLst/>
                        <a:latin typeface="+mn-lt"/>
                        <a:ea typeface="+mn-ea"/>
                        <a:cs typeface="+mn-cs"/>
                      </a:endParaRP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r>
                        <a:rPr lang="en-GB" sz="1800" kern="1200" dirty="0" smtClean="0">
                          <a:solidFill>
                            <a:schemeClr val="tx1"/>
                          </a:solidFill>
                          <a:effectLst/>
                          <a:latin typeface="+mn-lt"/>
                          <a:ea typeface="+mn-ea"/>
                          <a:cs typeface="+mn-cs"/>
                        </a:rPr>
                        <a:t>We often use words like fine, ok, alright, which don’t tell us how we are actually feeling. </a:t>
                      </a: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1800" kern="1200" dirty="0" smtClean="0">
                        <a:solidFill>
                          <a:schemeClr val="dk1"/>
                        </a:solidFill>
                        <a:effectLst/>
                        <a:latin typeface="+mn-lt"/>
                        <a:ea typeface="+mn-ea"/>
                        <a:cs typeface="+mn-cs"/>
                      </a:endParaRP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1800" kern="1200" dirty="0" smtClean="0">
                        <a:solidFill>
                          <a:schemeClr val="dk1"/>
                        </a:solidFill>
                        <a:effectLst/>
                        <a:latin typeface="+mn-lt"/>
                        <a:ea typeface="+mn-ea"/>
                        <a:cs typeface="+mn-cs"/>
                      </a:endParaRP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1800" kern="1200" dirty="0" smtClean="0">
                        <a:solidFill>
                          <a:schemeClr val="dk1"/>
                        </a:solidFill>
                        <a:effectLst/>
                        <a:latin typeface="+mn-lt"/>
                        <a:ea typeface="+mn-ea"/>
                        <a:cs typeface="+mn-cs"/>
                      </a:endParaRP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1800" kern="1200" dirty="0" smtClean="0">
                        <a:solidFill>
                          <a:schemeClr val="dk1"/>
                        </a:solidFill>
                        <a:effectLst/>
                        <a:latin typeface="+mn-lt"/>
                        <a:ea typeface="+mn-ea"/>
                        <a:cs typeface="+mn-cs"/>
                      </a:endParaRP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2000" b="1" u="none" strike="noStrike" kern="1200" dirty="0" smtClean="0">
                        <a:solidFill>
                          <a:schemeClr val="dk1"/>
                        </a:solidFill>
                        <a:effectLst/>
                        <a:uFill>
                          <a:solidFill>
                            <a:srgbClr val="000000"/>
                          </a:solidFill>
                        </a:uFill>
                        <a:latin typeface="+mn-lt"/>
                        <a:ea typeface="+mn-ea"/>
                        <a:cs typeface="+mn-cs"/>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6712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i="1" dirty="0" smtClean="0">
                <a:solidFill>
                  <a:schemeClr val="tx1"/>
                </a:solidFill>
              </a:rPr>
              <a:t>Emotional Literacy-4 Key Areas </a:t>
            </a:r>
            <a:r>
              <a:rPr lang="en-GB" sz="3200" i="1" dirty="0">
                <a:solidFill>
                  <a:schemeClr val="tx1"/>
                </a:solidFill>
              </a:rPr>
              <a:t/>
            </a:r>
            <a:br>
              <a:rPr lang="en-GB" sz="3200" i="1" dirty="0">
                <a:solidFill>
                  <a:schemeClr val="tx1"/>
                </a:solidFill>
              </a:rPr>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buNone/>
            </a:pPr>
            <a:endParaRPr lang="en-GB" dirty="0"/>
          </a:p>
          <a:p>
            <a:pPr lvl="0"/>
            <a:r>
              <a:rPr lang="en-GB" b="1" dirty="0"/>
              <a:t>Self-awareness</a:t>
            </a:r>
            <a:r>
              <a:rPr lang="en-GB" dirty="0"/>
              <a:t> </a:t>
            </a:r>
            <a:endParaRPr lang="en-GB" dirty="0" smtClean="0"/>
          </a:p>
          <a:p>
            <a:pPr lvl="0"/>
            <a:r>
              <a:rPr lang="en-GB" b="1" dirty="0" smtClean="0"/>
              <a:t>Self-management</a:t>
            </a:r>
            <a:endParaRPr lang="en-GB" dirty="0"/>
          </a:p>
          <a:p>
            <a:pPr lvl="0"/>
            <a:r>
              <a:rPr lang="en-GB" b="1" dirty="0"/>
              <a:t>Awareness of others</a:t>
            </a:r>
            <a:r>
              <a:rPr lang="en-GB" dirty="0"/>
              <a:t> </a:t>
            </a:r>
            <a:endParaRPr lang="en-GB" dirty="0" smtClean="0"/>
          </a:p>
          <a:p>
            <a:pPr lvl="0"/>
            <a:r>
              <a:rPr lang="en-GB" b="1" dirty="0" smtClean="0"/>
              <a:t>Relationship Management</a:t>
            </a:r>
            <a:endParaRPr lang="en-GB" dirty="0"/>
          </a:p>
          <a:p>
            <a:pPr marL="0" indent="0">
              <a:buNone/>
            </a:pPr>
            <a:r>
              <a:rPr lang="en-GB" i="1" dirty="0" smtClean="0">
                <a:solidFill>
                  <a:srgbClr val="AA0817"/>
                </a:solidFill>
              </a:rPr>
              <a:t>	</a:t>
            </a:r>
          </a:p>
        </p:txBody>
      </p:sp>
    </p:spTree>
    <p:extLst>
      <p:ext uri="{BB962C8B-B14F-4D97-AF65-F5344CB8AC3E}">
        <p14:creationId xmlns:p14="http://schemas.microsoft.com/office/powerpoint/2010/main" val="951763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Session Content</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768491658"/>
              </p:ext>
            </p:extLst>
          </p:nvPr>
        </p:nvGraphicFramePr>
        <p:xfrm>
          <a:off x="685800" y="1357313"/>
          <a:ext cx="7772400" cy="4506468"/>
        </p:xfrm>
        <a:graphic>
          <a:graphicData uri="http://schemas.openxmlformats.org/drawingml/2006/table">
            <a:tbl>
              <a:tblPr>
                <a:tableStyleId>{5C22544A-7EE6-4342-B048-85BDC9FD1C3A}</a:tableStyleId>
              </a:tblPr>
              <a:tblGrid>
                <a:gridCol w="7772400"/>
              </a:tblGrid>
              <a:tr h="3159124">
                <a:tc>
                  <a:txBody>
                    <a:bodyPr/>
                    <a:lstStyle/>
                    <a:p>
                      <a:pPr algn="ctr"/>
                      <a:r>
                        <a:rPr lang="en-GB" sz="1800" b="1" kern="1200" dirty="0" smtClean="0">
                          <a:solidFill>
                            <a:schemeClr val="dk1"/>
                          </a:solidFill>
                          <a:effectLst/>
                          <a:latin typeface="+mn-lt"/>
                          <a:ea typeface="+mn-ea"/>
                          <a:cs typeface="+mn-cs"/>
                        </a:rPr>
                        <a:t>Overview </a:t>
                      </a:r>
                      <a:endParaRPr lang="en-GB" sz="1800" kern="1200" dirty="0" smtClean="0">
                        <a:solidFill>
                          <a:schemeClr val="dk1"/>
                        </a:solidFill>
                        <a:effectLst/>
                        <a:latin typeface="+mn-lt"/>
                        <a:ea typeface="+mn-ea"/>
                        <a:cs typeface="+mn-cs"/>
                      </a:endParaRPr>
                    </a:p>
                    <a:p>
                      <a:pPr marL="285750" lvl="0" indent="-285750" fontAlgn="base">
                        <a:buFont typeface="Arial" panose="020B0604020202020204" pitchFamily="34" charset="0"/>
                        <a:buChar char="•"/>
                      </a:pPr>
                      <a:r>
                        <a:rPr lang="en-GB" sz="1800" u="none" strike="noStrike" kern="1200" dirty="0" smtClean="0">
                          <a:solidFill>
                            <a:schemeClr val="dk1"/>
                          </a:solidFill>
                          <a:effectLst/>
                          <a:latin typeface="+mn-lt"/>
                          <a:ea typeface="+mn-ea"/>
                          <a:cs typeface="+mn-cs"/>
                        </a:rPr>
                        <a:t>What is emotional literacy? </a:t>
                      </a:r>
                    </a:p>
                    <a:p>
                      <a:pPr marL="0" indent="0">
                        <a:buFont typeface="Arial" panose="020B0604020202020204" pitchFamily="34" charset="0"/>
                        <a:buNone/>
                      </a:pPr>
                      <a:endParaRPr lang="en-GB" sz="1800" kern="1200" dirty="0" smtClean="0">
                        <a:solidFill>
                          <a:schemeClr val="dk1"/>
                        </a:solidFill>
                        <a:effectLst/>
                        <a:latin typeface="+mn-lt"/>
                        <a:ea typeface="+mn-ea"/>
                        <a:cs typeface="+mn-cs"/>
                      </a:endParaRPr>
                    </a:p>
                    <a:p>
                      <a:pPr marL="285750" lvl="0" indent="-285750" fontAlgn="base">
                        <a:buFont typeface="Arial" panose="020B0604020202020204" pitchFamily="34" charset="0"/>
                        <a:buChar char="•"/>
                      </a:pPr>
                      <a:r>
                        <a:rPr lang="en-GB" sz="1800" u="none" strike="noStrike" kern="1200" dirty="0" smtClean="0">
                          <a:solidFill>
                            <a:schemeClr val="dk1"/>
                          </a:solidFill>
                          <a:effectLst/>
                          <a:latin typeface="+mn-lt"/>
                          <a:ea typeface="+mn-ea"/>
                          <a:cs typeface="+mn-cs"/>
                        </a:rPr>
                        <a:t>Emotional literacy and mental health </a:t>
                      </a:r>
                    </a:p>
                    <a:p>
                      <a:pPr marL="0" indent="0">
                        <a:buFont typeface="Arial" panose="020B0604020202020204" pitchFamily="34" charset="0"/>
                        <a:buNone/>
                      </a:pPr>
                      <a:endParaRPr lang="en-GB" sz="1800" kern="1200" dirty="0" smtClean="0">
                        <a:solidFill>
                          <a:schemeClr val="dk1"/>
                        </a:solidFill>
                        <a:effectLst/>
                        <a:latin typeface="+mn-lt"/>
                        <a:ea typeface="+mn-ea"/>
                        <a:cs typeface="+mn-cs"/>
                      </a:endParaRPr>
                    </a:p>
                    <a:p>
                      <a:pPr marL="285750" lvl="0" indent="-285750" fontAlgn="base">
                        <a:buFont typeface="Arial" panose="020B0604020202020204" pitchFamily="34" charset="0"/>
                        <a:buChar char="•"/>
                      </a:pPr>
                      <a:r>
                        <a:rPr lang="en-GB" sz="1800" u="none" strike="noStrike" kern="1200" dirty="0" smtClean="0">
                          <a:solidFill>
                            <a:schemeClr val="dk1"/>
                          </a:solidFill>
                          <a:effectLst/>
                          <a:latin typeface="+mn-lt"/>
                          <a:ea typeface="+mn-ea"/>
                          <a:cs typeface="+mn-cs"/>
                        </a:rPr>
                        <a:t>What are the benefits of being emotionally literate? </a:t>
                      </a:r>
                    </a:p>
                    <a:p>
                      <a:pPr marL="0" indent="0">
                        <a:buFont typeface="Arial" panose="020B0604020202020204" pitchFamily="34" charset="0"/>
                        <a:buNone/>
                      </a:pPr>
                      <a:endParaRPr lang="en-GB" sz="1800" kern="1200" dirty="0" smtClean="0">
                        <a:solidFill>
                          <a:schemeClr val="dk1"/>
                        </a:solidFill>
                        <a:effectLst/>
                        <a:latin typeface="+mn-lt"/>
                        <a:ea typeface="+mn-ea"/>
                        <a:cs typeface="+mn-cs"/>
                      </a:endParaRPr>
                    </a:p>
                    <a:p>
                      <a:pPr marL="285750" lvl="0" indent="-285750" fontAlgn="base">
                        <a:buFont typeface="Arial" panose="020B0604020202020204" pitchFamily="34" charset="0"/>
                        <a:buChar char="•"/>
                      </a:pPr>
                      <a:r>
                        <a:rPr lang="en-GB" sz="1800" u="none" strike="noStrike" kern="1200" dirty="0" smtClean="0">
                          <a:solidFill>
                            <a:schemeClr val="dk1"/>
                          </a:solidFill>
                          <a:effectLst/>
                          <a:latin typeface="+mn-lt"/>
                          <a:ea typeface="+mn-ea"/>
                          <a:cs typeface="+mn-cs"/>
                        </a:rPr>
                        <a:t>Developing emotional literacy </a:t>
                      </a:r>
                    </a:p>
                    <a:p>
                      <a:pPr marL="0" indent="0">
                        <a:buFont typeface="Arial" panose="020B0604020202020204" pitchFamily="34" charset="0"/>
                        <a:buNone/>
                      </a:pPr>
                      <a:endParaRPr lang="en-GB" sz="18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GB" sz="1800" kern="1200" dirty="0" smtClean="0">
                          <a:solidFill>
                            <a:schemeClr val="dk1"/>
                          </a:solidFill>
                          <a:effectLst/>
                          <a:latin typeface="+mn-lt"/>
                          <a:ea typeface="+mn-ea"/>
                          <a:cs typeface="+mn-cs"/>
                        </a:rPr>
                        <a:t>Resources to support mental health and wellbeing </a:t>
                      </a:r>
                    </a:p>
                    <a:p>
                      <a:pPr marL="0" indent="0">
                        <a:buFont typeface="Arial" panose="020B0604020202020204" pitchFamily="34" charset="0"/>
                        <a:buNone/>
                      </a:pPr>
                      <a:endParaRPr lang="en-GB" sz="1800" kern="1200" dirty="0" smtClean="0">
                        <a:solidFill>
                          <a:schemeClr val="dk1"/>
                        </a:solidFill>
                        <a:effectLst/>
                        <a:latin typeface="+mn-lt"/>
                        <a:ea typeface="+mn-ea"/>
                        <a:cs typeface="+mn-cs"/>
                      </a:endParaRPr>
                    </a:p>
                    <a:p>
                      <a:pPr marL="285750" lvl="0" indent="-285750" fontAlgn="base">
                        <a:buFont typeface="Arial" panose="020B0604020202020204" pitchFamily="34" charset="0"/>
                        <a:buChar char="•"/>
                      </a:pPr>
                      <a:r>
                        <a:rPr lang="en-GB" sz="1800" u="none" strike="noStrike" kern="1200" dirty="0" smtClean="0">
                          <a:solidFill>
                            <a:schemeClr val="dk1"/>
                          </a:solidFill>
                          <a:effectLst/>
                          <a:latin typeface="+mn-lt"/>
                          <a:ea typeface="+mn-ea"/>
                          <a:cs typeface="+mn-cs"/>
                        </a:rPr>
                        <a:t>Looking after yourself </a:t>
                      </a:r>
                    </a:p>
                    <a:p>
                      <a:r>
                        <a:rPr lang="en-GB" sz="1800" kern="1200" dirty="0" smtClean="0">
                          <a:solidFill>
                            <a:schemeClr val="dk1"/>
                          </a:solidFill>
                          <a:effectLst/>
                          <a:latin typeface="+mn-lt"/>
                          <a:ea typeface="+mn-ea"/>
                          <a:cs typeface="+mn-cs"/>
                        </a:rPr>
                        <a:t> </a:t>
                      </a:r>
                    </a:p>
                    <a:p>
                      <a:r>
                        <a:rPr lang="en-GB" sz="1800" kern="1200" dirty="0" smtClean="0">
                          <a:solidFill>
                            <a:schemeClr val="dk1"/>
                          </a:solidFill>
                          <a:effectLst/>
                          <a:latin typeface="+mn-lt"/>
                          <a:ea typeface="+mn-ea"/>
                          <a:cs typeface="+mn-cs"/>
                        </a:rPr>
                        <a:t>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p>
                    <a:p>
                      <a:pPr marL="0" lvl="0" indent="0" algn="l" fontAlgn="base">
                        <a:lnSpc>
                          <a:spcPct val="103000"/>
                        </a:lnSpc>
                        <a:spcAft>
                          <a:spcPts val="250"/>
                        </a:spcAft>
                        <a:buClr>
                          <a:srgbClr val="000000"/>
                        </a:buClr>
                        <a:buSzPts val="1150"/>
                        <a:buFont typeface="+mj-lt"/>
                        <a:buNone/>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endParaRPr lang="en-GB" sz="2000" b="1" u="none" strike="noStrike"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i="1" dirty="0" smtClean="0">
                <a:solidFill>
                  <a:schemeClr val="tx1"/>
                </a:solidFill>
              </a:rPr>
              <a:t>What do you see? </a:t>
            </a:r>
            <a:r>
              <a:rPr lang="en-GB" sz="3200" i="1" dirty="0">
                <a:solidFill>
                  <a:schemeClr val="tx1"/>
                </a:solidFill>
              </a:rPr>
              <a:t/>
            </a:r>
            <a:br>
              <a:rPr lang="en-GB" sz="3200" i="1" dirty="0">
                <a:solidFill>
                  <a:schemeClr val="tx1"/>
                </a:solidFill>
              </a:rPr>
            </a:br>
            <a:endParaRPr lang="en-GB" sz="3200" b="1" dirty="0" smtClean="0">
              <a:solidFill>
                <a:schemeClr val="tx1"/>
              </a:solidFill>
            </a:endParaRPr>
          </a:p>
        </p:txBody>
      </p:sp>
      <p:pic>
        <p:nvPicPr>
          <p:cNvPr id="2" name="Picture 1"/>
          <p:cNvPicPr>
            <a:picLocks noChangeAspect="1"/>
          </p:cNvPicPr>
          <p:nvPr/>
        </p:nvPicPr>
        <p:blipFill>
          <a:blip r:embed="rId3"/>
          <a:stretch>
            <a:fillRect/>
          </a:stretch>
        </p:blipFill>
        <p:spPr>
          <a:xfrm>
            <a:off x="1114425" y="1914524"/>
            <a:ext cx="3729038" cy="4317833"/>
          </a:xfrm>
          <a:prstGeom prst="rect">
            <a:avLst/>
          </a:prstGeom>
        </p:spPr>
      </p:pic>
      <p:sp>
        <p:nvSpPr>
          <p:cNvPr id="19458" name="Rectangle 3"/>
          <p:cNvSpPr>
            <a:spLocks noGrp="1" noChangeArrowheads="1"/>
          </p:cNvSpPr>
          <p:nvPr>
            <p:ph type="body" idx="4294967295"/>
          </p:nvPr>
        </p:nvSpPr>
        <p:spPr>
          <a:xfrm>
            <a:off x="360363" y="1800225"/>
            <a:ext cx="8485187" cy="4525963"/>
          </a:xfrm>
        </p:spPr>
        <p:txBody>
          <a:bodyPr/>
          <a:lstStyle/>
          <a:p>
            <a:pPr marL="0" indent="0">
              <a:buNone/>
            </a:pPr>
            <a:endParaRPr lang="en-GB" dirty="0"/>
          </a:p>
        </p:txBody>
      </p:sp>
    </p:spTree>
    <p:extLst>
      <p:ext uri="{BB962C8B-B14F-4D97-AF65-F5344CB8AC3E}">
        <p14:creationId xmlns:p14="http://schemas.microsoft.com/office/powerpoint/2010/main" val="1247304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2400" b="1" dirty="0" smtClean="0"/>
              <a:t/>
            </a:r>
            <a:br>
              <a:rPr lang="en-GB" sz="2400" b="1" dirty="0" smtClean="0"/>
            </a:br>
            <a:r>
              <a:rPr lang="en-GB" sz="2400" b="1" dirty="0"/>
              <a:t/>
            </a:r>
            <a:br>
              <a:rPr lang="en-GB" sz="2400" b="1" dirty="0"/>
            </a:br>
            <a:r>
              <a:rPr lang="en-GB" sz="2400" b="1" dirty="0" smtClean="0"/>
              <a:t>What </a:t>
            </a:r>
            <a:r>
              <a:rPr lang="en-GB" sz="2400" b="1" dirty="0"/>
              <a:t>can the impact be on mental health  and wellbeing if we do not manage our  emotions effectively?</a:t>
            </a:r>
            <a:r>
              <a:rPr lang="en-GB" sz="2400" i="1" dirty="0" smtClean="0">
                <a:solidFill>
                  <a:schemeClr val="tx1"/>
                </a:solidFill>
              </a:rPr>
              <a:t> </a:t>
            </a:r>
            <a:r>
              <a:rPr lang="en-GB" sz="3200" i="1" dirty="0">
                <a:solidFill>
                  <a:schemeClr val="tx1"/>
                </a:solidFill>
              </a:rPr>
              <a:t/>
            </a:r>
            <a:br>
              <a:rPr lang="en-GB" sz="3200" i="1" dirty="0">
                <a:solidFill>
                  <a:schemeClr val="tx1"/>
                </a:solidFill>
              </a:rPr>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lgn="ctr">
              <a:buNone/>
            </a:pPr>
            <a:endParaRPr lang="en-GB" sz="2000" i="1" dirty="0" smtClean="0">
              <a:solidFill>
                <a:srgbClr val="AA0817"/>
              </a:solidFill>
            </a:endParaRPr>
          </a:p>
          <a:p>
            <a:pPr marL="0" indent="0" algn="ctr">
              <a:buNone/>
            </a:pPr>
            <a:r>
              <a:rPr lang="en-GB" dirty="0" smtClean="0"/>
              <a:t>We </a:t>
            </a:r>
            <a:r>
              <a:rPr lang="en-GB" dirty="0"/>
              <a:t>are going </a:t>
            </a:r>
            <a:r>
              <a:rPr lang="en-GB" dirty="0" smtClean="0"/>
              <a:t>to discuss what you think are the potential issues if we don’t manage our emotions effectively?</a:t>
            </a:r>
            <a:endParaRPr lang="en-GB" dirty="0"/>
          </a:p>
          <a:p>
            <a:pPr algn="ctr"/>
            <a:endParaRPr lang="en-GB" dirty="0"/>
          </a:p>
          <a:p>
            <a:pPr marL="0" indent="0" algn="ctr">
              <a:buNone/>
            </a:pPr>
            <a:r>
              <a:rPr lang="en-GB" dirty="0" smtClean="0"/>
              <a:t>Using the chat function-write down key words or phrases to describe the potential issues?</a:t>
            </a:r>
            <a:endParaRPr lang="en-GB" b="1" dirty="0"/>
          </a:p>
          <a:p>
            <a:pPr marL="0" indent="0" algn="ctr">
              <a:buNone/>
            </a:pPr>
            <a:endParaRPr lang="en-GB" i="1" dirty="0">
              <a:solidFill>
                <a:srgbClr val="AA0817"/>
              </a:solidFill>
            </a:endParaRPr>
          </a:p>
          <a:p>
            <a:pPr marL="0" indent="0">
              <a:buNone/>
            </a:pPr>
            <a:endParaRPr lang="en-GB" i="1" dirty="0" smtClean="0">
              <a:solidFill>
                <a:srgbClr val="AA0817"/>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2400" b="1" dirty="0" smtClean="0"/>
              <a:t/>
            </a:r>
            <a:br>
              <a:rPr lang="en-GB" sz="2400" b="1" dirty="0" smtClean="0"/>
            </a:br>
            <a:r>
              <a:rPr lang="en-GB" sz="2400" b="1" dirty="0"/>
              <a:t/>
            </a:r>
            <a:br>
              <a:rPr lang="en-GB" sz="2400" b="1" dirty="0"/>
            </a:br>
            <a:r>
              <a:rPr lang="en-GB" sz="2400" b="1" dirty="0" smtClean="0"/>
              <a:t>What </a:t>
            </a:r>
            <a:r>
              <a:rPr lang="en-GB" sz="2400" b="1" dirty="0"/>
              <a:t>can the impact be on mental health  and wellbeing if we do not manage our  emotions effectively?</a:t>
            </a:r>
            <a:r>
              <a:rPr lang="en-GB" sz="2400" i="1" dirty="0" smtClean="0">
                <a:solidFill>
                  <a:schemeClr val="tx1"/>
                </a:solidFill>
              </a:rPr>
              <a:t> </a:t>
            </a:r>
            <a:r>
              <a:rPr lang="en-GB" sz="3200" i="1" dirty="0">
                <a:solidFill>
                  <a:schemeClr val="tx1"/>
                </a:solidFill>
              </a:rPr>
              <a:t/>
            </a:r>
            <a:br>
              <a:rPr lang="en-GB" sz="3200" i="1" dirty="0">
                <a:solidFill>
                  <a:schemeClr val="tx1"/>
                </a:solidFill>
              </a:rPr>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168400"/>
            <a:ext cx="8485187" cy="5157789"/>
          </a:xfrm>
        </p:spPr>
        <p:txBody>
          <a:bodyPr/>
          <a:lstStyle/>
          <a:p>
            <a:pPr marL="0" indent="0" algn="ctr">
              <a:buNone/>
            </a:pPr>
            <a:endParaRPr lang="en-GB" sz="2000" i="1" dirty="0" smtClean="0">
              <a:solidFill>
                <a:srgbClr val="AA0817"/>
              </a:solidFill>
            </a:endParaRPr>
          </a:p>
          <a:p>
            <a:pPr lvl="0"/>
            <a:r>
              <a:rPr lang="en-GB" sz="1800" dirty="0"/>
              <a:t>Stressed </a:t>
            </a:r>
          </a:p>
          <a:p>
            <a:pPr lvl="0"/>
            <a:r>
              <a:rPr lang="en-GB" sz="1800" dirty="0"/>
              <a:t>Anxious </a:t>
            </a:r>
          </a:p>
          <a:p>
            <a:pPr lvl="0"/>
            <a:r>
              <a:rPr lang="en-GB" sz="1800" dirty="0"/>
              <a:t>Depression </a:t>
            </a:r>
          </a:p>
          <a:p>
            <a:pPr lvl="0"/>
            <a:r>
              <a:rPr lang="en-GB" sz="1800" dirty="0"/>
              <a:t>Irrational  </a:t>
            </a:r>
          </a:p>
          <a:p>
            <a:pPr lvl="0"/>
            <a:r>
              <a:rPr lang="en-GB" sz="1800" dirty="0"/>
              <a:t>Negative thought patterns </a:t>
            </a:r>
          </a:p>
          <a:p>
            <a:pPr lvl="0"/>
            <a:r>
              <a:rPr lang="en-GB" sz="1800" dirty="0"/>
              <a:t>Less tolerant </a:t>
            </a:r>
          </a:p>
          <a:p>
            <a:pPr lvl="0"/>
            <a:r>
              <a:rPr lang="en-GB" sz="1800" dirty="0"/>
              <a:t>Risk taking behaviours </a:t>
            </a:r>
          </a:p>
          <a:p>
            <a:pPr lvl="0"/>
            <a:r>
              <a:rPr lang="en-GB" sz="1800" dirty="0"/>
              <a:t>Distracted </a:t>
            </a:r>
          </a:p>
          <a:p>
            <a:pPr lvl="0"/>
            <a:r>
              <a:rPr lang="en-GB" sz="1800" dirty="0"/>
              <a:t>Lack concentration </a:t>
            </a:r>
          </a:p>
          <a:p>
            <a:pPr lvl="0"/>
            <a:r>
              <a:rPr lang="en-GB" sz="1800" dirty="0"/>
              <a:t>Can’t deal with the day to day ups and downs  </a:t>
            </a:r>
          </a:p>
          <a:p>
            <a:pPr lvl="0"/>
            <a:r>
              <a:rPr lang="en-GB" sz="1800" dirty="0"/>
              <a:t>Overwhelmed </a:t>
            </a:r>
          </a:p>
          <a:p>
            <a:pPr lvl="0"/>
            <a:r>
              <a:rPr lang="en-GB" sz="1800" dirty="0"/>
              <a:t>Less tolerant </a:t>
            </a:r>
          </a:p>
          <a:p>
            <a:pPr lvl="0"/>
            <a:r>
              <a:rPr lang="en-GB" sz="1800" dirty="0"/>
              <a:t>Get into arguments/fights </a:t>
            </a:r>
          </a:p>
          <a:p>
            <a:pPr marL="0" indent="0">
              <a:buNone/>
            </a:pPr>
            <a:endParaRPr lang="en-GB" i="1" dirty="0" smtClean="0">
              <a:solidFill>
                <a:srgbClr val="AA0817"/>
              </a:solidFill>
            </a:endParaRPr>
          </a:p>
        </p:txBody>
      </p:sp>
    </p:spTree>
    <p:extLst>
      <p:ext uri="{BB962C8B-B14F-4D97-AF65-F5344CB8AC3E}">
        <p14:creationId xmlns:p14="http://schemas.microsoft.com/office/powerpoint/2010/main" val="1389449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2400" b="1" dirty="0" smtClean="0"/>
              <a:t/>
            </a:r>
            <a:br>
              <a:rPr lang="en-GB" sz="2400" b="1" dirty="0" smtClean="0"/>
            </a:br>
            <a:r>
              <a:rPr lang="en-GB" sz="2400" b="1" dirty="0"/>
              <a:t/>
            </a:r>
            <a:br>
              <a:rPr lang="en-GB" sz="2400" b="1" dirty="0"/>
            </a:br>
            <a:r>
              <a:rPr lang="en-GB" sz="2400" b="1" dirty="0" smtClean="0"/>
              <a:t>What </a:t>
            </a:r>
            <a:r>
              <a:rPr lang="en-GB" sz="2400" b="1" dirty="0"/>
              <a:t>are the benefits of being  emotionally literate? </a:t>
            </a:r>
            <a:r>
              <a:rPr lang="en-GB" sz="2400" b="1" dirty="0" smtClean="0"/>
              <a:t/>
            </a:r>
            <a:br>
              <a:rPr lang="en-GB" sz="2400" b="1" dirty="0" smtClean="0"/>
            </a:br>
            <a:r>
              <a:rPr lang="en-GB" sz="2400" b="1" dirty="0"/>
              <a:t/>
            </a:r>
            <a:br>
              <a:rPr lang="en-GB" sz="2400" b="1" dirty="0"/>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lgn="ctr">
              <a:buNone/>
            </a:pPr>
            <a:r>
              <a:rPr lang="en-GB" dirty="0" smtClean="0"/>
              <a:t>We </a:t>
            </a:r>
            <a:r>
              <a:rPr lang="en-GB" dirty="0"/>
              <a:t>are going </a:t>
            </a:r>
            <a:r>
              <a:rPr lang="en-GB" dirty="0" smtClean="0"/>
              <a:t>to discuss what you think are the benefits of being emotionally literate?</a:t>
            </a:r>
            <a:endParaRPr lang="en-GB" dirty="0"/>
          </a:p>
          <a:p>
            <a:pPr algn="ctr"/>
            <a:endParaRPr lang="en-GB" dirty="0"/>
          </a:p>
          <a:p>
            <a:pPr marL="0" indent="0" algn="ctr">
              <a:buNone/>
            </a:pPr>
            <a:r>
              <a:rPr lang="en-GB" dirty="0" smtClean="0"/>
              <a:t>Using the chat function-write down key words or phrases to describe the potential benefits?</a:t>
            </a:r>
            <a:endParaRPr lang="en-GB" b="1" dirty="0"/>
          </a:p>
          <a:p>
            <a:pPr marL="0" indent="0" algn="ctr">
              <a:buNone/>
            </a:pPr>
            <a:endParaRPr lang="en-GB" i="1" dirty="0">
              <a:solidFill>
                <a:srgbClr val="AA0817"/>
              </a:solidFill>
            </a:endParaRPr>
          </a:p>
          <a:p>
            <a:pPr marL="0" indent="0">
              <a:buNone/>
            </a:pPr>
            <a:endParaRPr lang="en-GB" i="1" dirty="0" smtClean="0">
              <a:solidFill>
                <a:srgbClr val="AA0817"/>
              </a:solidFill>
            </a:endParaRPr>
          </a:p>
        </p:txBody>
      </p:sp>
    </p:spTree>
    <p:extLst>
      <p:ext uri="{BB962C8B-B14F-4D97-AF65-F5344CB8AC3E}">
        <p14:creationId xmlns:p14="http://schemas.microsoft.com/office/powerpoint/2010/main" val="3554046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2400" b="1" dirty="0" smtClean="0"/>
              <a:t/>
            </a:r>
            <a:br>
              <a:rPr lang="en-GB" sz="2400" b="1" dirty="0" smtClean="0"/>
            </a:br>
            <a:r>
              <a:rPr lang="en-GB" sz="2400" b="1" dirty="0"/>
              <a:t/>
            </a:r>
            <a:br>
              <a:rPr lang="en-GB" sz="2400" b="1" dirty="0"/>
            </a:br>
            <a:r>
              <a:rPr lang="en-GB" sz="2400" b="1" dirty="0" smtClean="0"/>
              <a:t>What </a:t>
            </a:r>
            <a:r>
              <a:rPr lang="en-GB" sz="2400" b="1" dirty="0"/>
              <a:t>are the benefits of being  emotionally literate? </a:t>
            </a:r>
            <a:r>
              <a:rPr lang="en-GB" sz="2400" b="1" dirty="0" smtClean="0"/>
              <a:t/>
            </a:r>
            <a:br>
              <a:rPr lang="en-GB" sz="2400" b="1" dirty="0" smtClean="0"/>
            </a:br>
            <a:r>
              <a:rPr lang="en-GB" sz="2400" b="1" dirty="0"/>
              <a:t/>
            </a:r>
            <a:br>
              <a:rPr lang="en-GB" sz="2400" b="1" dirty="0"/>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buNone/>
            </a:pPr>
            <a:endParaRPr lang="en-GB" i="1" dirty="0" smtClean="0">
              <a:solidFill>
                <a:srgbClr val="AA0817"/>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8080677"/>
              </p:ext>
            </p:extLst>
          </p:nvPr>
        </p:nvGraphicFramePr>
        <p:xfrm>
          <a:off x="419100" y="1587500"/>
          <a:ext cx="8426450" cy="4185541"/>
        </p:xfrm>
        <a:graphic>
          <a:graphicData uri="http://schemas.openxmlformats.org/drawingml/2006/table">
            <a:tbl>
              <a:tblPr firstRow="1" firstCol="1" bandRow="1">
                <a:tableStyleId>{5C22544A-7EE6-4342-B048-85BDC9FD1C3A}</a:tableStyleId>
              </a:tblPr>
              <a:tblGrid>
                <a:gridCol w="4280572"/>
                <a:gridCol w="4145878"/>
              </a:tblGrid>
              <a:tr h="4185541">
                <a:tc>
                  <a:txBody>
                    <a:bodyPr/>
                    <a:lstStyle/>
                    <a:p>
                      <a:pPr marL="342900" lvl="0" indent="-342900" fontAlgn="base">
                        <a:lnSpc>
                          <a:spcPct val="115000"/>
                        </a:lnSpc>
                        <a:spcAft>
                          <a:spcPts val="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Good </a:t>
                      </a:r>
                      <a:endParaRPr lang="en-GB" sz="1000" u="none" strike="noStrike" dirty="0">
                        <a:solidFill>
                          <a:schemeClr val="tx2"/>
                        </a:solidFill>
                        <a:effectLst/>
                        <a:uFill>
                          <a:solidFill>
                            <a:srgbClr val="000000"/>
                          </a:solidFill>
                        </a:uFill>
                      </a:endParaRPr>
                    </a:p>
                    <a:p>
                      <a:pPr algn="ctr">
                        <a:lnSpc>
                          <a:spcPct val="115000"/>
                        </a:lnSpc>
                        <a:spcAft>
                          <a:spcPts val="250"/>
                        </a:spcAft>
                      </a:pPr>
                      <a:r>
                        <a:rPr lang="en-GB" sz="2700" dirty="0">
                          <a:solidFill>
                            <a:schemeClr val="tx2"/>
                          </a:solidFill>
                          <a:effectLst/>
                        </a:rPr>
                        <a:t>communication skills </a:t>
                      </a:r>
                      <a:endParaRPr lang="en-GB" sz="1000" dirty="0">
                        <a:solidFill>
                          <a:schemeClr val="tx2"/>
                        </a:solidFill>
                        <a:effectLst/>
                      </a:endParaRPr>
                    </a:p>
                    <a:p>
                      <a:pPr marL="342900" lvl="0" indent="-342900" fontAlgn="base">
                        <a:lnSpc>
                          <a:spcPct val="115000"/>
                        </a:lnSpc>
                        <a:spcAft>
                          <a:spcPts val="25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Motivated </a:t>
                      </a:r>
                      <a:endParaRPr lang="en-GB" sz="1000" u="none" strike="noStrike" dirty="0">
                        <a:solidFill>
                          <a:schemeClr val="tx2"/>
                        </a:solidFill>
                        <a:effectLst/>
                        <a:uFill>
                          <a:solidFill>
                            <a:srgbClr val="000000"/>
                          </a:solidFill>
                        </a:uFill>
                      </a:endParaRPr>
                    </a:p>
                    <a:p>
                      <a:pPr marL="342900" lvl="0" indent="-342900" fontAlgn="base">
                        <a:lnSpc>
                          <a:spcPct val="115000"/>
                        </a:lnSpc>
                        <a:spcAft>
                          <a:spcPts val="25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Not perfect </a:t>
                      </a:r>
                      <a:endParaRPr lang="en-GB" sz="1000" u="none" strike="noStrike" dirty="0">
                        <a:solidFill>
                          <a:schemeClr val="tx2"/>
                        </a:solidFill>
                        <a:effectLst/>
                        <a:uFill>
                          <a:solidFill>
                            <a:srgbClr val="000000"/>
                          </a:solidFill>
                        </a:uFill>
                      </a:endParaRPr>
                    </a:p>
                    <a:p>
                      <a:pPr marL="342900" lvl="0" indent="-342900" fontAlgn="base">
                        <a:lnSpc>
                          <a:spcPct val="115000"/>
                        </a:lnSpc>
                        <a:spcAft>
                          <a:spcPts val="25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Balanced </a:t>
                      </a:r>
                      <a:endParaRPr lang="en-GB" sz="1000" u="none" strike="noStrike" dirty="0">
                        <a:solidFill>
                          <a:schemeClr val="tx2"/>
                        </a:solidFill>
                        <a:effectLst/>
                        <a:uFill>
                          <a:solidFill>
                            <a:srgbClr val="000000"/>
                          </a:solidFill>
                        </a:uFill>
                      </a:endParaRPr>
                    </a:p>
                    <a:p>
                      <a:pPr marL="342900" lvl="0" indent="-342900" fontAlgn="base">
                        <a:lnSpc>
                          <a:spcPct val="115000"/>
                        </a:lnSpc>
                        <a:spcAft>
                          <a:spcPts val="25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Curious </a:t>
                      </a:r>
                      <a:endParaRPr lang="en-GB" sz="1000" u="none" strike="noStrike" dirty="0">
                        <a:solidFill>
                          <a:schemeClr val="tx2"/>
                        </a:solidFill>
                        <a:effectLst/>
                        <a:uFill>
                          <a:solidFill>
                            <a:srgbClr val="000000"/>
                          </a:solidFill>
                        </a:uFill>
                      </a:endParaRPr>
                    </a:p>
                    <a:p>
                      <a:pPr marL="342900" lvl="0" indent="-342900" fontAlgn="base">
                        <a:lnSpc>
                          <a:spcPct val="115000"/>
                        </a:lnSpc>
                        <a:spcAft>
                          <a:spcPts val="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Embrace change </a:t>
                      </a:r>
                      <a:endParaRPr lang="en-GB" sz="1000" u="none" strike="noStrike" dirty="0">
                        <a:solidFill>
                          <a:schemeClr val="tx2"/>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0" marR="69694" marT="0" marB="0"/>
                </a:tc>
                <a:tc>
                  <a:txBody>
                    <a:bodyPr/>
                    <a:lstStyle/>
                    <a:p>
                      <a:pPr marL="342900" lvl="0" indent="-342900" fontAlgn="base">
                        <a:lnSpc>
                          <a:spcPct val="115000"/>
                        </a:lnSpc>
                        <a:spcAft>
                          <a:spcPts val="25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Stress tolerant </a:t>
                      </a:r>
                      <a:endParaRPr lang="en-GB" sz="1000" u="none" strike="noStrike" dirty="0">
                        <a:solidFill>
                          <a:schemeClr val="tx2"/>
                        </a:solidFill>
                        <a:effectLst/>
                        <a:uFill>
                          <a:solidFill>
                            <a:srgbClr val="000000"/>
                          </a:solidFill>
                        </a:uFill>
                      </a:endParaRPr>
                    </a:p>
                    <a:p>
                      <a:pPr marL="342900" lvl="0" indent="-342900" fontAlgn="base">
                        <a:lnSpc>
                          <a:spcPct val="115000"/>
                        </a:lnSpc>
                        <a:spcAft>
                          <a:spcPts val="25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Good role model </a:t>
                      </a:r>
                      <a:endParaRPr lang="en-GB" sz="1000" u="none" strike="noStrike" dirty="0">
                        <a:solidFill>
                          <a:schemeClr val="tx2"/>
                        </a:solidFill>
                        <a:effectLst/>
                        <a:uFill>
                          <a:solidFill>
                            <a:srgbClr val="000000"/>
                          </a:solidFill>
                        </a:uFill>
                      </a:endParaRPr>
                    </a:p>
                    <a:p>
                      <a:pPr marL="342900" lvl="0" indent="-342900" fontAlgn="base">
                        <a:lnSpc>
                          <a:spcPct val="101000"/>
                        </a:lnSpc>
                        <a:spcAft>
                          <a:spcPts val="25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Good at forming relationships </a:t>
                      </a:r>
                      <a:endParaRPr lang="en-GB" sz="1000" u="none" strike="noStrike" dirty="0">
                        <a:solidFill>
                          <a:schemeClr val="tx2"/>
                        </a:solidFill>
                        <a:effectLst/>
                        <a:uFill>
                          <a:solidFill>
                            <a:srgbClr val="000000"/>
                          </a:solidFill>
                        </a:uFill>
                      </a:endParaRPr>
                    </a:p>
                    <a:p>
                      <a:pPr marL="342900" lvl="0" indent="-342900" fontAlgn="base">
                        <a:lnSpc>
                          <a:spcPct val="101000"/>
                        </a:lnSpc>
                        <a:spcAft>
                          <a:spcPts val="25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More sensitive and understanding to other people </a:t>
                      </a:r>
                      <a:endParaRPr lang="en-GB" sz="1000" u="none" strike="noStrike" dirty="0">
                        <a:solidFill>
                          <a:schemeClr val="tx2"/>
                        </a:solidFill>
                        <a:effectLst/>
                        <a:uFill>
                          <a:solidFill>
                            <a:srgbClr val="000000"/>
                          </a:solidFill>
                        </a:uFill>
                      </a:endParaRPr>
                    </a:p>
                    <a:p>
                      <a:pPr marL="342900" lvl="0" indent="-342900" fontAlgn="base">
                        <a:lnSpc>
                          <a:spcPct val="115000"/>
                        </a:lnSpc>
                        <a:spcAft>
                          <a:spcPts val="0"/>
                        </a:spcAft>
                        <a:buClr>
                          <a:srgbClr val="000000"/>
                        </a:buClr>
                        <a:buSzPts val="2800"/>
                        <a:buFont typeface="Arial" panose="020B0604020202020204" pitchFamily="34" charset="0"/>
                        <a:buChar char="•"/>
                      </a:pPr>
                      <a:r>
                        <a:rPr lang="en-GB" sz="2700" u="none" strike="noStrike" dirty="0">
                          <a:solidFill>
                            <a:schemeClr val="tx2"/>
                          </a:solidFill>
                          <a:effectLst/>
                          <a:uFill>
                            <a:solidFill>
                              <a:srgbClr val="000000"/>
                            </a:solidFill>
                          </a:uFill>
                        </a:rPr>
                        <a:t>Optimistic </a:t>
                      </a:r>
                      <a:endParaRPr lang="en-GB" sz="1000" u="none" strike="noStrike" dirty="0">
                        <a:solidFill>
                          <a:schemeClr val="tx2"/>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0" marR="69694" marT="0" marB="0"/>
                </a:tc>
              </a:tr>
            </a:tbl>
          </a:graphicData>
        </a:graphic>
      </p:graphicFrame>
    </p:spTree>
    <p:extLst>
      <p:ext uri="{BB962C8B-B14F-4D97-AF65-F5344CB8AC3E}">
        <p14:creationId xmlns:p14="http://schemas.microsoft.com/office/powerpoint/2010/main" val="3577463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2400" b="1" dirty="0" smtClean="0"/>
              <a:t/>
            </a:r>
            <a:br>
              <a:rPr lang="en-GB" sz="2400" b="1" dirty="0" smtClean="0"/>
            </a:br>
            <a:r>
              <a:rPr lang="en-GB" sz="2400" b="1" dirty="0"/>
              <a:t/>
            </a:r>
            <a:br>
              <a:rPr lang="en-GB" sz="2400" b="1" dirty="0"/>
            </a:br>
            <a:r>
              <a:rPr lang="en-GB" sz="2400" b="1" dirty="0"/>
              <a:t>How </a:t>
            </a:r>
            <a:r>
              <a:rPr lang="en-GB" sz="2400" b="1" dirty="0" smtClean="0"/>
              <a:t>do you think can </a:t>
            </a:r>
            <a:r>
              <a:rPr lang="en-GB" sz="2400" b="1" dirty="0"/>
              <a:t>we develop emotional literacy? </a:t>
            </a:r>
            <a:r>
              <a:rPr lang="en-GB" sz="2400" dirty="0"/>
              <a:t/>
            </a:r>
            <a:br>
              <a:rPr lang="en-GB" sz="2400" dirty="0"/>
            </a:br>
            <a:r>
              <a:rPr lang="en-GB" sz="2400" b="1" dirty="0" smtClean="0"/>
              <a:t> </a:t>
            </a:r>
            <a:br>
              <a:rPr lang="en-GB" sz="2400" b="1" dirty="0" smtClean="0"/>
            </a:br>
            <a:r>
              <a:rPr lang="en-GB" sz="2400" b="1" dirty="0"/>
              <a:t/>
            </a:r>
            <a:br>
              <a:rPr lang="en-GB" sz="2400" b="1" dirty="0"/>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lgn="ctr">
              <a:buNone/>
            </a:pPr>
            <a:r>
              <a:rPr lang="en-GB" dirty="0" smtClean="0"/>
              <a:t>Using the chat function-write down your suggestions on how to develop emotional literacy?</a:t>
            </a:r>
            <a:endParaRPr lang="en-GB" b="1" dirty="0"/>
          </a:p>
          <a:p>
            <a:pPr marL="0" indent="0" algn="ctr">
              <a:buNone/>
            </a:pPr>
            <a:endParaRPr lang="en-GB" i="1" dirty="0">
              <a:solidFill>
                <a:srgbClr val="AA0817"/>
              </a:solidFill>
            </a:endParaRPr>
          </a:p>
          <a:p>
            <a:pPr marL="0" indent="0">
              <a:buNone/>
            </a:pPr>
            <a:endParaRPr lang="en-GB" i="1" dirty="0" smtClean="0">
              <a:solidFill>
                <a:srgbClr val="AA0817"/>
              </a:solidFill>
            </a:endParaRPr>
          </a:p>
        </p:txBody>
      </p:sp>
    </p:spTree>
    <p:extLst>
      <p:ext uri="{BB962C8B-B14F-4D97-AF65-F5344CB8AC3E}">
        <p14:creationId xmlns:p14="http://schemas.microsoft.com/office/powerpoint/2010/main" val="1689298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2400" b="1" dirty="0" smtClean="0"/>
              <a:t/>
            </a:r>
            <a:br>
              <a:rPr lang="en-GB" sz="2400" b="1" dirty="0" smtClean="0"/>
            </a:br>
            <a:r>
              <a:rPr lang="en-GB" sz="2400" b="1" dirty="0"/>
              <a:t/>
            </a:r>
            <a:br>
              <a:rPr lang="en-GB" sz="2400" b="1" dirty="0"/>
            </a:br>
            <a:r>
              <a:rPr lang="en-GB" sz="2400" b="1" dirty="0"/>
              <a:t>How </a:t>
            </a:r>
            <a:r>
              <a:rPr lang="en-GB" sz="2400" b="1" dirty="0" smtClean="0"/>
              <a:t>do you think we can </a:t>
            </a:r>
            <a:r>
              <a:rPr lang="en-GB" sz="2400" b="1" dirty="0"/>
              <a:t>develop emotional literacy? </a:t>
            </a:r>
            <a:r>
              <a:rPr lang="en-GB" sz="2400" dirty="0"/>
              <a:t/>
            </a:r>
            <a:br>
              <a:rPr lang="en-GB" sz="2400" dirty="0"/>
            </a:br>
            <a:r>
              <a:rPr lang="en-GB" sz="2400" b="1" dirty="0" smtClean="0"/>
              <a:t> </a:t>
            </a:r>
            <a:br>
              <a:rPr lang="en-GB" sz="2400" b="1" dirty="0" smtClean="0"/>
            </a:br>
            <a:r>
              <a:rPr lang="en-GB" sz="2400" b="1" dirty="0"/>
              <a:t/>
            </a:r>
            <a:br>
              <a:rPr lang="en-GB" sz="2400" b="1" dirty="0"/>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lvl="0"/>
            <a:r>
              <a:rPr lang="en-GB" sz="1800" dirty="0"/>
              <a:t>Accept that it is ok and healthy to feel ups and downs </a:t>
            </a:r>
          </a:p>
          <a:p>
            <a:pPr lvl="0"/>
            <a:r>
              <a:rPr lang="en-GB" sz="1800" dirty="0"/>
              <a:t>Don’t block your emotions out, accept them and deal with them </a:t>
            </a:r>
          </a:p>
          <a:p>
            <a:pPr lvl="0"/>
            <a:r>
              <a:rPr lang="en-GB" sz="1800" dirty="0"/>
              <a:t>Make talking about feelings part of everyday life </a:t>
            </a:r>
          </a:p>
          <a:p>
            <a:pPr lvl="0"/>
            <a:r>
              <a:rPr lang="en-GB" sz="1800" dirty="0"/>
              <a:t>Acknowledge your emotional triggers </a:t>
            </a:r>
          </a:p>
          <a:p>
            <a:pPr lvl="0"/>
            <a:r>
              <a:rPr lang="en-GB" sz="1800" dirty="0"/>
              <a:t>Understand what motivates you </a:t>
            </a:r>
          </a:p>
          <a:p>
            <a:pPr lvl="0"/>
            <a:r>
              <a:rPr lang="en-GB" sz="1800" dirty="0"/>
              <a:t>Encourage optimistic thinking </a:t>
            </a:r>
          </a:p>
          <a:p>
            <a:pPr lvl="0"/>
            <a:r>
              <a:rPr lang="en-GB" sz="1800" dirty="0"/>
              <a:t>Set realistic goals </a:t>
            </a:r>
          </a:p>
          <a:p>
            <a:pPr lvl="0"/>
            <a:r>
              <a:rPr lang="en-GB" sz="1800" dirty="0"/>
              <a:t>Avoid telling people how they should feel. Instead try to acknowledge their feelings </a:t>
            </a:r>
          </a:p>
          <a:p>
            <a:pPr lvl="0"/>
            <a:r>
              <a:rPr lang="en-GB" sz="1800" dirty="0"/>
              <a:t>Show sensitivity and understand others perspectives </a:t>
            </a:r>
          </a:p>
          <a:p>
            <a:pPr lvl="0"/>
            <a:r>
              <a:rPr lang="en-GB" sz="1800" dirty="0"/>
              <a:t>Find ways to relax </a:t>
            </a:r>
          </a:p>
          <a:p>
            <a:pPr lvl="0"/>
            <a:r>
              <a:rPr lang="en-GB" sz="1800" dirty="0"/>
              <a:t>Use humour and play to relieve stress </a:t>
            </a:r>
          </a:p>
          <a:p>
            <a:pPr marL="0" indent="0">
              <a:buNone/>
            </a:pPr>
            <a:endParaRPr lang="en-GB" sz="1800" i="1" dirty="0" smtClean="0">
              <a:solidFill>
                <a:srgbClr val="AA0817"/>
              </a:solidFill>
            </a:endParaRPr>
          </a:p>
        </p:txBody>
      </p:sp>
    </p:spTree>
    <p:extLst>
      <p:ext uri="{BB962C8B-B14F-4D97-AF65-F5344CB8AC3E}">
        <p14:creationId xmlns:p14="http://schemas.microsoft.com/office/powerpoint/2010/main" val="37931949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2400" b="1" dirty="0" smtClean="0"/>
              <a:t/>
            </a:r>
            <a:br>
              <a:rPr lang="en-GB" sz="2400" b="1" dirty="0" smtClean="0"/>
            </a:br>
            <a:r>
              <a:rPr lang="en-GB" sz="2400" b="1" dirty="0"/>
              <a:t/>
            </a:r>
            <a:br>
              <a:rPr lang="en-GB" sz="2400" b="1" dirty="0"/>
            </a:br>
            <a:r>
              <a:rPr lang="en-GB" sz="2400" b="1" dirty="0" smtClean="0"/>
              <a:t>Developing Emotional Intelligence </a:t>
            </a:r>
            <a:r>
              <a:rPr lang="en-GB" sz="2400" dirty="0"/>
              <a:t/>
            </a:r>
            <a:br>
              <a:rPr lang="en-GB" sz="2400" dirty="0"/>
            </a:br>
            <a:r>
              <a:rPr lang="en-GB" sz="2400" b="1" dirty="0" smtClean="0"/>
              <a:t> </a:t>
            </a:r>
            <a:br>
              <a:rPr lang="en-GB" sz="2400" b="1" dirty="0" smtClean="0"/>
            </a:br>
            <a:r>
              <a:rPr lang="en-GB" sz="2400" b="1" dirty="0"/>
              <a:t/>
            </a:r>
            <a:br>
              <a:rPr lang="en-GB" sz="2400" b="1" dirty="0"/>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buNone/>
            </a:pPr>
            <a:endParaRPr lang="en-GB" sz="1800" i="1" dirty="0">
              <a:solidFill>
                <a:srgbClr val="AA0817"/>
              </a:solidFill>
              <a:hlinkClick r:id="rId3"/>
            </a:endParaRPr>
          </a:p>
          <a:p>
            <a:pPr marL="0" indent="0">
              <a:buNone/>
            </a:pPr>
            <a:endParaRPr lang="en-GB" sz="1800" i="1" u="sng" dirty="0" smtClean="0">
              <a:solidFill>
                <a:srgbClr val="AA0817"/>
              </a:solidFill>
              <a:hlinkClick r:id="rId3"/>
            </a:endParaRPr>
          </a:p>
          <a:p>
            <a:pPr marL="0" indent="0">
              <a:buNone/>
            </a:pPr>
            <a:endParaRPr lang="en-GB" sz="1800" i="1" u="sng" dirty="0">
              <a:solidFill>
                <a:srgbClr val="AA0817"/>
              </a:solidFill>
              <a:hlinkClick r:id="rId3"/>
            </a:endParaRPr>
          </a:p>
          <a:p>
            <a:pPr marL="0" indent="0" algn="ctr">
              <a:buNone/>
            </a:pPr>
            <a:r>
              <a:rPr lang="en-GB" sz="2400" u="sng" dirty="0" smtClean="0">
                <a:hlinkClick r:id="rId3"/>
              </a:rPr>
              <a:t>https</a:t>
            </a:r>
            <a:r>
              <a:rPr lang="en-GB" sz="2400" u="sng" dirty="0">
                <a:hlinkClick r:id="rId3"/>
              </a:rPr>
              <a:t>://www.youtube.com/watch?v=n9h8fG1DKhA</a:t>
            </a:r>
            <a:endParaRPr lang="en-GB" sz="2400" dirty="0"/>
          </a:p>
        </p:txBody>
      </p:sp>
    </p:spTree>
    <p:extLst>
      <p:ext uri="{BB962C8B-B14F-4D97-AF65-F5344CB8AC3E}">
        <p14:creationId xmlns:p14="http://schemas.microsoft.com/office/powerpoint/2010/main" val="437998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Session Evaluation</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28</a:t>
            </a:fld>
            <a:endParaRPr lang="en-GB" smtClean="0">
              <a:ea typeface="ＭＳ Ｐゴシック" pitchFamily="34" charset="-128"/>
            </a:endParaRPr>
          </a:p>
        </p:txBody>
      </p:sp>
      <p:sp>
        <p:nvSpPr>
          <p:cNvPr id="2" name="Rectangle 1"/>
          <p:cNvSpPr/>
          <p:nvPr/>
        </p:nvSpPr>
        <p:spPr>
          <a:xfrm>
            <a:off x="420687" y="1536174"/>
            <a:ext cx="8294687" cy="3046988"/>
          </a:xfrm>
          <a:prstGeom prst="rect">
            <a:avLst/>
          </a:prstGeom>
        </p:spPr>
        <p:txBody>
          <a:bodyPr wrap="square">
            <a:spAutoFit/>
          </a:bodyPr>
          <a:lstStyle/>
          <a:p>
            <a:pPr algn="ctr"/>
            <a:r>
              <a:rPr lang="en-GB" dirty="0" smtClean="0"/>
              <a:t>As part of the YLS Pilot, is it important that we gather your views on the relevance and suitability of the sessions delivered. We would also welcome your suggestions on how sessions could be improved?</a:t>
            </a:r>
          </a:p>
          <a:p>
            <a:pPr algn="ctr"/>
            <a:endParaRPr lang="en-GB" dirty="0" smtClean="0"/>
          </a:p>
          <a:p>
            <a:pPr algn="ctr"/>
            <a:r>
              <a:rPr lang="en-GB" dirty="0" smtClean="0"/>
              <a:t>Please take a few minutes to complete the session evaluation that will be emailed to you on completion of the session</a:t>
            </a:r>
            <a:endParaRPr lang="en-GB" dirty="0"/>
          </a:p>
        </p:txBody>
      </p:sp>
    </p:spTree>
    <p:extLst>
      <p:ext uri="{BB962C8B-B14F-4D97-AF65-F5344CB8AC3E}">
        <p14:creationId xmlns:p14="http://schemas.microsoft.com/office/powerpoint/2010/main" val="4293859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Relax</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29</a:t>
            </a:fld>
            <a:endParaRPr lang="en-GB" smtClean="0">
              <a:ea typeface="ＭＳ Ｐゴシック" pitchFamily="34" charset="-128"/>
            </a:endParaRPr>
          </a:p>
        </p:txBody>
      </p:sp>
      <p:sp>
        <p:nvSpPr>
          <p:cNvPr id="2" name="Rectangle 1"/>
          <p:cNvSpPr/>
          <p:nvPr/>
        </p:nvSpPr>
        <p:spPr>
          <a:xfrm>
            <a:off x="420687" y="1536174"/>
            <a:ext cx="8294687" cy="3970318"/>
          </a:xfrm>
          <a:prstGeom prst="rect">
            <a:avLst/>
          </a:prstGeom>
        </p:spPr>
        <p:txBody>
          <a:bodyPr wrap="square">
            <a:spAutoFit/>
          </a:bodyPr>
          <a:lstStyle/>
          <a:p>
            <a:pPr algn="ctr"/>
            <a:r>
              <a:rPr lang="en-GB" sz="3600" dirty="0" smtClean="0"/>
              <a:t>Thank you all for your participation and sharing your views and opinions.</a:t>
            </a:r>
          </a:p>
          <a:p>
            <a:pPr algn="ctr"/>
            <a:endParaRPr lang="en-GB" sz="3600" dirty="0"/>
          </a:p>
          <a:p>
            <a:pPr algn="ctr"/>
            <a:endParaRPr lang="en-GB" sz="3600" dirty="0" smtClean="0"/>
          </a:p>
          <a:p>
            <a:pPr algn="ctr"/>
            <a:r>
              <a:rPr lang="en-GB" sz="3600" dirty="0">
                <a:hlinkClick r:id="rId3"/>
              </a:rPr>
              <a:t>https://</a:t>
            </a:r>
            <a:r>
              <a:rPr lang="en-GB" sz="3600" dirty="0" smtClean="0">
                <a:hlinkClick r:id="rId3"/>
              </a:rPr>
              <a:t>www.youtube.com/watch?v=1ZYbU82GVz4</a:t>
            </a:r>
            <a:endParaRPr lang="en-GB" sz="3600" dirty="0" smtClean="0"/>
          </a:p>
          <a:p>
            <a:pPr algn="ctr"/>
            <a:endParaRPr lang="en-GB" sz="3600" dirty="0"/>
          </a:p>
        </p:txBody>
      </p:sp>
    </p:spTree>
    <p:extLst>
      <p:ext uri="{BB962C8B-B14F-4D97-AF65-F5344CB8AC3E}">
        <p14:creationId xmlns:p14="http://schemas.microsoft.com/office/powerpoint/2010/main" val="462248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Learning Outcomes</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3</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702845259"/>
              </p:ext>
            </p:extLst>
          </p:nvPr>
        </p:nvGraphicFramePr>
        <p:xfrm>
          <a:off x="685800" y="1357313"/>
          <a:ext cx="7772400" cy="6876795"/>
        </p:xfrm>
        <a:graphic>
          <a:graphicData uri="http://schemas.openxmlformats.org/drawingml/2006/table">
            <a:tbl>
              <a:tblPr>
                <a:tableStyleId>{5C22544A-7EE6-4342-B048-85BDC9FD1C3A}</a:tableStyleId>
              </a:tblPr>
              <a:tblGrid>
                <a:gridCol w="7772400"/>
              </a:tblGrid>
              <a:tr h="3159124">
                <a:tc>
                  <a:txBody>
                    <a:bodyPr/>
                    <a:lstStyle/>
                    <a:p>
                      <a:pPr marL="285750" indent="-285750">
                        <a:buFont typeface="Arial" panose="020B0604020202020204" pitchFamily="34" charset="0"/>
                        <a:buChar char="•"/>
                      </a:pPr>
                      <a:r>
                        <a:rPr lang="en-GB" sz="2400" kern="1200" dirty="0" smtClean="0">
                          <a:solidFill>
                            <a:schemeClr val="dk1"/>
                          </a:solidFill>
                          <a:effectLst/>
                          <a:latin typeface="+mn-lt"/>
                          <a:ea typeface="+mn-ea"/>
                          <a:cs typeface="+mn-cs"/>
                        </a:rPr>
                        <a:t>Dispel</a:t>
                      </a:r>
                      <a:r>
                        <a:rPr lang="en-GB" sz="2400" kern="1200" baseline="0" dirty="0" smtClean="0">
                          <a:solidFill>
                            <a:schemeClr val="dk1"/>
                          </a:solidFill>
                          <a:effectLst/>
                          <a:latin typeface="+mn-lt"/>
                          <a:ea typeface="+mn-ea"/>
                          <a:cs typeface="+mn-cs"/>
                        </a:rPr>
                        <a:t> emotional literacy myths</a:t>
                      </a:r>
                    </a:p>
                    <a:p>
                      <a:pPr marL="285750" indent="-285750">
                        <a:buFont typeface="Arial" panose="020B0604020202020204" pitchFamily="34" charset="0"/>
                        <a:buChar char="•"/>
                      </a:pPr>
                      <a:endParaRPr lang="en-GB" sz="2400" kern="1200" baseline="0" dirty="0" smtClean="0">
                        <a:solidFill>
                          <a:schemeClr val="dk1"/>
                        </a:solidFill>
                        <a:effectLst/>
                        <a:latin typeface="+mn-lt"/>
                        <a:ea typeface="+mn-ea"/>
                        <a:cs typeface="+mn-cs"/>
                      </a:endParaRPr>
                    </a:p>
                    <a:p>
                      <a:pPr marL="285750" indent="-285750">
                        <a:buFont typeface="Arial" panose="020B0604020202020204" pitchFamily="34" charset="0"/>
                        <a:buChar char="•"/>
                      </a:pPr>
                      <a:r>
                        <a:rPr lang="en-GB" sz="2400" kern="1200" baseline="0" dirty="0" smtClean="0">
                          <a:solidFill>
                            <a:schemeClr val="dk1"/>
                          </a:solidFill>
                          <a:effectLst/>
                          <a:latin typeface="+mn-lt"/>
                          <a:ea typeface="+mn-ea"/>
                          <a:cs typeface="+mn-cs"/>
                        </a:rPr>
                        <a:t>Describe what emotional literacy is</a:t>
                      </a:r>
                    </a:p>
                    <a:p>
                      <a:pPr marL="285750" indent="-285750">
                        <a:buFont typeface="Arial" panose="020B0604020202020204" pitchFamily="34" charset="0"/>
                        <a:buChar char="•"/>
                      </a:pPr>
                      <a:endParaRPr lang="en-GB" sz="2400" kern="1200" baseline="0" dirty="0" smtClean="0">
                        <a:solidFill>
                          <a:schemeClr val="dk1"/>
                        </a:solidFill>
                        <a:effectLst/>
                        <a:latin typeface="+mn-lt"/>
                        <a:ea typeface="+mn-ea"/>
                        <a:cs typeface="+mn-cs"/>
                      </a:endParaRPr>
                    </a:p>
                    <a:p>
                      <a:pPr marL="285750" indent="-285750">
                        <a:buFont typeface="Arial" panose="020B0604020202020204" pitchFamily="34" charset="0"/>
                        <a:buChar char="•"/>
                      </a:pPr>
                      <a:r>
                        <a:rPr lang="en-GB" sz="2400" kern="1200" baseline="0" dirty="0" smtClean="0">
                          <a:solidFill>
                            <a:schemeClr val="dk1"/>
                          </a:solidFill>
                          <a:effectLst/>
                          <a:latin typeface="+mn-lt"/>
                          <a:ea typeface="+mn-ea"/>
                          <a:cs typeface="+mn-cs"/>
                        </a:rPr>
                        <a:t>Discuss the impact on mental health when we are not emotionally literate</a:t>
                      </a:r>
                    </a:p>
                    <a:p>
                      <a:pPr marL="0" indent="0">
                        <a:buFont typeface="Arial" panose="020B0604020202020204" pitchFamily="34" charset="0"/>
                        <a:buNone/>
                      </a:pPr>
                      <a:endParaRPr lang="en-GB" sz="2400" kern="1200" baseline="0" dirty="0" smtClean="0">
                        <a:solidFill>
                          <a:schemeClr val="dk1"/>
                        </a:solidFill>
                        <a:effectLst/>
                        <a:latin typeface="+mn-lt"/>
                        <a:ea typeface="+mn-ea"/>
                        <a:cs typeface="+mn-cs"/>
                      </a:endParaRPr>
                    </a:p>
                    <a:p>
                      <a:pPr marL="285750" indent="-285750">
                        <a:buFont typeface="Arial" panose="020B0604020202020204" pitchFamily="34" charset="0"/>
                        <a:buChar char="•"/>
                      </a:pPr>
                      <a:r>
                        <a:rPr lang="en-GB" sz="2400" kern="1200" dirty="0" smtClean="0">
                          <a:solidFill>
                            <a:schemeClr val="dk1"/>
                          </a:solidFill>
                          <a:effectLst/>
                          <a:latin typeface="+mn-lt"/>
                          <a:ea typeface="+mn-ea"/>
                          <a:cs typeface="+mn-cs"/>
                        </a:rPr>
                        <a:t>Identified</a:t>
                      </a:r>
                      <a:r>
                        <a:rPr lang="en-GB" sz="2400" kern="1200" baseline="0" dirty="0" smtClean="0">
                          <a:solidFill>
                            <a:schemeClr val="dk1"/>
                          </a:solidFill>
                          <a:effectLst/>
                          <a:latin typeface="+mn-lt"/>
                          <a:ea typeface="+mn-ea"/>
                          <a:cs typeface="+mn-cs"/>
                        </a:rPr>
                        <a:t> ways to develop emotional literacy</a:t>
                      </a:r>
                      <a:endParaRPr lang="en-GB" sz="2400" kern="1200" dirty="0" smtClean="0">
                        <a:solidFill>
                          <a:schemeClr val="dk1"/>
                        </a:solidFill>
                        <a:effectLst/>
                        <a:latin typeface="+mn-lt"/>
                        <a:ea typeface="+mn-ea"/>
                        <a:cs typeface="+mn-cs"/>
                      </a:endParaRPr>
                    </a:p>
                    <a:p>
                      <a:pPr marL="0" lvl="0" indent="0" algn="l" fontAlgn="base">
                        <a:lnSpc>
                          <a:spcPct val="103000"/>
                        </a:lnSpc>
                        <a:spcAft>
                          <a:spcPts val="250"/>
                        </a:spcAft>
                        <a:buClr>
                          <a:srgbClr val="000000"/>
                        </a:buClr>
                        <a:buSzPts val="1150"/>
                        <a:buFont typeface="+mj-lt"/>
                        <a:buNone/>
                      </a:pPr>
                      <a:r>
                        <a:rPr lang="en-GB" sz="24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p>
                    <a:p>
                      <a:pPr marL="0" lvl="0" indent="0" algn="l" fontAlgn="base">
                        <a:lnSpc>
                          <a:spcPct val="103000"/>
                        </a:lnSpc>
                        <a:spcAft>
                          <a:spcPts val="250"/>
                        </a:spcAft>
                        <a:buClr>
                          <a:srgbClr val="000000"/>
                        </a:buClr>
                        <a:buSzPts val="1150"/>
                        <a:buFont typeface="+mj-lt"/>
                        <a:buNone/>
                      </a:pPr>
                      <a:r>
                        <a:rPr lang="en-GB" sz="24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endParaRPr lang="en-GB" sz="2400" b="1" u="none" strike="noStrike"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r h="3159124">
                <a:tc>
                  <a:txBody>
                    <a:bodyPr/>
                    <a:lstStyle/>
                    <a:p>
                      <a:pPr marL="0" lvl="0" indent="0" algn="l" fontAlgn="base">
                        <a:lnSpc>
                          <a:spcPct val="103000"/>
                        </a:lnSpc>
                        <a:spcAft>
                          <a:spcPts val="250"/>
                        </a:spcAft>
                        <a:buClr>
                          <a:srgbClr val="000000"/>
                        </a:buClr>
                        <a:buSzPts val="1150"/>
                        <a:buFont typeface="+mj-lt"/>
                        <a:buNone/>
                      </a:pPr>
                      <a:endParaRPr lang="en-GB" sz="2000" b="1" u="none" strike="noStrike"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775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i="1" dirty="0">
                <a:solidFill>
                  <a:schemeClr val="tx1"/>
                </a:solidFill>
              </a:rPr>
              <a:t>What is </a:t>
            </a:r>
            <a:r>
              <a:rPr lang="en-GB" sz="3200" i="1" dirty="0" smtClean="0">
                <a:solidFill>
                  <a:schemeClr val="tx1"/>
                </a:solidFill>
              </a:rPr>
              <a:t>Emotional Literacy? </a:t>
            </a:r>
            <a:r>
              <a:rPr lang="en-GB" sz="3200" i="1" dirty="0">
                <a:solidFill>
                  <a:schemeClr val="tx1"/>
                </a:solidFill>
              </a:rPr>
              <a:t/>
            </a:r>
            <a:br>
              <a:rPr lang="en-GB" sz="3200" i="1" dirty="0">
                <a:solidFill>
                  <a:schemeClr val="tx1"/>
                </a:solidFill>
              </a:rPr>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lgn="ctr">
              <a:buNone/>
            </a:pPr>
            <a:endParaRPr lang="en-GB" dirty="0" smtClean="0"/>
          </a:p>
          <a:p>
            <a:pPr marL="0" indent="0" algn="ctr">
              <a:buNone/>
            </a:pPr>
            <a:r>
              <a:rPr lang="en-GB" dirty="0" smtClean="0"/>
              <a:t>Using </a:t>
            </a:r>
            <a:r>
              <a:rPr lang="en-GB" dirty="0"/>
              <a:t>the chat function-write down </a:t>
            </a:r>
            <a:r>
              <a:rPr lang="en-GB" dirty="0" smtClean="0"/>
              <a:t>a definition, key </a:t>
            </a:r>
            <a:r>
              <a:rPr lang="en-GB" dirty="0"/>
              <a:t>words or </a:t>
            </a:r>
            <a:r>
              <a:rPr lang="en-GB" dirty="0" smtClean="0"/>
              <a:t>phrase </a:t>
            </a:r>
            <a:r>
              <a:rPr lang="en-GB" dirty="0"/>
              <a:t>to describe </a:t>
            </a:r>
            <a:r>
              <a:rPr lang="en-GB" dirty="0" smtClean="0"/>
              <a:t>what you think emotional literacy is?</a:t>
            </a:r>
            <a:endParaRPr lang="en-GB" b="1" dirty="0"/>
          </a:p>
          <a:p>
            <a:pPr marL="0" indent="0" algn="ctr">
              <a:buNone/>
            </a:pPr>
            <a:endParaRPr lang="en-GB" i="1" dirty="0">
              <a:solidFill>
                <a:srgbClr val="AA0817"/>
              </a:solidFill>
            </a:endParaRPr>
          </a:p>
          <a:p>
            <a:pPr marL="0" indent="0" algn="ctr">
              <a:buNone/>
            </a:pPr>
            <a:endParaRPr lang="en-GB" sz="2000" i="1" dirty="0" smtClean="0">
              <a:solidFill>
                <a:srgbClr val="AA0817"/>
              </a:solidFill>
            </a:endParaRPr>
          </a:p>
          <a:p>
            <a:pPr marL="0" indent="0">
              <a:buNone/>
            </a:pPr>
            <a:endParaRPr lang="en-GB" i="1" dirty="0" smtClean="0">
              <a:solidFill>
                <a:srgbClr val="AA0817"/>
              </a:solidFill>
            </a:endParaRPr>
          </a:p>
        </p:txBody>
      </p:sp>
    </p:spTree>
    <p:extLst>
      <p:ext uri="{BB962C8B-B14F-4D97-AF65-F5344CB8AC3E}">
        <p14:creationId xmlns:p14="http://schemas.microsoft.com/office/powerpoint/2010/main" val="2773758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i="1" dirty="0">
                <a:solidFill>
                  <a:schemeClr val="tx1"/>
                </a:solidFill>
              </a:rPr>
              <a:t>What is </a:t>
            </a:r>
            <a:r>
              <a:rPr lang="en-GB" sz="3200" i="1" dirty="0" smtClean="0">
                <a:solidFill>
                  <a:schemeClr val="tx1"/>
                </a:solidFill>
              </a:rPr>
              <a:t>Emotional Literacy? </a:t>
            </a:r>
            <a:r>
              <a:rPr lang="en-GB" sz="3200" i="1" dirty="0">
                <a:solidFill>
                  <a:schemeClr val="tx1"/>
                </a:solidFill>
              </a:rPr>
              <a:t/>
            </a:r>
            <a:br>
              <a:rPr lang="en-GB" sz="3200" i="1" dirty="0">
                <a:solidFill>
                  <a:schemeClr val="tx1"/>
                </a:solidFill>
              </a:rPr>
            </a:br>
            <a:endParaRPr lang="en-GB" sz="3200" b="1" dirty="0" smtClean="0">
              <a:solidFill>
                <a:schemeClr val="tx1"/>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lgn="ctr">
              <a:buNone/>
            </a:pPr>
            <a:endParaRPr lang="en-GB" sz="2000" i="1" dirty="0" smtClean="0">
              <a:solidFill>
                <a:srgbClr val="AA0817"/>
              </a:solidFill>
            </a:endParaRPr>
          </a:p>
          <a:p>
            <a:pPr marL="0" indent="0" algn="ctr">
              <a:buNone/>
            </a:pPr>
            <a:r>
              <a:rPr lang="en-GB" dirty="0"/>
              <a:t>“ </a:t>
            </a:r>
            <a:r>
              <a:rPr lang="en-GB" i="1" dirty="0"/>
              <a:t>Our ability to recognise, understand and appropriately express and handle our feelings and emotions but also includes an understanding and awareness of </a:t>
            </a:r>
            <a:r>
              <a:rPr lang="en-GB" i="1" dirty="0" smtClean="0"/>
              <a:t>others </a:t>
            </a:r>
            <a:r>
              <a:rPr lang="en-GB" i="1" dirty="0"/>
              <a:t>feelings” </a:t>
            </a:r>
            <a:endParaRPr lang="en-GB" dirty="0"/>
          </a:p>
          <a:p>
            <a:pPr marL="0" indent="0">
              <a:buNone/>
            </a:pPr>
            <a:r>
              <a:rPr lang="en-GB" dirty="0"/>
              <a:t>  </a:t>
            </a:r>
            <a:r>
              <a:rPr lang="en-GB" i="1" dirty="0"/>
              <a:t> </a:t>
            </a:r>
            <a:endParaRPr lang="en-GB" dirty="0"/>
          </a:p>
          <a:p>
            <a:pPr marL="0" indent="0">
              <a:buNone/>
            </a:pPr>
            <a:endParaRPr lang="en-GB" i="1" dirty="0" smtClean="0">
              <a:solidFill>
                <a:srgbClr val="AA0817"/>
              </a:solidFill>
            </a:endParaRPr>
          </a:p>
        </p:txBody>
      </p:sp>
    </p:spTree>
    <p:extLst>
      <p:ext uri="{BB962C8B-B14F-4D97-AF65-F5344CB8AC3E}">
        <p14:creationId xmlns:p14="http://schemas.microsoft.com/office/powerpoint/2010/main" val="348810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Video</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6</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1255659785"/>
              </p:ext>
            </p:extLst>
          </p:nvPr>
        </p:nvGraphicFramePr>
        <p:xfrm>
          <a:off x="685800" y="1357313"/>
          <a:ext cx="7772400" cy="3159124"/>
        </p:xfrm>
        <a:graphic>
          <a:graphicData uri="http://schemas.openxmlformats.org/drawingml/2006/table">
            <a:tbl>
              <a:tblPr>
                <a:tableStyleId>{5C22544A-7EE6-4342-B048-85BDC9FD1C3A}</a:tableStyleId>
              </a:tblPr>
              <a:tblGrid>
                <a:gridCol w="7772400"/>
              </a:tblGrid>
              <a:tr h="3159124">
                <a:tc>
                  <a:txBody>
                    <a:bodyPr/>
                    <a:lstStyle/>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a:t>
                      </a:r>
                      <a:r>
                        <a:rPr lang="en-GB" sz="1800" kern="1200" dirty="0" smtClean="0">
                          <a:solidFill>
                            <a:schemeClr val="dk1"/>
                          </a:solidFill>
                          <a:effectLst/>
                          <a:latin typeface="+mn-lt"/>
                          <a:ea typeface="+mn-ea"/>
                          <a:cs typeface="+mn-cs"/>
                        </a:rPr>
                        <a:t>What is emotional literacy?</a:t>
                      </a:r>
                    </a:p>
                    <a:p>
                      <a:pPr marL="0" marR="0" lvl="0" indent="0" algn="ctr" defTabSz="914400" rtl="0" eaLnBrk="1" fontAlgn="base" latinLnBrk="0" hangingPunct="1">
                        <a:lnSpc>
                          <a:spcPct val="103000"/>
                        </a:lnSpc>
                        <a:spcBef>
                          <a:spcPts val="0"/>
                        </a:spcBef>
                        <a:spcAft>
                          <a:spcPts val="250"/>
                        </a:spcAft>
                        <a:buClr>
                          <a:srgbClr val="000000"/>
                        </a:buClr>
                        <a:buSzPts val="1150"/>
                        <a:buFont typeface="+mj-lt"/>
                        <a:buNone/>
                        <a:tabLst/>
                        <a:defRPr/>
                      </a:pPr>
                      <a:endParaRPr lang="en-GB" sz="1800" kern="1200" dirty="0" smtClean="0">
                        <a:solidFill>
                          <a:schemeClr val="dk1"/>
                        </a:solidFill>
                        <a:effectLst/>
                        <a:latin typeface="+mn-lt"/>
                        <a:ea typeface="+mn-ea"/>
                        <a:cs typeface="+mn-cs"/>
                      </a:endParaRPr>
                    </a:p>
                    <a:p>
                      <a:pPr algn="ctr"/>
                      <a:r>
                        <a:rPr lang="en-GB" sz="1800" u="sng" kern="1200" dirty="0" smtClean="0">
                          <a:solidFill>
                            <a:schemeClr val="dk1"/>
                          </a:solidFill>
                          <a:effectLst/>
                          <a:latin typeface="+mn-lt"/>
                          <a:ea typeface="+mn-ea"/>
                          <a:cs typeface="+mn-cs"/>
                          <a:hlinkClick r:id="rId3"/>
                        </a:rPr>
                        <a:t>https://www.youtube.com/watch?v=II1qiIKojb0</a:t>
                      </a:r>
                      <a:endParaRPr lang="en-GB" sz="1800" kern="1200" dirty="0" smtClean="0">
                        <a:solidFill>
                          <a:schemeClr val="dk1"/>
                        </a:solidFill>
                        <a:effectLst/>
                        <a:latin typeface="+mn-lt"/>
                        <a:ea typeface="+mn-ea"/>
                        <a:cs typeface="+mn-cs"/>
                      </a:endParaRPr>
                    </a:p>
                    <a:p>
                      <a:r>
                        <a:rPr lang="en-GB" sz="1800" kern="1200" dirty="0" smtClean="0">
                          <a:solidFill>
                            <a:schemeClr val="dk1"/>
                          </a:solidFill>
                          <a:effectLst/>
                          <a:latin typeface="+mn-lt"/>
                          <a:ea typeface="+mn-ea"/>
                          <a:cs typeface="+mn-cs"/>
                        </a:rPr>
                        <a:t> </a:t>
                      </a:r>
                    </a:p>
                    <a:p>
                      <a:pPr marL="0" lvl="0" indent="0" algn="ctr" fontAlgn="base">
                        <a:lnSpc>
                          <a:spcPct val="103000"/>
                        </a:lnSpc>
                        <a:spcAft>
                          <a:spcPts val="250"/>
                        </a:spcAft>
                        <a:buClr>
                          <a:srgbClr val="000000"/>
                        </a:buClr>
                        <a:buSzPts val="1150"/>
                        <a:buFont typeface="+mj-lt"/>
                        <a:buNone/>
                      </a:pPr>
                      <a:endPar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3293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7</a:t>
            </a:fld>
            <a:endParaRPr lang="en-GB" smtClean="0">
              <a:ea typeface="ＭＳ Ｐゴシック" pitchFamily="34" charset="-128"/>
            </a:endParaRPr>
          </a:p>
        </p:txBody>
      </p:sp>
      <p:sp>
        <p:nvSpPr>
          <p:cNvPr id="2" name="Rectangle 1"/>
          <p:cNvSpPr/>
          <p:nvPr/>
        </p:nvSpPr>
        <p:spPr>
          <a:xfrm>
            <a:off x="420687" y="1536174"/>
            <a:ext cx="8294687" cy="1631216"/>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Font typeface="+mj-lt"/>
              <a:buAutoNum type="arabicPeriod"/>
            </a:pPr>
            <a:r>
              <a:rPr lang="en-GB" sz="2000" b="1" dirty="0"/>
              <a:t>Being  emotionally literate is about ignoring challenging and difficult </a:t>
            </a:r>
            <a:r>
              <a:rPr lang="en-GB" sz="2000" b="1" dirty="0" smtClean="0"/>
              <a:t>emotions?</a:t>
            </a:r>
            <a:endParaRPr lang="en-GB" sz="2000" dirty="0"/>
          </a:p>
          <a:p>
            <a:endParaRPr lang="en-GB" sz="2000" dirty="0" smtClean="0"/>
          </a:p>
        </p:txBody>
      </p:sp>
    </p:spTree>
    <p:extLst>
      <p:ext uri="{BB962C8B-B14F-4D97-AF65-F5344CB8AC3E}">
        <p14:creationId xmlns:p14="http://schemas.microsoft.com/office/powerpoint/2010/main" val="2836683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8</a:t>
            </a:fld>
            <a:endParaRPr lang="en-GB" smtClean="0">
              <a:ea typeface="ＭＳ Ｐゴシック" pitchFamily="34" charset="-128"/>
            </a:endParaRPr>
          </a:p>
        </p:txBody>
      </p:sp>
      <p:sp>
        <p:nvSpPr>
          <p:cNvPr id="2" name="Rectangle 1"/>
          <p:cNvSpPr/>
          <p:nvPr/>
        </p:nvSpPr>
        <p:spPr>
          <a:xfrm>
            <a:off x="420687" y="1536174"/>
            <a:ext cx="8294687" cy="3477875"/>
          </a:xfrm>
          <a:prstGeom prst="rect">
            <a:avLst/>
          </a:prstGeom>
        </p:spPr>
        <p:txBody>
          <a:bodyPr wrap="square">
            <a:spAutoFit/>
          </a:bodyPr>
          <a:lstStyle/>
          <a:p>
            <a:r>
              <a:rPr lang="en-GB" sz="2000" dirty="0" smtClean="0"/>
              <a:t>Please answer True or False to the following statements:</a:t>
            </a:r>
          </a:p>
          <a:p>
            <a:endParaRPr lang="en-GB" sz="2000" dirty="0"/>
          </a:p>
          <a:p>
            <a:pPr marL="457200" indent="-457200">
              <a:buFont typeface="+mj-lt"/>
              <a:buAutoNum type="arabicPeriod"/>
            </a:pPr>
            <a:r>
              <a:rPr lang="en-GB" sz="2000" b="1" dirty="0"/>
              <a:t>Being  emotionally literate is about ignoring challenging and difficult </a:t>
            </a:r>
            <a:r>
              <a:rPr lang="en-GB" sz="2000" b="1" dirty="0" smtClean="0"/>
              <a:t>emotions?</a:t>
            </a:r>
          </a:p>
          <a:p>
            <a:endParaRPr lang="en-GB" sz="2000" b="1" dirty="0"/>
          </a:p>
          <a:p>
            <a:endParaRPr lang="en-GB" sz="2000" b="1" dirty="0" smtClean="0"/>
          </a:p>
          <a:p>
            <a:r>
              <a:rPr lang="en-GB" sz="2000" b="1" dirty="0" smtClean="0"/>
              <a:t>False:</a:t>
            </a:r>
          </a:p>
          <a:p>
            <a:r>
              <a:rPr lang="en-GB" sz="2000" b="1" dirty="0" smtClean="0"/>
              <a:t>Emotional literacy is experiencing all of life's emotions and dealing with them. This includes how we deal with the more challenging emotions without being overwhelmed by them</a:t>
            </a:r>
            <a:endParaRPr lang="en-GB" sz="2000" dirty="0"/>
          </a:p>
          <a:p>
            <a:endParaRPr lang="en-GB" sz="2000" dirty="0" smtClean="0"/>
          </a:p>
        </p:txBody>
      </p:sp>
    </p:spTree>
    <p:extLst>
      <p:ext uri="{BB962C8B-B14F-4D97-AF65-F5344CB8AC3E}">
        <p14:creationId xmlns:p14="http://schemas.microsoft.com/office/powerpoint/2010/main" val="3760306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Emotional Literacy Quiz</a:t>
            </a:r>
          </a:p>
        </p:txBody>
      </p:sp>
      <p:sp>
        <p:nvSpPr>
          <p:cNvPr id="17412" name="Rectangle 4"/>
          <p:cNvSpPr>
            <a:spLocks noChangeArrowheads="1"/>
          </p:cNvSpPr>
          <p:nvPr/>
        </p:nvSpPr>
        <p:spPr bwMode="auto">
          <a:xfrm>
            <a:off x="420688" y="852488"/>
            <a:ext cx="8475662" cy="1261884"/>
          </a:xfrm>
          <a:prstGeom prst="rect">
            <a:avLst/>
          </a:prstGeom>
          <a:noFill/>
          <a:ln w="9525">
            <a:noFill/>
            <a:miter lim="800000"/>
            <a:headEnd/>
            <a:tailEnd/>
          </a:ln>
        </p:spPr>
        <p:txBody>
          <a:bodyPr>
            <a:spAutoFit/>
          </a:bodyPr>
          <a:lstStyle/>
          <a:p>
            <a:pPr eaLnBrk="0" hangingPunct="0"/>
            <a:endParaRPr lang="en-GB" sz="2800" dirty="0"/>
          </a:p>
          <a:p>
            <a:pPr eaLnBrk="0" hangingPunct="0"/>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9</a:t>
            </a:fld>
            <a:endParaRPr lang="en-GB" smtClean="0">
              <a:ea typeface="ＭＳ Ｐゴシック" pitchFamily="34" charset="-128"/>
            </a:endParaRPr>
          </a:p>
        </p:txBody>
      </p:sp>
      <p:sp>
        <p:nvSpPr>
          <p:cNvPr id="2" name="Rectangle 1"/>
          <p:cNvSpPr/>
          <p:nvPr/>
        </p:nvSpPr>
        <p:spPr>
          <a:xfrm>
            <a:off x="420687" y="1536174"/>
            <a:ext cx="8294687" cy="1692771"/>
          </a:xfrm>
          <a:prstGeom prst="rect">
            <a:avLst/>
          </a:prstGeom>
        </p:spPr>
        <p:txBody>
          <a:bodyPr wrap="square">
            <a:spAutoFit/>
          </a:bodyPr>
          <a:lstStyle/>
          <a:p>
            <a:r>
              <a:rPr lang="en-GB" sz="2000" dirty="0" smtClean="0"/>
              <a:t>Please answer True or False to the following statements:</a:t>
            </a:r>
          </a:p>
          <a:p>
            <a:endParaRPr lang="en-GB" sz="2000" dirty="0"/>
          </a:p>
          <a:p>
            <a:r>
              <a:rPr lang="en-GB" sz="2000" b="1" dirty="0" smtClean="0"/>
              <a:t>2. </a:t>
            </a:r>
            <a:r>
              <a:rPr lang="en-GB" sz="2000" b="1" dirty="0"/>
              <a:t>You can control your </a:t>
            </a:r>
            <a:r>
              <a:rPr lang="en-GB" sz="2000" b="1" dirty="0" smtClean="0"/>
              <a:t>feelings? </a:t>
            </a:r>
            <a:endParaRPr lang="en-GB" sz="2000" dirty="0"/>
          </a:p>
          <a:p>
            <a:endParaRPr lang="en-GB" sz="2000" dirty="0"/>
          </a:p>
          <a:p>
            <a:endParaRPr lang="en-GB" sz="2000" dirty="0" smtClean="0"/>
          </a:p>
        </p:txBody>
      </p:sp>
    </p:spTree>
    <p:extLst>
      <p:ext uri="{BB962C8B-B14F-4D97-AF65-F5344CB8AC3E}">
        <p14:creationId xmlns:p14="http://schemas.microsoft.com/office/powerpoint/2010/main" val="3339523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theme/theme1.xml><?xml version="1.0" encoding="utf-8"?>
<a:theme xmlns:a="http://schemas.openxmlformats.org/drawingml/2006/main" name="GGC template">
  <a:themeElements>
    <a:clrScheme name="GG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GC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GG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G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G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G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G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G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GC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G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G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G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G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G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027A10FBBE7E46B745A777F9DF9111" ma:contentTypeVersion="11" ma:contentTypeDescription="Create a new document." ma:contentTypeScope="" ma:versionID="0f7ee4e2a53fe9a3e297d7ef74dedfb7">
  <xsd:schema xmlns:xsd="http://www.w3.org/2001/XMLSchema" xmlns:xs="http://www.w3.org/2001/XMLSchema" xmlns:p="http://schemas.microsoft.com/office/2006/metadata/properties" xmlns:ns2="1feecbc3-55b3-4e19-bb23-5480f6ac9abd" xmlns:ns3="88ef23ab-4f8c-4600-8096-b0bd03cfe985" targetNamespace="http://schemas.microsoft.com/office/2006/metadata/properties" ma:root="true" ma:fieldsID="a8dbfb7fc81ff314a51ee967d54a52ed" ns2:_="" ns3:_="">
    <xsd:import namespace="1feecbc3-55b3-4e19-bb23-5480f6ac9abd"/>
    <xsd:import namespace="88ef23ab-4f8c-4600-8096-b0bd03cfe9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ecbc3-55b3-4e19-bb23-5480f6ac9a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ef23ab-4f8c-4600-8096-b0bd03cfe98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33EA65-E8A6-42DA-A3C7-1450031940D8}"/>
</file>

<file path=customXml/itemProps2.xml><?xml version="1.0" encoding="utf-8"?>
<ds:datastoreItem xmlns:ds="http://schemas.openxmlformats.org/officeDocument/2006/customXml" ds:itemID="{51225EF4-6976-4E91-A9F2-87A0992F2C05}"/>
</file>

<file path=customXml/itemProps3.xml><?xml version="1.0" encoding="utf-8"?>
<ds:datastoreItem xmlns:ds="http://schemas.openxmlformats.org/officeDocument/2006/customXml" ds:itemID="{8080208C-91F0-4A1B-B579-E331412356ED}"/>
</file>

<file path=docProps/app.xml><?xml version="1.0" encoding="utf-8"?>
<Properties xmlns="http://schemas.openxmlformats.org/officeDocument/2006/extended-properties" xmlns:vt="http://schemas.openxmlformats.org/officeDocument/2006/docPropsVTypes">
  <Template/>
  <TotalTime>8705</TotalTime>
  <Words>1056</Words>
  <Application>Microsoft Office PowerPoint</Application>
  <PresentationFormat>On-screen Show (4:3)</PresentationFormat>
  <Paragraphs>268</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ＭＳ Ｐゴシック</vt:lpstr>
      <vt:lpstr>Arial</vt:lpstr>
      <vt:lpstr>Calibri</vt:lpstr>
      <vt:lpstr>Times</vt:lpstr>
      <vt:lpstr>GGC template</vt:lpstr>
      <vt:lpstr>PowerPoint Presentation</vt:lpstr>
      <vt:lpstr>Session Content</vt:lpstr>
      <vt:lpstr>Learning Outcomes</vt:lpstr>
      <vt:lpstr>What is Emotional Literacy?  </vt:lpstr>
      <vt:lpstr>What is Emotional Literacy?  </vt:lpstr>
      <vt:lpstr>Video</vt:lpstr>
      <vt:lpstr>Emotional Literacy Quiz</vt:lpstr>
      <vt:lpstr>Emotional Literacy Quiz</vt:lpstr>
      <vt:lpstr>Emotional Literacy Quiz</vt:lpstr>
      <vt:lpstr>Emotional Literacy Quiz</vt:lpstr>
      <vt:lpstr>Emotional Literacy Quiz</vt:lpstr>
      <vt:lpstr>Emotional Literacy Quiz</vt:lpstr>
      <vt:lpstr>Emotional Literacy Quiz</vt:lpstr>
      <vt:lpstr>Emotional Literacy Quiz</vt:lpstr>
      <vt:lpstr>Emotional Literacy Quiz</vt:lpstr>
      <vt:lpstr>Emotional Literacy Quiz</vt:lpstr>
      <vt:lpstr>Activity</vt:lpstr>
      <vt:lpstr>Activity</vt:lpstr>
      <vt:lpstr>Emotional Literacy-4 Key Areas  </vt:lpstr>
      <vt:lpstr>What do you see?  </vt:lpstr>
      <vt:lpstr>  What can the impact be on mental health  and wellbeing if we do not manage our  emotions effectively?  </vt:lpstr>
      <vt:lpstr>  What can the impact be on mental health  and wellbeing if we do not manage our  emotions effectively?  </vt:lpstr>
      <vt:lpstr>  What are the benefits of being  emotionally literate?   </vt:lpstr>
      <vt:lpstr>  What are the benefits of being  emotionally literate?   </vt:lpstr>
      <vt:lpstr>  How do you think can we develop emotional literacy?     </vt:lpstr>
      <vt:lpstr>  How do you think we can develop emotional literacy?     </vt:lpstr>
      <vt:lpstr>  Developing Emotional Intelligence     </vt:lpstr>
      <vt:lpstr>Session Evaluation</vt:lpstr>
      <vt:lpstr>Relax</vt:lpstr>
    </vt:vector>
  </TitlesOfParts>
  <Company>Greater Glasgow Health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middlh</dc:creator>
  <cp:lastModifiedBy>Dick, Alan (CSG)</cp:lastModifiedBy>
  <cp:revision>271</cp:revision>
  <dcterms:created xsi:type="dcterms:W3CDTF">2004-06-21T15:15:31Z</dcterms:created>
  <dcterms:modified xsi:type="dcterms:W3CDTF">2020-07-17T14:06:44Z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0x01010011027A10FBBE7E46B745A777F9DF9111</vt:lpwstr>
  </property>
</Properties>
</file>