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22.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25.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5"/>
  </p:notesMasterIdLst>
  <p:handoutMasterIdLst>
    <p:handoutMasterId r:id="rId36"/>
  </p:handoutMasterIdLst>
  <p:sldIdLst>
    <p:sldId id="393" r:id="rId2"/>
    <p:sldId id="392" r:id="rId3"/>
    <p:sldId id="444" r:id="rId4"/>
    <p:sldId id="436" r:id="rId5"/>
    <p:sldId id="413" r:id="rId6"/>
    <p:sldId id="437" r:id="rId7"/>
    <p:sldId id="452" r:id="rId8"/>
    <p:sldId id="453" r:id="rId9"/>
    <p:sldId id="421" r:id="rId10"/>
    <p:sldId id="454" r:id="rId11"/>
    <p:sldId id="446" r:id="rId12"/>
    <p:sldId id="455" r:id="rId13"/>
    <p:sldId id="447" r:id="rId14"/>
    <p:sldId id="456" r:id="rId15"/>
    <p:sldId id="448" r:id="rId16"/>
    <p:sldId id="457" r:id="rId17"/>
    <p:sldId id="460" r:id="rId18"/>
    <p:sldId id="461" r:id="rId19"/>
    <p:sldId id="450" r:id="rId20"/>
    <p:sldId id="458" r:id="rId21"/>
    <p:sldId id="451" r:id="rId22"/>
    <p:sldId id="459" r:id="rId23"/>
    <p:sldId id="433" r:id="rId24"/>
    <p:sldId id="438" r:id="rId25"/>
    <p:sldId id="422" r:id="rId26"/>
    <p:sldId id="445" r:id="rId27"/>
    <p:sldId id="439" r:id="rId28"/>
    <p:sldId id="440" r:id="rId29"/>
    <p:sldId id="441" r:id="rId30"/>
    <p:sldId id="414" r:id="rId31"/>
    <p:sldId id="432" r:id="rId32"/>
    <p:sldId id="442" r:id="rId33"/>
    <p:sldId id="443" r:id="rId34"/>
  </p:sldIdLst>
  <p:sldSz cx="9144000" cy="6858000" type="screen4x3"/>
  <p:notesSz cx="6858000" cy="9926638"/>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817"/>
    <a:srgbClr val="061D4A"/>
    <a:srgbClr val="FFFF66"/>
    <a:srgbClr val="6D050F"/>
    <a:srgbClr val="9966FF"/>
    <a:srgbClr val="FFFFCC"/>
    <a:srgbClr val="FFFF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2" autoAdjust="0"/>
    <p:restoredTop sz="90368" autoAdjust="0"/>
  </p:normalViewPr>
  <p:slideViewPr>
    <p:cSldViewPr snapToGrid="0">
      <p:cViewPr varScale="1">
        <p:scale>
          <a:sx n="67" d="100"/>
          <a:sy n="67"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200" d="100"/>
          <a:sy n="200" d="100"/>
        </p:scale>
        <p:origin x="168" y="3348"/>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5"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33796" name="Rectangle 4"/>
          <p:cNvSpPr>
            <a:spLocks noGrp="1" noChangeArrowheads="1"/>
          </p:cNvSpPr>
          <p:nvPr>
            <p:ph type="ftr" sz="quarter" idx="2"/>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7" name="Rectangle 5"/>
          <p:cNvSpPr>
            <a:spLocks noGrp="1" noChangeArrowheads="1"/>
          </p:cNvSpPr>
          <p:nvPr>
            <p:ph type="sldNum" sz="quarter" idx="3"/>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F834E298-DB48-49CF-B835-E3DC7F4EDA36}" type="slidenum">
              <a:rPr lang="en-GB"/>
              <a:pPr>
                <a:defRPr/>
              </a:pPr>
              <a:t>‹#›</a:t>
            </a:fld>
            <a:endParaRPr lang="en-GB"/>
          </a:p>
        </p:txBody>
      </p:sp>
    </p:spTree>
    <p:extLst>
      <p:ext uri="{BB962C8B-B14F-4D97-AF65-F5344CB8AC3E}">
        <p14:creationId xmlns:p14="http://schemas.microsoft.com/office/powerpoint/2010/main" val="203016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1"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714875"/>
            <a:ext cx="50292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D62A3296-A398-470F-9A32-D4460703F864}" type="slidenum">
              <a:rPr lang="en-GB"/>
              <a:pPr>
                <a:defRPr/>
              </a:pPr>
              <a:t>‹#›</a:t>
            </a:fld>
            <a:endParaRPr lang="en-GB"/>
          </a:p>
        </p:txBody>
      </p:sp>
    </p:spTree>
    <p:extLst>
      <p:ext uri="{BB962C8B-B14F-4D97-AF65-F5344CB8AC3E}">
        <p14:creationId xmlns:p14="http://schemas.microsoft.com/office/powerpoint/2010/main" val="2681977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blurtitout.org/2015/11/06/depression-a-doctors-role/"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947738" y="730250"/>
            <a:ext cx="4964112" cy="3722688"/>
          </a:xfrm>
          <a:ln/>
        </p:spPr>
      </p:sp>
      <p:sp>
        <p:nvSpPr>
          <p:cNvPr id="16386" name="Notes Placeholder 2"/>
          <p:cNvSpPr>
            <a:spLocks noGrp="1"/>
          </p:cNvSpPr>
          <p:nvPr>
            <p:ph type="body" idx="1"/>
          </p:nvPr>
        </p:nvSpPr>
        <p:spPr>
          <a:noFill/>
          <a:ln/>
        </p:spPr>
        <p:txBody>
          <a:bodyPr/>
          <a:lstStyle/>
          <a:p>
            <a:endParaRPr lang="en-US" altLang="en-US" smtClean="0">
              <a:latin typeface="Times"/>
            </a:endParaRPr>
          </a:p>
        </p:txBody>
      </p:sp>
      <p:sp>
        <p:nvSpPr>
          <p:cNvPr id="16387" name="Slide Number Placeholder 3"/>
          <p:cNvSpPr>
            <a:spLocks noGrp="1"/>
          </p:cNvSpPr>
          <p:nvPr>
            <p:ph type="sldNum" sz="quarter" idx="5"/>
          </p:nvPr>
        </p:nvSpPr>
        <p:spPr/>
        <p:txBody>
          <a:bodyPr/>
          <a:lstStyle/>
          <a:p>
            <a:pPr>
              <a:defRPr/>
            </a:pPr>
            <a:fld id="{36D8487E-27D6-467E-A591-25DE8256CD8A}" type="slidenum">
              <a:rPr lang="en-GB" altLang="en-US" smtClean="0">
                <a:latin typeface="Times"/>
                <a:ea typeface="ＭＳ Ｐゴシック" pitchFamily="34" charset="-128"/>
              </a:rPr>
              <a:pPr>
                <a:defRPr/>
              </a:pPr>
              <a:t>1</a:t>
            </a:fld>
            <a:endParaRPr lang="en-GB" altLang="en-US" smtClean="0">
              <a:latin typeface="Times"/>
              <a:ea typeface="ＭＳ Ｐゴシック" pitchFamily="34" charset="-128"/>
            </a:endParaRPr>
          </a:p>
        </p:txBody>
      </p:sp>
    </p:spTree>
    <p:extLst>
      <p:ext uri="{BB962C8B-B14F-4D97-AF65-F5344CB8AC3E}">
        <p14:creationId xmlns:p14="http://schemas.microsoft.com/office/powerpoint/2010/main" val="1766313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10</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71316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11</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743949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996023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917230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14</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291366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15</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38931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16</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704370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17</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218720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18</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4224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19</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94879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4272481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20</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712813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21</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540532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760920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222072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24</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35593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1701251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22027265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399734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255934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29</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201888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557691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en-GB" dirty="0" smtClean="0">
              <a:latin typeface="Times"/>
            </a:endParaRPr>
          </a:p>
        </p:txBody>
      </p:sp>
    </p:spTree>
    <p:extLst>
      <p:ext uri="{BB962C8B-B14F-4D97-AF65-F5344CB8AC3E}">
        <p14:creationId xmlns:p14="http://schemas.microsoft.com/office/powerpoint/2010/main" val="844233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Times" pitchFamily="18" charset="0"/>
                <a:ea typeface="+mn-ea"/>
                <a:cs typeface="+mn-cs"/>
              </a:rPr>
              <a:t>While these apps can help us help ourselves, no app is a replacement for medical help.  If we’re struggling, getting support from your </a:t>
            </a:r>
            <a:r>
              <a:rPr lang="en-GB" sz="1200" b="1" i="0" u="sng" kern="1200" dirty="0" smtClean="0">
                <a:solidFill>
                  <a:schemeClr val="tx1"/>
                </a:solidFill>
                <a:effectLst/>
                <a:latin typeface="Times" pitchFamily="18" charset="0"/>
                <a:ea typeface="+mn-ea"/>
                <a:cs typeface="+mn-cs"/>
                <a:hlinkClick r:id="rId3"/>
              </a:rPr>
              <a:t>GP</a:t>
            </a:r>
            <a:r>
              <a:rPr lang="en-GB" sz="1200" b="1" i="0" kern="1200" dirty="0" smtClean="0">
                <a:solidFill>
                  <a:schemeClr val="tx1"/>
                </a:solidFill>
                <a:effectLst/>
                <a:latin typeface="Times" pitchFamily="18" charset="0"/>
                <a:ea typeface="+mn-ea"/>
                <a:cs typeface="+mn-cs"/>
              </a:rPr>
              <a:t> or mental health team should always be our first priority</a:t>
            </a:r>
            <a:endParaRPr lang="en-GB" dirty="0"/>
          </a:p>
        </p:txBody>
      </p:sp>
      <p:sp>
        <p:nvSpPr>
          <p:cNvPr id="4" name="Slide Number Placeholder 3"/>
          <p:cNvSpPr>
            <a:spLocks noGrp="1"/>
          </p:cNvSpPr>
          <p:nvPr>
            <p:ph type="sldNum" sz="quarter" idx="10"/>
          </p:nvPr>
        </p:nvSpPr>
        <p:spPr/>
        <p:txBody>
          <a:bodyPr/>
          <a:lstStyle/>
          <a:p>
            <a:pPr>
              <a:defRPr/>
            </a:pPr>
            <a:fld id="{D62A3296-A398-470F-9A32-D4460703F864}" type="slidenum">
              <a:rPr lang="en-GB" smtClean="0"/>
              <a:pPr>
                <a:defRPr/>
              </a:pPr>
              <a:t>31</a:t>
            </a:fld>
            <a:endParaRPr lang="en-GB"/>
          </a:p>
        </p:txBody>
      </p:sp>
    </p:spTree>
    <p:extLst>
      <p:ext uri="{BB962C8B-B14F-4D97-AF65-F5344CB8AC3E}">
        <p14:creationId xmlns:p14="http://schemas.microsoft.com/office/powerpoint/2010/main" val="8085095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32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9708319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33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23822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4</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52747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736282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r>
              <a:rPr lang="en-US" dirty="0" smtClean="0">
                <a:latin typeface="Times"/>
              </a:rPr>
              <a:t>-Sleep is a natural</a:t>
            </a:r>
            <a:r>
              <a:rPr lang="en-US" baseline="0" dirty="0" smtClean="0">
                <a:latin typeface="Times"/>
              </a:rPr>
              <a:t> behavior that all animals do including humans</a:t>
            </a:r>
          </a:p>
          <a:p>
            <a:r>
              <a:rPr lang="en-US" baseline="0" dirty="0" smtClean="0">
                <a:latin typeface="Times"/>
              </a:rPr>
              <a:t>-Sleep is dynamic, our bodies do not shut off completely but there are lots of processes going on that are vital to our </a:t>
            </a:r>
            <a:r>
              <a:rPr lang="en-US" baseline="0" dirty="0" err="1" smtClean="0">
                <a:latin typeface="Times"/>
              </a:rPr>
              <a:t>existance</a:t>
            </a:r>
            <a:endParaRPr lang="en-US" dirty="0" smtClean="0">
              <a:latin typeface="Times"/>
            </a:endParaRPr>
          </a:p>
          <a:p>
            <a:r>
              <a:rPr lang="en-US" dirty="0" smtClean="0">
                <a:latin typeface="Times"/>
              </a:rPr>
              <a:t>-It is essential to our existence,</a:t>
            </a:r>
            <a:r>
              <a:rPr lang="en-US" baseline="0" dirty="0" smtClean="0">
                <a:latin typeface="Times"/>
              </a:rPr>
              <a:t> no matter how hard we try to fight it, we want to sleep for at least part of every 24hrs</a:t>
            </a:r>
          </a:p>
          <a:p>
            <a:endParaRPr lang="en-US" baseline="0" dirty="0" smtClean="0">
              <a:latin typeface="Times"/>
            </a:endParaRPr>
          </a:p>
          <a:p>
            <a:r>
              <a:rPr lang="en-US" baseline="0" dirty="0" smtClean="0">
                <a:latin typeface="Times"/>
              </a:rPr>
              <a:t>Often when asked, people struggle to define what sleep is as its something we do without giving it a thought. However when we suffer from poor sleep we often begin to take notice of the impact that this can have on our mental health and </a:t>
            </a:r>
            <a:r>
              <a:rPr lang="en-US" baseline="0" dirty="0" err="1" smtClean="0">
                <a:latin typeface="Times"/>
              </a:rPr>
              <a:t>wellbring</a:t>
            </a:r>
            <a:endParaRPr lang="en-US" dirty="0" smtClean="0">
              <a:latin typeface="Times"/>
            </a:endParaRPr>
          </a:p>
          <a:p>
            <a:endParaRPr lang="en-US" dirty="0" smtClean="0">
              <a:latin typeface="Times"/>
            </a:endParaRPr>
          </a:p>
        </p:txBody>
      </p:sp>
    </p:spTree>
    <p:extLst>
      <p:ext uri="{BB962C8B-B14F-4D97-AF65-F5344CB8AC3E}">
        <p14:creationId xmlns:p14="http://schemas.microsoft.com/office/powerpoint/2010/main" val="3618033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7</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24511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8</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027832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9</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76731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FF17FA52-E83B-471A-ABCF-F431A3828DD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6CD8D1D6-9480-4258-AC0F-6BCED9F897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A8707CEE-8F32-4429-96E1-138864E4BF3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E60D84B9-88A6-4D10-A2FD-234CA3261C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4C650386-ECE8-4856-B807-C7F3086BB70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3C5453D8-56E0-4F3E-B25E-83AB68E849A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8" name="Rectangle 8"/>
          <p:cNvSpPr>
            <a:spLocks noGrp="1" noChangeArrowheads="1"/>
          </p:cNvSpPr>
          <p:nvPr>
            <p:ph type="sldNum" sz="quarter" idx="11"/>
          </p:nvPr>
        </p:nvSpPr>
        <p:spPr>
          <a:ln/>
        </p:spPr>
        <p:txBody>
          <a:bodyPr/>
          <a:lstStyle>
            <a:lvl1pPr>
              <a:defRPr/>
            </a:lvl1pPr>
          </a:lstStyle>
          <a:p>
            <a:pPr>
              <a:defRPr/>
            </a:pPr>
            <a:fld id="{88A3C86A-3E45-4C39-8925-72C8F48C90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4" name="Rectangle 8"/>
          <p:cNvSpPr>
            <a:spLocks noGrp="1" noChangeArrowheads="1"/>
          </p:cNvSpPr>
          <p:nvPr>
            <p:ph type="sldNum" sz="quarter" idx="11"/>
          </p:nvPr>
        </p:nvSpPr>
        <p:spPr>
          <a:ln/>
        </p:spPr>
        <p:txBody>
          <a:bodyPr/>
          <a:lstStyle>
            <a:lvl1pPr>
              <a:defRPr/>
            </a:lvl1pPr>
          </a:lstStyle>
          <a:p>
            <a:pPr>
              <a:defRPr/>
            </a:pPr>
            <a:fld id="{521E596F-E666-45B6-B1D4-A76C7DF0138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3" name="Rectangle 8"/>
          <p:cNvSpPr>
            <a:spLocks noGrp="1" noChangeArrowheads="1"/>
          </p:cNvSpPr>
          <p:nvPr>
            <p:ph type="sldNum" sz="quarter" idx="11"/>
          </p:nvPr>
        </p:nvSpPr>
        <p:spPr>
          <a:ln/>
        </p:spPr>
        <p:txBody>
          <a:bodyPr/>
          <a:lstStyle>
            <a:lvl1pPr>
              <a:defRPr/>
            </a:lvl1pPr>
          </a:lstStyle>
          <a:p>
            <a:pPr>
              <a:defRPr/>
            </a:pPr>
            <a:fld id="{07ACD834-02C8-4DEA-989A-85EE590425B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8445C68E-C4AA-4C3A-B860-A8BE88C4260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0907C034-E518-4947-A90C-4ECC8309BA2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elivering"/>
          <p:cNvPicPr>
            <a:picLocks noChangeAspect="1" noChangeArrowheads="1"/>
          </p:cNvPicPr>
          <p:nvPr/>
        </p:nvPicPr>
        <p:blipFill>
          <a:blip r:embed="rId13"/>
          <a:srcRect/>
          <a:stretch>
            <a:fillRect/>
          </a:stretch>
        </p:blipFill>
        <p:spPr bwMode="auto">
          <a:xfrm>
            <a:off x="152400" y="6172200"/>
            <a:ext cx="2160588" cy="550863"/>
          </a:xfrm>
          <a:prstGeom prst="rect">
            <a:avLst/>
          </a:prstGeom>
          <a:noFill/>
          <a:ln w="9525">
            <a:noFill/>
            <a:miter lim="800000"/>
            <a:headEnd/>
            <a:tailEnd/>
          </a:ln>
        </p:spPr>
      </p:pic>
      <p:pic>
        <p:nvPicPr>
          <p:cNvPr id="1027" name="Picture 3" descr="NHSGG&amp;C*SPOT"/>
          <p:cNvPicPr>
            <a:picLocks noChangeAspect="1" noChangeArrowheads="1"/>
          </p:cNvPicPr>
          <p:nvPr/>
        </p:nvPicPr>
        <p:blipFill>
          <a:blip r:embed="rId14"/>
          <a:srcRect/>
          <a:stretch>
            <a:fillRect/>
          </a:stretch>
        </p:blipFill>
        <p:spPr bwMode="auto">
          <a:xfrm>
            <a:off x="7467600" y="381000"/>
            <a:ext cx="1219200" cy="876300"/>
          </a:xfrm>
          <a:prstGeom prst="rect">
            <a:avLst/>
          </a:prstGeom>
          <a:noFill/>
          <a:ln w="9525">
            <a:noFill/>
            <a:miter lim="800000"/>
            <a:headEnd/>
            <a:tailEnd/>
          </a:ln>
        </p:spPr>
      </p:pic>
      <p:pic>
        <p:nvPicPr>
          <p:cNvPr id="1028" name="Picture 4" descr="Whoosh"/>
          <p:cNvPicPr>
            <a:picLocks noChangeAspect="1" noChangeArrowheads="1"/>
          </p:cNvPicPr>
          <p:nvPr/>
        </p:nvPicPr>
        <p:blipFill>
          <a:blip r:embed="rId15"/>
          <a:srcRect/>
          <a:stretch>
            <a:fillRect/>
          </a:stretch>
        </p:blipFill>
        <p:spPr bwMode="auto">
          <a:xfrm>
            <a:off x="0" y="3733800"/>
            <a:ext cx="9144000" cy="2965450"/>
          </a:xfrm>
          <a:prstGeom prst="rect">
            <a:avLst/>
          </a:prstGeom>
          <a:noFill/>
          <a:ln w="9525">
            <a:noFill/>
            <a:miter lim="800000"/>
            <a:headEnd/>
            <a:tailEnd/>
          </a:ln>
        </p:spPr>
      </p:pic>
      <p:sp>
        <p:nvSpPr>
          <p:cNvPr id="1029" name="Rectangle 5"/>
          <p:cNvSpPr>
            <a:spLocks noGrp="1" noChangeArrowheads="1"/>
          </p:cNvSpPr>
          <p:nvPr>
            <p:ph type="title"/>
          </p:nvPr>
        </p:nvSpPr>
        <p:spPr bwMode="auto">
          <a:xfrm>
            <a:off x="685800" y="609600"/>
            <a:ext cx="7772400" cy="874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6"/>
          <p:cNvSpPr>
            <a:spLocks noGrp="1" noChangeArrowheads="1"/>
          </p:cNvSpPr>
          <p:nvPr>
            <p:ph type="body" idx="1"/>
          </p:nvPr>
        </p:nvSpPr>
        <p:spPr bwMode="auto">
          <a:xfrm>
            <a:off x="685800" y="1844675"/>
            <a:ext cx="7772400" cy="4251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71367"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pitchFamily="-108" charset="-128"/>
                <a:cs typeface="+mn-cs"/>
              </a:defRPr>
            </a:lvl1pPr>
          </a:lstStyle>
          <a:p>
            <a:pPr>
              <a:defRPr/>
            </a:pPr>
            <a:r>
              <a:rPr lang="en-GB"/>
              <a:t>CMHSG 12 June 2012 item No. 8 Paper No. 2012_27 annex 1</a:t>
            </a:r>
          </a:p>
        </p:txBody>
      </p:sp>
      <p:sp>
        <p:nvSpPr>
          <p:cNvPr id="271368"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08" charset="-128"/>
                <a:cs typeface="+mn-cs"/>
              </a:defRPr>
            </a:lvl1pPr>
          </a:lstStyle>
          <a:p>
            <a:pPr>
              <a:defRPr/>
            </a:pPr>
            <a:fld id="{59507016-8751-4D59-925A-2AAD19ED913F}" type="slidenum">
              <a:rPr lang="en-GB"/>
              <a:pPr>
                <a:defRPr/>
              </a:pPr>
              <a:t>‹#›</a:t>
            </a:fld>
            <a:endParaRPr lang="en-GB"/>
          </a:p>
        </p:txBody>
      </p:sp>
      <p:pic>
        <p:nvPicPr>
          <p:cNvPr id="1033" name="Picture 9" descr="delivering"/>
          <p:cNvPicPr>
            <a:picLocks noChangeAspect="1" noChangeArrowheads="1"/>
          </p:cNvPicPr>
          <p:nvPr/>
        </p:nvPicPr>
        <p:blipFill>
          <a:blip r:embed="rId13"/>
          <a:srcRect/>
          <a:stretch>
            <a:fillRect/>
          </a:stretch>
        </p:blipFill>
        <p:spPr bwMode="auto">
          <a:xfrm>
            <a:off x="304800" y="6096000"/>
            <a:ext cx="2160588"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eaLnBrk="0" fontAlgn="base" hangingPunct="0">
        <a:spcBef>
          <a:spcPct val="0"/>
        </a:spcBef>
        <a:spcAft>
          <a:spcPct val="0"/>
        </a:spcAft>
        <a:defRPr sz="4200">
          <a:solidFill>
            <a:schemeClr val="tx2"/>
          </a:solidFill>
          <a:latin typeface="+mj-lt"/>
          <a:ea typeface="+mj-ea"/>
          <a:cs typeface="+mj-cs"/>
        </a:defRPr>
      </a:lvl1pPr>
      <a:lvl2pPr algn="ctr" rtl="0" eaLnBrk="0" fontAlgn="base" hangingPunct="0">
        <a:spcBef>
          <a:spcPct val="0"/>
        </a:spcBef>
        <a:spcAft>
          <a:spcPct val="0"/>
        </a:spcAft>
        <a:defRPr sz="4200">
          <a:solidFill>
            <a:schemeClr val="tx2"/>
          </a:solidFill>
          <a:latin typeface="Arial" charset="0"/>
          <a:ea typeface="ＭＳ Ｐゴシック" pitchFamily="-108" charset="-128"/>
        </a:defRPr>
      </a:lvl2pPr>
      <a:lvl3pPr algn="ctr" rtl="0" eaLnBrk="0" fontAlgn="base" hangingPunct="0">
        <a:spcBef>
          <a:spcPct val="0"/>
        </a:spcBef>
        <a:spcAft>
          <a:spcPct val="0"/>
        </a:spcAft>
        <a:defRPr sz="4200">
          <a:solidFill>
            <a:schemeClr val="tx2"/>
          </a:solidFill>
          <a:latin typeface="Arial" charset="0"/>
          <a:ea typeface="ＭＳ Ｐゴシック" pitchFamily="-108" charset="-128"/>
        </a:defRPr>
      </a:lvl3pPr>
      <a:lvl4pPr algn="ctr" rtl="0" eaLnBrk="0" fontAlgn="base" hangingPunct="0">
        <a:spcBef>
          <a:spcPct val="0"/>
        </a:spcBef>
        <a:spcAft>
          <a:spcPct val="0"/>
        </a:spcAft>
        <a:defRPr sz="4200">
          <a:solidFill>
            <a:schemeClr val="tx2"/>
          </a:solidFill>
          <a:latin typeface="Arial" charset="0"/>
          <a:ea typeface="ＭＳ Ｐゴシック" pitchFamily="-108" charset="-128"/>
        </a:defRPr>
      </a:lvl4pPr>
      <a:lvl5pPr algn="ctr" rtl="0" eaLnBrk="0" fontAlgn="base" hangingPunct="0">
        <a:spcBef>
          <a:spcPct val="0"/>
        </a:spcBef>
        <a:spcAft>
          <a:spcPct val="0"/>
        </a:spcAft>
        <a:defRPr sz="4200">
          <a:solidFill>
            <a:schemeClr val="tx2"/>
          </a:solidFill>
          <a:latin typeface="Arial" charset="0"/>
          <a:ea typeface="ＭＳ Ｐゴシック" pitchFamily="-108" charset="-128"/>
        </a:defRPr>
      </a:lvl5pPr>
      <a:lvl6pPr marL="457200" algn="ctr" rtl="0" fontAlgn="base">
        <a:spcBef>
          <a:spcPct val="0"/>
        </a:spcBef>
        <a:spcAft>
          <a:spcPct val="0"/>
        </a:spcAft>
        <a:defRPr sz="4200">
          <a:solidFill>
            <a:schemeClr val="tx2"/>
          </a:solidFill>
          <a:latin typeface="Arial" charset="0"/>
          <a:ea typeface="ＭＳ Ｐゴシック" pitchFamily="-108" charset="-128"/>
        </a:defRPr>
      </a:lvl6pPr>
      <a:lvl7pPr marL="914400" algn="ctr" rtl="0" fontAlgn="base">
        <a:spcBef>
          <a:spcPct val="0"/>
        </a:spcBef>
        <a:spcAft>
          <a:spcPct val="0"/>
        </a:spcAft>
        <a:defRPr sz="4200">
          <a:solidFill>
            <a:schemeClr val="tx2"/>
          </a:solidFill>
          <a:latin typeface="Arial" charset="0"/>
          <a:ea typeface="ＭＳ Ｐゴシック" pitchFamily="-108" charset="-128"/>
        </a:defRPr>
      </a:lvl7pPr>
      <a:lvl8pPr marL="1371600" algn="ctr" rtl="0" fontAlgn="base">
        <a:spcBef>
          <a:spcPct val="0"/>
        </a:spcBef>
        <a:spcAft>
          <a:spcPct val="0"/>
        </a:spcAft>
        <a:defRPr sz="4200">
          <a:solidFill>
            <a:schemeClr val="tx2"/>
          </a:solidFill>
          <a:latin typeface="Arial" charset="0"/>
          <a:ea typeface="ＭＳ Ｐゴシック" pitchFamily="-108" charset="-128"/>
        </a:defRPr>
      </a:lvl8pPr>
      <a:lvl9pPr marL="1828800" algn="ctr" rtl="0" fontAlgn="base">
        <a:spcBef>
          <a:spcPct val="0"/>
        </a:spcBef>
        <a:spcAft>
          <a:spcPct val="0"/>
        </a:spcAft>
        <a:defRPr sz="4200">
          <a:solidFill>
            <a:schemeClr val="tx2"/>
          </a:solidFill>
          <a:latin typeface="Arial" charset="0"/>
          <a:ea typeface="ＭＳ Ｐゴシック" pitchFamily="-10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dx.doi.org/10.1071/ZO98506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ayemind.com/resource/here-are-some-apps-designed-to-help-us-manage-our-mental-health-and-well-being/"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1ZYbU82GVz4"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pkfMuXJnW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798513" y="1716088"/>
            <a:ext cx="7143750" cy="1446550"/>
          </a:xfrm>
          <a:prstGeom prst="rect">
            <a:avLst/>
          </a:prstGeom>
          <a:solidFill>
            <a:schemeClr val="bg1"/>
          </a:solidFill>
          <a:ln w="9525">
            <a:noFill/>
            <a:miter lim="800000"/>
            <a:headEnd/>
            <a:tailEnd/>
          </a:ln>
        </p:spPr>
        <p:txBody>
          <a:bodyPr>
            <a:spAutoFit/>
          </a:bodyPr>
          <a:lstStyle/>
          <a:p>
            <a:pPr algn="ctr" eaLnBrk="0" hangingPunct="0"/>
            <a:r>
              <a:rPr lang="en-GB" sz="4400" b="1" dirty="0">
                <a:solidFill>
                  <a:srgbClr val="70439B"/>
                </a:solidFill>
              </a:rPr>
              <a:t>Sleep and  </a:t>
            </a:r>
          </a:p>
          <a:p>
            <a:pPr algn="ctr" eaLnBrk="0" hangingPunct="0"/>
            <a:r>
              <a:rPr lang="en-GB" sz="4400" b="1" dirty="0">
                <a:solidFill>
                  <a:srgbClr val="70439B"/>
                </a:solidFill>
              </a:rPr>
              <a:t>Mental Health </a:t>
            </a:r>
          </a:p>
        </p:txBody>
      </p:sp>
      <p:sp>
        <p:nvSpPr>
          <p:cNvPr id="15362" name="Slide Number Placeholder 3"/>
          <p:cNvSpPr>
            <a:spLocks noGrp="1"/>
          </p:cNvSpPr>
          <p:nvPr>
            <p:ph type="sldNum" sz="quarter" idx="11"/>
          </p:nvPr>
        </p:nvSpPr>
        <p:spPr/>
        <p:txBody>
          <a:bodyPr/>
          <a:lstStyle/>
          <a:p>
            <a:pPr>
              <a:defRPr/>
            </a:pPr>
            <a:fld id="{40BB95B9-5029-42CD-BA21-C4E94FC8B1A8}" type="slidenum">
              <a:rPr lang="en-GB" smtClean="0">
                <a:ea typeface="ＭＳ Ｐゴシック" pitchFamily="34" charset="-128"/>
              </a:rPr>
              <a:pPr>
                <a:defRPr/>
              </a:pPr>
              <a:t>1</a:t>
            </a:fld>
            <a:endParaRPr lang="en-GB"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10</a:t>
            </a:fld>
            <a:endParaRPr lang="en-GB" smtClean="0">
              <a:ea typeface="ＭＳ Ｐゴシック" pitchFamily="34" charset="-128"/>
            </a:endParaRPr>
          </a:p>
        </p:txBody>
      </p:sp>
      <p:sp>
        <p:nvSpPr>
          <p:cNvPr id="2" name="Rectangle 1"/>
          <p:cNvSpPr/>
          <p:nvPr/>
        </p:nvSpPr>
        <p:spPr>
          <a:xfrm>
            <a:off x="420687" y="1536174"/>
            <a:ext cx="8294687" cy="3170099"/>
          </a:xfrm>
          <a:prstGeom prst="rect">
            <a:avLst/>
          </a:prstGeom>
        </p:spPr>
        <p:txBody>
          <a:bodyPr wrap="square">
            <a:spAutoFit/>
          </a:bodyPr>
          <a:lstStyle/>
          <a:p>
            <a:r>
              <a:rPr lang="en-GB" sz="2000" dirty="0" smtClean="0"/>
              <a:t>Please answer True or False to the following </a:t>
            </a:r>
            <a:r>
              <a:rPr lang="en-GB" sz="2000" dirty="0" smtClean="0"/>
              <a:t>statements</a:t>
            </a:r>
          </a:p>
          <a:p>
            <a:endParaRPr lang="en-GB" sz="2000" dirty="0" smtClean="0"/>
          </a:p>
          <a:p>
            <a:r>
              <a:rPr lang="en-GB" sz="2000" dirty="0" smtClean="0"/>
              <a:t>2. We </a:t>
            </a:r>
            <a:r>
              <a:rPr lang="en-GB" sz="2000" dirty="0" smtClean="0"/>
              <a:t>need less sleep as we get older</a:t>
            </a:r>
            <a:r>
              <a:rPr lang="en-GB" sz="2000" dirty="0" smtClean="0"/>
              <a:t>?</a:t>
            </a:r>
          </a:p>
          <a:p>
            <a:endParaRPr lang="en-GB" sz="2000" dirty="0"/>
          </a:p>
          <a:p>
            <a:r>
              <a:rPr lang="en-GB" sz="2000" dirty="0"/>
              <a:t>FALSE-There is a misconception that we need less sleep as we get older. This is not true. We still need the same sleep during the course of our adulthood, but as we get older we tend to get less sleep on average due to medical problems, increase urination, sleeping more during the day. </a:t>
            </a:r>
          </a:p>
          <a:p>
            <a:endParaRPr lang="en-GB" sz="2000" dirty="0" smtClean="0"/>
          </a:p>
        </p:txBody>
      </p:sp>
    </p:spTree>
    <p:extLst>
      <p:ext uri="{BB962C8B-B14F-4D97-AF65-F5344CB8AC3E}">
        <p14:creationId xmlns:p14="http://schemas.microsoft.com/office/powerpoint/2010/main" val="3077884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11</a:t>
            </a:fld>
            <a:endParaRPr lang="en-GB" smtClean="0">
              <a:ea typeface="ＭＳ Ｐゴシック" pitchFamily="34" charset="-128"/>
            </a:endParaRPr>
          </a:p>
        </p:txBody>
      </p:sp>
      <p:sp>
        <p:nvSpPr>
          <p:cNvPr id="2" name="Rectangle 1"/>
          <p:cNvSpPr/>
          <p:nvPr/>
        </p:nvSpPr>
        <p:spPr>
          <a:xfrm>
            <a:off x="420687" y="1536174"/>
            <a:ext cx="8294687" cy="1015663"/>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3.	Snoring </a:t>
            </a:r>
            <a:r>
              <a:rPr lang="en-GB" sz="2000" dirty="0" smtClean="0"/>
              <a:t>is not harmful as long as it doesn’t disturb anyone</a:t>
            </a:r>
            <a:r>
              <a:rPr lang="en-GB" sz="2000" dirty="0" smtClean="0"/>
              <a:t>?</a:t>
            </a:r>
            <a:endParaRPr lang="en-GB" sz="2000" dirty="0" smtClean="0"/>
          </a:p>
        </p:txBody>
      </p:sp>
    </p:spTree>
    <p:extLst>
      <p:ext uri="{BB962C8B-B14F-4D97-AF65-F5344CB8AC3E}">
        <p14:creationId xmlns:p14="http://schemas.microsoft.com/office/powerpoint/2010/main" val="1868487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12</a:t>
            </a:fld>
            <a:endParaRPr lang="en-GB" smtClean="0">
              <a:ea typeface="ＭＳ Ｐゴシック" pitchFamily="34" charset="-128"/>
            </a:endParaRPr>
          </a:p>
        </p:txBody>
      </p:sp>
      <p:sp>
        <p:nvSpPr>
          <p:cNvPr id="2" name="Rectangle 1"/>
          <p:cNvSpPr/>
          <p:nvPr/>
        </p:nvSpPr>
        <p:spPr>
          <a:xfrm>
            <a:off x="420687" y="1536174"/>
            <a:ext cx="8294687" cy="2862322"/>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eriod" startAt="3"/>
            </a:pPr>
            <a:r>
              <a:rPr lang="en-GB" sz="2000" dirty="0" smtClean="0"/>
              <a:t>Snoring </a:t>
            </a:r>
            <a:r>
              <a:rPr lang="en-GB" sz="2000" dirty="0" smtClean="0"/>
              <a:t>is not harmful as long as it doesn’t disturb anyone</a:t>
            </a:r>
            <a:r>
              <a:rPr lang="en-GB" sz="2000" dirty="0" smtClean="0"/>
              <a:t>?</a:t>
            </a:r>
          </a:p>
          <a:p>
            <a:pPr marL="457200" indent="-457200">
              <a:buAutoNum type="arabicPeriod" startAt="3"/>
            </a:pPr>
            <a:endParaRPr lang="en-GB" sz="2000" dirty="0"/>
          </a:p>
          <a:p>
            <a:pPr marL="457200" indent="-457200">
              <a:buAutoNum type="arabicPeriod" startAt="3"/>
            </a:pPr>
            <a:endParaRPr lang="en-GB" sz="2000" dirty="0" smtClean="0"/>
          </a:p>
          <a:p>
            <a:r>
              <a:rPr lang="en-GB" sz="2000" dirty="0"/>
              <a:t>FALSE-Snoring from time to time is a common problem. However loud snoring on most nights could be an indication of some underlying problems, get it checked out.  </a:t>
            </a:r>
          </a:p>
          <a:p>
            <a:endParaRPr lang="en-GB" sz="2000" dirty="0" smtClean="0"/>
          </a:p>
        </p:txBody>
      </p:sp>
    </p:spTree>
    <p:extLst>
      <p:ext uri="{BB962C8B-B14F-4D97-AF65-F5344CB8AC3E}">
        <p14:creationId xmlns:p14="http://schemas.microsoft.com/office/powerpoint/2010/main" val="1507021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13</a:t>
            </a:fld>
            <a:endParaRPr lang="en-GB" smtClean="0">
              <a:ea typeface="ＭＳ Ｐゴシック" pitchFamily="34" charset="-128"/>
            </a:endParaRPr>
          </a:p>
        </p:txBody>
      </p:sp>
      <p:sp>
        <p:nvSpPr>
          <p:cNvPr id="2" name="Rectangle 1"/>
          <p:cNvSpPr/>
          <p:nvPr/>
        </p:nvSpPr>
        <p:spPr>
          <a:xfrm>
            <a:off x="420687" y="1536174"/>
            <a:ext cx="8294687" cy="1015663"/>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4.	Our </a:t>
            </a:r>
            <a:r>
              <a:rPr lang="en-GB" sz="2000" dirty="0" smtClean="0"/>
              <a:t>body clocks can quickly adapt to different time zones</a:t>
            </a:r>
            <a:r>
              <a:rPr lang="en-GB" sz="2000" dirty="0" smtClean="0"/>
              <a:t>?</a:t>
            </a:r>
            <a:endParaRPr lang="en-GB" sz="2000" dirty="0" smtClean="0"/>
          </a:p>
        </p:txBody>
      </p:sp>
    </p:spTree>
    <p:extLst>
      <p:ext uri="{BB962C8B-B14F-4D97-AF65-F5344CB8AC3E}">
        <p14:creationId xmlns:p14="http://schemas.microsoft.com/office/powerpoint/2010/main" val="907565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14</a:t>
            </a:fld>
            <a:endParaRPr lang="en-GB" smtClean="0">
              <a:ea typeface="ＭＳ Ｐゴシック" pitchFamily="34" charset="-128"/>
            </a:endParaRPr>
          </a:p>
        </p:txBody>
      </p:sp>
      <p:sp>
        <p:nvSpPr>
          <p:cNvPr id="2" name="Rectangle 1"/>
          <p:cNvSpPr/>
          <p:nvPr/>
        </p:nvSpPr>
        <p:spPr>
          <a:xfrm>
            <a:off x="420687" y="1536174"/>
            <a:ext cx="8294687" cy="3231654"/>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eriod" startAt="4"/>
            </a:pPr>
            <a:r>
              <a:rPr lang="en-GB" sz="2000" dirty="0" smtClean="0"/>
              <a:t>Our </a:t>
            </a:r>
            <a:r>
              <a:rPr lang="en-GB" sz="2000" dirty="0" smtClean="0"/>
              <a:t>body clocks can quickly adapt to different time zones</a:t>
            </a:r>
            <a:r>
              <a:rPr lang="en-GB" sz="2000" dirty="0" smtClean="0"/>
              <a:t>?</a:t>
            </a:r>
          </a:p>
          <a:p>
            <a:pPr marL="457200" indent="-457200">
              <a:buAutoNum type="arabicPeriod" startAt="4"/>
            </a:pPr>
            <a:endParaRPr lang="en-GB" sz="2000" dirty="0"/>
          </a:p>
          <a:p>
            <a:r>
              <a:rPr lang="en-GB" sz="2000" dirty="0"/>
              <a:t>FALSE-Our body clocks can take days to adjust to different time zones, meaning that when our body is telling us it is time to sleep during the day and vice versa, or it makes us stay awake when it is late at night. This is known as jet lag.</a:t>
            </a:r>
          </a:p>
          <a:p>
            <a:endParaRPr lang="en-GB" sz="2000" dirty="0"/>
          </a:p>
          <a:p>
            <a:endParaRPr lang="en-GB" sz="2000" dirty="0" smtClean="0"/>
          </a:p>
        </p:txBody>
      </p:sp>
    </p:spTree>
    <p:extLst>
      <p:ext uri="{BB962C8B-B14F-4D97-AF65-F5344CB8AC3E}">
        <p14:creationId xmlns:p14="http://schemas.microsoft.com/office/powerpoint/2010/main" val="978962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15</a:t>
            </a:fld>
            <a:endParaRPr lang="en-GB" smtClean="0">
              <a:ea typeface="ＭＳ Ｐゴシック" pitchFamily="34" charset="-128"/>
            </a:endParaRPr>
          </a:p>
        </p:txBody>
      </p:sp>
      <p:sp>
        <p:nvSpPr>
          <p:cNvPr id="2" name="Rectangle 1"/>
          <p:cNvSpPr/>
          <p:nvPr/>
        </p:nvSpPr>
        <p:spPr>
          <a:xfrm>
            <a:off x="420687" y="1536174"/>
            <a:ext cx="8294687" cy="1631216"/>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5.	Watching </a:t>
            </a:r>
            <a:r>
              <a:rPr lang="en-GB" sz="2000" dirty="0" err="1" smtClean="0"/>
              <a:t>tv</a:t>
            </a:r>
            <a:r>
              <a:rPr lang="en-GB" sz="2000" dirty="0" smtClean="0"/>
              <a:t>, playing on the computer or your mobile phone before bedtime can help you fall asleep?</a:t>
            </a:r>
          </a:p>
          <a:p>
            <a:endParaRPr lang="en-GB" sz="2000" dirty="0"/>
          </a:p>
        </p:txBody>
      </p:sp>
    </p:spTree>
    <p:extLst>
      <p:ext uri="{BB962C8B-B14F-4D97-AF65-F5344CB8AC3E}">
        <p14:creationId xmlns:p14="http://schemas.microsoft.com/office/powerpoint/2010/main" val="1409373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16</a:t>
            </a:fld>
            <a:endParaRPr lang="en-GB" smtClean="0">
              <a:ea typeface="ＭＳ Ｐゴシック" pitchFamily="34" charset="-128"/>
            </a:endParaRPr>
          </a:p>
        </p:txBody>
      </p:sp>
      <p:sp>
        <p:nvSpPr>
          <p:cNvPr id="2" name="Rectangle 1"/>
          <p:cNvSpPr/>
          <p:nvPr/>
        </p:nvSpPr>
        <p:spPr>
          <a:xfrm>
            <a:off x="420687" y="1536174"/>
            <a:ext cx="8294687" cy="2862322"/>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eriod" startAt="5"/>
            </a:pPr>
            <a:r>
              <a:rPr lang="en-GB" sz="2000" dirty="0" smtClean="0"/>
              <a:t>Watching </a:t>
            </a:r>
            <a:r>
              <a:rPr lang="en-GB" sz="2000" dirty="0" err="1" smtClean="0"/>
              <a:t>tv</a:t>
            </a:r>
            <a:r>
              <a:rPr lang="en-GB" sz="2000" dirty="0" smtClean="0"/>
              <a:t>, playing on the computer or your mobile phone before bedtime can help you fall asleep</a:t>
            </a:r>
            <a:r>
              <a:rPr lang="en-GB" sz="2000" dirty="0" smtClean="0"/>
              <a:t>?</a:t>
            </a:r>
          </a:p>
          <a:p>
            <a:pPr marL="457200" indent="-457200">
              <a:buAutoNum type="arabicPeriod" startAt="5"/>
            </a:pPr>
            <a:endParaRPr lang="en-GB" sz="2000" dirty="0"/>
          </a:p>
          <a:p>
            <a:r>
              <a:rPr lang="en-GB" sz="2000" dirty="0"/>
              <a:t>FALSE-The blue light omitted by these gadgets mimics the effects of the sun   and tricks the body into thinking it should still be awake. </a:t>
            </a:r>
          </a:p>
          <a:p>
            <a:endParaRPr lang="en-GB" sz="2000" dirty="0" smtClean="0"/>
          </a:p>
          <a:p>
            <a:endParaRPr lang="en-GB" sz="2000" dirty="0"/>
          </a:p>
        </p:txBody>
      </p:sp>
    </p:spTree>
    <p:extLst>
      <p:ext uri="{BB962C8B-B14F-4D97-AF65-F5344CB8AC3E}">
        <p14:creationId xmlns:p14="http://schemas.microsoft.com/office/powerpoint/2010/main" val="3219260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17</a:t>
            </a:fld>
            <a:endParaRPr lang="en-GB" smtClean="0">
              <a:ea typeface="ＭＳ Ｐゴシック" pitchFamily="34" charset="-128"/>
            </a:endParaRPr>
          </a:p>
        </p:txBody>
      </p:sp>
      <p:sp>
        <p:nvSpPr>
          <p:cNvPr id="2" name="Rectangle 1"/>
          <p:cNvSpPr/>
          <p:nvPr/>
        </p:nvSpPr>
        <p:spPr>
          <a:xfrm>
            <a:off x="420687" y="1536174"/>
            <a:ext cx="8294687" cy="1631216"/>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6	Alcohol helps you fall asleep?</a:t>
            </a:r>
          </a:p>
          <a:p>
            <a:pPr marL="457200" indent="-457200">
              <a:buAutoNum type="arabicPeriod" startAt="5"/>
            </a:pPr>
            <a:endParaRPr lang="en-GB" sz="2000" dirty="0"/>
          </a:p>
          <a:p>
            <a:endParaRPr lang="en-GB" sz="2000" dirty="0"/>
          </a:p>
        </p:txBody>
      </p:sp>
    </p:spTree>
    <p:extLst>
      <p:ext uri="{BB962C8B-B14F-4D97-AF65-F5344CB8AC3E}">
        <p14:creationId xmlns:p14="http://schemas.microsoft.com/office/powerpoint/2010/main" val="2787793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18</a:t>
            </a:fld>
            <a:endParaRPr lang="en-GB" smtClean="0">
              <a:ea typeface="ＭＳ Ｐゴシック" pitchFamily="34" charset="-128"/>
            </a:endParaRPr>
          </a:p>
        </p:txBody>
      </p:sp>
      <p:sp>
        <p:nvSpPr>
          <p:cNvPr id="2" name="Rectangle 1"/>
          <p:cNvSpPr/>
          <p:nvPr/>
        </p:nvSpPr>
        <p:spPr>
          <a:xfrm>
            <a:off x="420687" y="1536174"/>
            <a:ext cx="8294687" cy="2554545"/>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lain" startAt="6"/>
            </a:pPr>
            <a:r>
              <a:rPr lang="en-GB" sz="2000" dirty="0" smtClean="0"/>
              <a:t>Alcohol helps you fall asleep?</a:t>
            </a:r>
          </a:p>
          <a:p>
            <a:pPr marL="457200" indent="-457200">
              <a:buAutoNum type="arabicPlain" startAt="6"/>
            </a:pPr>
            <a:endParaRPr lang="en-GB" sz="2000" dirty="0"/>
          </a:p>
          <a:p>
            <a:r>
              <a:rPr lang="en-GB" sz="2000" dirty="0"/>
              <a:t>FALSE-It may help you fall asleep quick but causes disrupted, lighter and restless sleep. Therefore the quality of sleep is affected.</a:t>
            </a:r>
            <a:endParaRPr lang="en-GB" sz="2000" dirty="0" smtClean="0"/>
          </a:p>
          <a:p>
            <a:pPr marL="457200" indent="-457200">
              <a:buAutoNum type="arabicPeriod" startAt="5"/>
            </a:pPr>
            <a:endParaRPr lang="en-GB" sz="2000" dirty="0"/>
          </a:p>
          <a:p>
            <a:endParaRPr lang="en-GB" sz="2000" dirty="0"/>
          </a:p>
        </p:txBody>
      </p:sp>
    </p:spTree>
    <p:extLst>
      <p:ext uri="{BB962C8B-B14F-4D97-AF65-F5344CB8AC3E}">
        <p14:creationId xmlns:p14="http://schemas.microsoft.com/office/powerpoint/2010/main" val="3118625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19</a:t>
            </a:fld>
            <a:endParaRPr lang="en-GB" smtClean="0">
              <a:ea typeface="ＭＳ Ｐゴシック" pitchFamily="34" charset="-128"/>
            </a:endParaRPr>
          </a:p>
        </p:txBody>
      </p:sp>
      <p:sp>
        <p:nvSpPr>
          <p:cNvPr id="2" name="Rectangle 1"/>
          <p:cNvSpPr/>
          <p:nvPr/>
        </p:nvSpPr>
        <p:spPr>
          <a:xfrm>
            <a:off x="420687" y="1536174"/>
            <a:ext cx="8294687" cy="1323439"/>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7.	Insomnia </a:t>
            </a:r>
            <a:r>
              <a:rPr lang="en-GB" sz="2000" dirty="0" smtClean="0"/>
              <a:t>only affects people who are depressed or anxious</a:t>
            </a:r>
          </a:p>
          <a:p>
            <a:endParaRPr lang="en-GB" sz="2000" dirty="0"/>
          </a:p>
        </p:txBody>
      </p:sp>
    </p:spTree>
    <p:extLst>
      <p:ext uri="{BB962C8B-B14F-4D97-AF65-F5344CB8AC3E}">
        <p14:creationId xmlns:p14="http://schemas.microsoft.com/office/powerpoint/2010/main" val="3000300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Session Content</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566546606"/>
              </p:ext>
            </p:extLst>
          </p:nvPr>
        </p:nvGraphicFramePr>
        <p:xfrm>
          <a:off x="685800" y="1357313"/>
          <a:ext cx="7772400" cy="3482340"/>
        </p:xfrm>
        <a:graphic>
          <a:graphicData uri="http://schemas.openxmlformats.org/drawingml/2006/table">
            <a:tbl>
              <a:tblPr>
                <a:tableStyleId>{5C22544A-7EE6-4342-B048-85BDC9FD1C3A}</a:tableStyleId>
              </a:tblPr>
              <a:tblGrid>
                <a:gridCol w="7772400"/>
              </a:tblGrid>
              <a:tr h="3159124">
                <a:tc>
                  <a:txBody>
                    <a:bodyPr/>
                    <a:lstStyle/>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Sleep and Mental Health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Overview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What is sleep?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Sleep, mental health and emotional wellbeing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How to sleep well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Looking after yourself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20</a:t>
            </a:fld>
            <a:endParaRPr lang="en-GB" smtClean="0">
              <a:ea typeface="ＭＳ Ｐゴシック" pitchFamily="34" charset="-128"/>
            </a:endParaRPr>
          </a:p>
        </p:txBody>
      </p:sp>
      <p:sp>
        <p:nvSpPr>
          <p:cNvPr id="2" name="Rectangle 1"/>
          <p:cNvSpPr/>
          <p:nvPr/>
        </p:nvSpPr>
        <p:spPr>
          <a:xfrm>
            <a:off x="420687" y="1536174"/>
            <a:ext cx="8294687" cy="2554545"/>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eriod" startAt="7"/>
            </a:pPr>
            <a:r>
              <a:rPr lang="en-GB" sz="2000" dirty="0" smtClean="0"/>
              <a:t>Insomnia </a:t>
            </a:r>
            <a:r>
              <a:rPr lang="en-GB" sz="2000" dirty="0" smtClean="0"/>
              <a:t>only affects people who are depressed or </a:t>
            </a:r>
            <a:r>
              <a:rPr lang="en-GB" sz="2000" dirty="0" smtClean="0"/>
              <a:t>anxious</a:t>
            </a:r>
          </a:p>
          <a:p>
            <a:pPr marL="457200" indent="-457200">
              <a:buAutoNum type="arabicPeriod" startAt="7"/>
            </a:pPr>
            <a:endParaRPr lang="en-GB" sz="2000" dirty="0"/>
          </a:p>
          <a:p>
            <a:r>
              <a:rPr lang="en-GB" sz="2000" dirty="0"/>
              <a:t>FALSE-Insomnia can happen to anyone for a range of factors, medication, </a:t>
            </a:r>
            <a:r>
              <a:rPr lang="en-GB" sz="2000" dirty="0" smtClean="0"/>
              <a:t>medical </a:t>
            </a:r>
            <a:r>
              <a:rPr lang="en-GB" sz="2000" dirty="0"/>
              <a:t>conditions </a:t>
            </a:r>
            <a:r>
              <a:rPr lang="en-GB" sz="2000" dirty="0" err="1"/>
              <a:t>eg</a:t>
            </a:r>
            <a:r>
              <a:rPr lang="en-GB" sz="2000" dirty="0"/>
              <a:t> restless leg syndrome. </a:t>
            </a:r>
          </a:p>
          <a:p>
            <a:endParaRPr lang="en-GB" sz="2000" dirty="0" smtClean="0"/>
          </a:p>
          <a:p>
            <a:endParaRPr lang="en-GB" sz="2000" dirty="0"/>
          </a:p>
        </p:txBody>
      </p:sp>
    </p:spTree>
    <p:extLst>
      <p:ext uri="{BB962C8B-B14F-4D97-AF65-F5344CB8AC3E}">
        <p14:creationId xmlns:p14="http://schemas.microsoft.com/office/powerpoint/2010/main" val="2201718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21</a:t>
            </a:fld>
            <a:endParaRPr lang="en-GB" smtClean="0">
              <a:ea typeface="ＭＳ Ｐゴシック" pitchFamily="34" charset="-128"/>
            </a:endParaRPr>
          </a:p>
        </p:txBody>
      </p:sp>
      <p:sp>
        <p:nvSpPr>
          <p:cNvPr id="2" name="Rectangle 1"/>
          <p:cNvSpPr/>
          <p:nvPr/>
        </p:nvSpPr>
        <p:spPr>
          <a:xfrm>
            <a:off x="420687" y="1536174"/>
            <a:ext cx="8294687" cy="1015663"/>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8.	The </a:t>
            </a:r>
            <a:r>
              <a:rPr lang="en-GB" sz="2000" dirty="0" smtClean="0"/>
              <a:t>human body never adjusts to shift work?</a:t>
            </a:r>
            <a:endParaRPr lang="en-GB" sz="2000" dirty="0"/>
          </a:p>
        </p:txBody>
      </p:sp>
    </p:spTree>
    <p:extLst>
      <p:ext uri="{BB962C8B-B14F-4D97-AF65-F5344CB8AC3E}">
        <p14:creationId xmlns:p14="http://schemas.microsoft.com/office/powerpoint/2010/main" val="1479438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22</a:t>
            </a:fld>
            <a:endParaRPr lang="en-GB" smtClean="0">
              <a:ea typeface="ＭＳ Ｐゴシック" pitchFamily="34" charset="-128"/>
            </a:endParaRPr>
          </a:p>
        </p:txBody>
      </p:sp>
      <p:sp>
        <p:nvSpPr>
          <p:cNvPr id="2" name="Rectangle 1"/>
          <p:cNvSpPr/>
          <p:nvPr/>
        </p:nvSpPr>
        <p:spPr>
          <a:xfrm>
            <a:off x="420687" y="1536174"/>
            <a:ext cx="8294687" cy="3170099"/>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AutoNum type="arabicPeriod" startAt="8"/>
            </a:pPr>
            <a:r>
              <a:rPr lang="en-GB" sz="2000" dirty="0" smtClean="0"/>
              <a:t>The </a:t>
            </a:r>
            <a:r>
              <a:rPr lang="en-GB" sz="2000" dirty="0" smtClean="0"/>
              <a:t>human body never adjusts to shift work</a:t>
            </a:r>
            <a:r>
              <a:rPr lang="en-GB" sz="2000" dirty="0" smtClean="0"/>
              <a:t>?</a:t>
            </a:r>
          </a:p>
          <a:p>
            <a:pPr marL="457200" indent="-457200">
              <a:buAutoNum type="arabicPeriod" startAt="8"/>
            </a:pPr>
            <a:endParaRPr lang="en-GB" sz="2000" dirty="0"/>
          </a:p>
          <a:p>
            <a:r>
              <a:rPr lang="en-GB" sz="2000" dirty="0"/>
              <a:t>TRUE-We all have a body clock which controls when we feel sleepy or alert. </a:t>
            </a:r>
          </a:p>
          <a:p>
            <a:r>
              <a:rPr lang="en-GB" sz="2000" dirty="0"/>
              <a:t>Whether you work night shift or not, you are more likely to feel sleep between midnight and 6.30am. The body clock never adjusts. </a:t>
            </a:r>
          </a:p>
          <a:p>
            <a:endParaRPr lang="en-GB" sz="2000" dirty="0"/>
          </a:p>
          <a:p>
            <a:endParaRPr lang="en-GB" sz="2000" dirty="0"/>
          </a:p>
        </p:txBody>
      </p:sp>
    </p:spTree>
    <p:extLst>
      <p:ext uri="{BB962C8B-B14F-4D97-AF65-F5344CB8AC3E}">
        <p14:creationId xmlns:p14="http://schemas.microsoft.com/office/powerpoint/2010/main" val="816065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Impact of Poor Sleep</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23</a:t>
            </a:fld>
            <a:endParaRPr lang="en-GB" smtClean="0">
              <a:ea typeface="ＭＳ Ｐゴシック" pitchFamily="34" charset="-128"/>
            </a:endParaRPr>
          </a:p>
        </p:txBody>
      </p:sp>
      <p:sp>
        <p:nvSpPr>
          <p:cNvPr id="2" name="Rectangle 1"/>
          <p:cNvSpPr/>
          <p:nvPr/>
        </p:nvSpPr>
        <p:spPr>
          <a:xfrm>
            <a:off x="420687" y="1536174"/>
            <a:ext cx="8294687" cy="1938992"/>
          </a:xfrm>
          <a:prstGeom prst="rect">
            <a:avLst/>
          </a:prstGeom>
        </p:spPr>
        <p:txBody>
          <a:bodyPr wrap="square">
            <a:spAutoFit/>
          </a:bodyPr>
          <a:lstStyle/>
          <a:p>
            <a:endParaRPr lang="en-GB" dirty="0"/>
          </a:p>
          <a:p>
            <a:pPr algn="ctr"/>
            <a:r>
              <a:rPr lang="en-GB" sz="3200" dirty="0" smtClean="0"/>
              <a:t>Again using the chat function, write down the effects that poor sleep can have on the body?</a:t>
            </a:r>
            <a:endParaRPr lang="en-GB" sz="3200" dirty="0"/>
          </a:p>
        </p:txBody>
      </p:sp>
    </p:spTree>
    <p:extLst>
      <p:ext uri="{BB962C8B-B14F-4D97-AF65-F5344CB8AC3E}">
        <p14:creationId xmlns:p14="http://schemas.microsoft.com/office/powerpoint/2010/main" val="849530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Impact of Poor Sleep</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24</a:t>
            </a:fld>
            <a:endParaRPr lang="en-GB" smtClean="0">
              <a:ea typeface="ＭＳ Ｐゴシック" pitchFamily="34" charset="-128"/>
            </a:endParaRPr>
          </a:p>
        </p:txBody>
      </p:sp>
      <p:sp>
        <p:nvSpPr>
          <p:cNvPr id="2" name="Rectangle 1"/>
          <p:cNvSpPr/>
          <p:nvPr/>
        </p:nvSpPr>
        <p:spPr>
          <a:xfrm>
            <a:off x="420687" y="1536174"/>
            <a:ext cx="8294687" cy="3046988"/>
          </a:xfrm>
          <a:prstGeom prst="rect">
            <a:avLst/>
          </a:prstGeom>
        </p:spPr>
        <p:txBody>
          <a:bodyPr wrap="square">
            <a:spAutoFit/>
          </a:bodyPr>
          <a:lstStyle/>
          <a:p>
            <a:endParaRPr lang="en-GB" dirty="0"/>
          </a:p>
          <a:p>
            <a:r>
              <a:rPr lang="en-GB" dirty="0"/>
              <a:t>•	Poor concentration </a:t>
            </a:r>
          </a:p>
          <a:p>
            <a:r>
              <a:rPr lang="en-GB" dirty="0"/>
              <a:t>•	Low mood </a:t>
            </a:r>
          </a:p>
          <a:p>
            <a:r>
              <a:rPr lang="en-GB" dirty="0"/>
              <a:t>•	Lack of motivation </a:t>
            </a:r>
          </a:p>
          <a:p>
            <a:r>
              <a:rPr lang="en-GB" dirty="0"/>
              <a:t>•	Susceptible to colds and other ailments </a:t>
            </a:r>
          </a:p>
          <a:p>
            <a:r>
              <a:rPr lang="en-GB" dirty="0"/>
              <a:t>•	Difficulty regulating emotions </a:t>
            </a:r>
          </a:p>
          <a:p>
            <a:r>
              <a:rPr lang="en-GB" dirty="0"/>
              <a:t>•	Irritability </a:t>
            </a:r>
          </a:p>
          <a:p>
            <a:r>
              <a:rPr lang="en-GB" dirty="0"/>
              <a:t>•	Anxiety </a:t>
            </a:r>
          </a:p>
        </p:txBody>
      </p:sp>
    </p:spTree>
    <p:extLst>
      <p:ext uri="{BB962C8B-B14F-4D97-AF65-F5344CB8AC3E}">
        <p14:creationId xmlns:p14="http://schemas.microsoft.com/office/powerpoint/2010/main" val="3233626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smtClean="0"/>
              <a:t>Interesting Facts </a:t>
            </a:r>
            <a:r>
              <a:rPr lang="en-GB" sz="3200" b="1" dirty="0"/>
              <a:t/>
            </a:r>
            <a:br>
              <a:rPr lang="en-GB" sz="3200" b="1" dirty="0"/>
            </a:br>
            <a:endParaRPr lang="en-GB" sz="3200" b="1" dirty="0" smtClean="0">
              <a:solidFill>
                <a:srgbClr val="AA0817"/>
              </a:solidFill>
            </a:endParaRPr>
          </a:p>
        </p:txBody>
      </p:sp>
      <p:sp>
        <p:nvSpPr>
          <p:cNvPr id="19458" name="Rectangle 3"/>
          <p:cNvSpPr>
            <a:spLocks noGrp="1" noChangeArrowheads="1"/>
          </p:cNvSpPr>
          <p:nvPr>
            <p:ph type="body" idx="4294967295"/>
          </p:nvPr>
        </p:nvSpPr>
        <p:spPr>
          <a:xfrm>
            <a:off x="360363" y="1382713"/>
            <a:ext cx="8485187" cy="4943475"/>
          </a:xfrm>
        </p:spPr>
        <p:txBody>
          <a:bodyPr/>
          <a:lstStyle/>
          <a:p>
            <a:pPr marL="0" indent="0" algn="ctr">
              <a:buNone/>
            </a:pPr>
            <a:r>
              <a:rPr lang="en-GB" sz="2800" b="1" dirty="0"/>
              <a:t>Margaret Thatcher is famously said to have slept for only four hours a night</a:t>
            </a:r>
            <a:r>
              <a:rPr lang="en-GB" sz="2800" b="1" dirty="0" smtClean="0"/>
              <a:t>.</a:t>
            </a:r>
          </a:p>
          <a:p>
            <a:pPr marL="0" indent="0" algn="ctr">
              <a:buNone/>
            </a:pPr>
            <a:r>
              <a:rPr lang="en-GB" sz="2800" b="1" dirty="0" smtClean="0"/>
              <a:t>“</a:t>
            </a:r>
            <a:r>
              <a:rPr lang="en-GB" sz="2800" dirty="0" smtClean="0"/>
              <a:t>To </a:t>
            </a:r>
            <a:r>
              <a:rPr lang="en-GB" sz="2800" dirty="0"/>
              <a:t>admit needing sleep was a sign of </a:t>
            </a:r>
            <a:r>
              <a:rPr lang="en-GB" sz="2800" dirty="0" smtClean="0"/>
              <a:t>weakness!”</a:t>
            </a:r>
          </a:p>
          <a:p>
            <a:pPr marL="0" indent="0" algn="ctr">
              <a:buNone/>
            </a:pPr>
            <a:endParaRPr lang="en-GB" sz="2800" b="1" dirty="0"/>
          </a:p>
          <a:p>
            <a:pPr marL="0" indent="0" algn="ctr">
              <a:buNone/>
            </a:pPr>
            <a:r>
              <a:rPr lang="en-GB" sz="2800" dirty="0"/>
              <a:t>According to a study of koala activity in Victoria</a:t>
            </a:r>
            <a:r>
              <a:rPr lang="en-GB" sz="2800" dirty="0" smtClean="0"/>
              <a:t>, Australia</a:t>
            </a:r>
            <a:r>
              <a:rPr lang="en-GB" sz="2800" dirty="0"/>
              <a:t> </a:t>
            </a:r>
            <a:r>
              <a:rPr lang="en-GB" sz="2800" b="1" dirty="0">
                <a:hlinkClick r:id="rId3"/>
              </a:rPr>
              <a:t>they actually sleep for around 14.5 hours and spend almost another 5 hours </a:t>
            </a:r>
            <a:r>
              <a:rPr lang="en-GB" sz="2800" b="1" dirty="0" smtClean="0">
                <a:hlinkClick r:id="rId3"/>
              </a:rPr>
              <a:t>resting</a:t>
            </a:r>
            <a:r>
              <a:rPr lang="en-GB" sz="2800" dirty="0"/>
              <a:t>!</a:t>
            </a:r>
            <a:endParaRPr lang="en-GB" sz="2800" b="1" dirty="0"/>
          </a:p>
        </p:txBody>
      </p:sp>
    </p:spTree>
    <p:extLst>
      <p:ext uri="{BB962C8B-B14F-4D97-AF65-F5344CB8AC3E}">
        <p14:creationId xmlns:p14="http://schemas.microsoft.com/office/powerpoint/2010/main" val="2405181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smtClean="0"/>
              <a:t>Discussion Point </a:t>
            </a:r>
            <a:r>
              <a:rPr lang="en-GB" sz="3200" b="1" dirty="0"/>
              <a:t/>
            </a:r>
            <a:br>
              <a:rPr lang="en-GB" sz="3200" b="1" dirty="0"/>
            </a:br>
            <a:endParaRPr lang="en-GB" sz="3200" b="1" dirty="0" smtClean="0">
              <a:solidFill>
                <a:srgbClr val="AA0817"/>
              </a:solidFill>
            </a:endParaRPr>
          </a:p>
        </p:txBody>
      </p:sp>
      <p:sp>
        <p:nvSpPr>
          <p:cNvPr id="19458" name="Rectangle 3"/>
          <p:cNvSpPr>
            <a:spLocks noGrp="1" noChangeArrowheads="1"/>
          </p:cNvSpPr>
          <p:nvPr>
            <p:ph type="body" idx="4294967295"/>
          </p:nvPr>
        </p:nvSpPr>
        <p:spPr>
          <a:xfrm>
            <a:off x="360363" y="1382713"/>
            <a:ext cx="8485187" cy="4943475"/>
          </a:xfrm>
        </p:spPr>
        <p:txBody>
          <a:bodyPr/>
          <a:lstStyle/>
          <a:p>
            <a:pPr marL="0" indent="0">
              <a:buNone/>
            </a:pPr>
            <a:endParaRPr lang="en-GB" sz="2000" b="1" dirty="0"/>
          </a:p>
          <a:p>
            <a:pPr marL="0" indent="0" algn="ctr">
              <a:buNone/>
            </a:pPr>
            <a:r>
              <a:rPr lang="en-GB" sz="3600" dirty="0" smtClean="0"/>
              <a:t>Has </a:t>
            </a:r>
            <a:r>
              <a:rPr lang="en-GB" sz="3600" dirty="0"/>
              <a:t>anyone has heard of the circadian </a:t>
            </a:r>
            <a:r>
              <a:rPr lang="en-GB" sz="3600" dirty="0" smtClean="0"/>
              <a:t>rhythm and if yes what is it? </a:t>
            </a:r>
            <a:endParaRPr lang="en-GB" sz="3600" b="1" dirty="0"/>
          </a:p>
          <a:p>
            <a:pPr marL="0" indent="0">
              <a:buNone/>
            </a:pPr>
            <a:endParaRPr lang="en-GB" sz="3600" b="1" dirty="0"/>
          </a:p>
        </p:txBody>
      </p:sp>
    </p:spTree>
    <p:extLst>
      <p:ext uri="{BB962C8B-B14F-4D97-AF65-F5344CB8AC3E}">
        <p14:creationId xmlns:p14="http://schemas.microsoft.com/office/powerpoint/2010/main" val="287207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a:t>Sleep and mental health </a:t>
            </a:r>
            <a:br>
              <a:rPr lang="en-GB" sz="3200" b="1" dirty="0"/>
            </a:br>
            <a:endParaRPr lang="en-GB" sz="3200" b="1" dirty="0" smtClean="0">
              <a:solidFill>
                <a:srgbClr val="AA0817"/>
              </a:solidFill>
            </a:endParaRPr>
          </a:p>
        </p:txBody>
      </p:sp>
      <p:sp>
        <p:nvSpPr>
          <p:cNvPr id="19458" name="Rectangle 3"/>
          <p:cNvSpPr>
            <a:spLocks noGrp="1" noChangeArrowheads="1"/>
          </p:cNvSpPr>
          <p:nvPr>
            <p:ph type="body" idx="4294967295"/>
          </p:nvPr>
        </p:nvSpPr>
        <p:spPr>
          <a:xfrm>
            <a:off x="360363" y="1382713"/>
            <a:ext cx="8485187" cy="4943475"/>
          </a:xfrm>
        </p:spPr>
        <p:txBody>
          <a:bodyPr/>
          <a:lstStyle/>
          <a:p>
            <a:pPr marL="0" indent="0">
              <a:buNone/>
            </a:pPr>
            <a:endParaRPr lang="en-GB" sz="2000" b="1" dirty="0"/>
          </a:p>
          <a:p>
            <a:pPr marL="0" indent="0">
              <a:buNone/>
            </a:pPr>
            <a:r>
              <a:rPr lang="en-GB" sz="2000" b="1" dirty="0" smtClean="0"/>
              <a:t>Circadian </a:t>
            </a:r>
            <a:r>
              <a:rPr lang="en-GB" sz="2000" b="1" dirty="0"/>
              <a:t>rhythm: 24 hour body clock </a:t>
            </a:r>
          </a:p>
          <a:p>
            <a:pPr marL="0" indent="0">
              <a:buNone/>
            </a:pPr>
            <a:r>
              <a:rPr lang="en-GB" sz="2000" b="1" dirty="0"/>
              <a:t> </a:t>
            </a:r>
          </a:p>
          <a:p>
            <a:pPr marL="0" indent="0">
              <a:buNone/>
            </a:pPr>
            <a:r>
              <a:rPr lang="en-GB" sz="2000" b="1" dirty="0" smtClean="0"/>
              <a:t>Responsible </a:t>
            </a:r>
            <a:r>
              <a:rPr lang="en-GB" sz="2000" b="1" dirty="0"/>
              <a:t>for sleep function </a:t>
            </a:r>
            <a:endParaRPr lang="en-GB" sz="2000" b="1" dirty="0" smtClean="0"/>
          </a:p>
          <a:p>
            <a:pPr marL="0" indent="0">
              <a:buNone/>
            </a:pPr>
            <a:endParaRPr lang="en-GB" sz="2000" b="1" dirty="0"/>
          </a:p>
          <a:p>
            <a:pPr marL="0" lvl="0" indent="0">
              <a:buNone/>
            </a:pPr>
            <a:r>
              <a:rPr lang="en-GB" sz="2000" dirty="0"/>
              <a:t>Prompts the release of two hormones (cortisol and melatonin ) </a:t>
            </a:r>
            <a:endParaRPr lang="en-GB" sz="2000" dirty="0" smtClean="0"/>
          </a:p>
          <a:p>
            <a:pPr marL="0" lvl="0" indent="0">
              <a:buNone/>
            </a:pPr>
            <a:endParaRPr lang="en-GB" sz="2000" dirty="0"/>
          </a:p>
          <a:p>
            <a:pPr marL="0" indent="0">
              <a:buNone/>
            </a:pPr>
            <a:r>
              <a:rPr lang="en-GB" sz="2000" b="1" dirty="0"/>
              <a:t>Cortisol </a:t>
            </a:r>
            <a:endParaRPr lang="en-GB" sz="2000" dirty="0"/>
          </a:p>
          <a:p>
            <a:pPr lvl="0"/>
            <a:r>
              <a:rPr lang="en-GB" sz="2000" dirty="0"/>
              <a:t>Levels highest in the morning </a:t>
            </a:r>
            <a:r>
              <a:rPr lang="en-GB" sz="2000" dirty="0" smtClean="0"/>
              <a:t> </a:t>
            </a:r>
            <a:endParaRPr lang="en-GB" sz="2000" dirty="0"/>
          </a:p>
          <a:p>
            <a:pPr lvl="0"/>
            <a:r>
              <a:rPr lang="en-GB" sz="2000" dirty="0"/>
              <a:t>Stress hormone </a:t>
            </a:r>
          </a:p>
          <a:p>
            <a:pPr lvl="0"/>
            <a:r>
              <a:rPr lang="en-GB" sz="2000" dirty="0"/>
              <a:t>Helps us cope when under pressure </a:t>
            </a:r>
          </a:p>
          <a:p>
            <a:pPr lvl="0"/>
            <a:r>
              <a:rPr lang="en-GB" sz="2000" dirty="0"/>
              <a:t>Chronic release can lead to sleep problems and long term mood disorders like anxiety and depression </a:t>
            </a:r>
          </a:p>
          <a:p>
            <a:pPr marL="0" indent="0">
              <a:buNone/>
            </a:pPr>
            <a:endParaRPr lang="en-GB" sz="2000" b="1" dirty="0"/>
          </a:p>
          <a:p>
            <a:pPr marL="0" indent="0">
              <a:buNone/>
            </a:pPr>
            <a:endParaRPr lang="en-GB" sz="2000" b="1" dirty="0"/>
          </a:p>
        </p:txBody>
      </p:sp>
    </p:spTree>
    <p:extLst>
      <p:ext uri="{BB962C8B-B14F-4D97-AF65-F5344CB8AC3E}">
        <p14:creationId xmlns:p14="http://schemas.microsoft.com/office/powerpoint/2010/main" val="1907007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a:t>Sleep and mental health </a:t>
            </a:r>
            <a:br>
              <a:rPr lang="en-GB" sz="3200" b="1" dirty="0"/>
            </a:br>
            <a:endParaRPr lang="en-GB" sz="3200" b="1" dirty="0" smtClean="0">
              <a:solidFill>
                <a:srgbClr val="AA0817"/>
              </a:solidFill>
            </a:endParaRPr>
          </a:p>
        </p:txBody>
      </p:sp>
      <p:sp>
        <p:nvSpPr>
          <p:cNvPr id="19458" name="Rectangle 3"/>
          <p:cNvSpPr>
            <a:spLocks noGrp="1" noChangeArrowheads="1"/>
          </p:cNvSpPr>
          <p:nvPr>
            <p:ph type="body" idx="4294967295"/>
          </p:nvPr>
        </p:nvSpPr>
        <p:spPr>
          <a:xfrm>
            <a:off x="360363" y="1382713"/>
            <a:ext cx="8485187" cy="4943475"/>
          </a:xfrm>
        </p:spPr>
        <p:txBody>
          <a:bodyPr/>
          <a:lstStyle/>
          <a:p>
            <a:pPr marL="0" indent="0">
              <a:buNone/>
            </a:pPr>
            <a:endParaRPr lang="en-GB" sz="2000" b="1" dirty="0"/>
          </a:p>
          <a:p>
            <a:pPr marL="0" indent="0">
              <a:buNone/>
            </a:pPr>
            <a:r>
              <a:rPr lang="en-GB" sz="2000" b="1" dirty="0" smtClean="0"/>
              <a:t>Circadian </a:t>
            </a:r>
            <a:r>
              <a:rPr lang="en-GB" sz="2000" b="1" dirty="0"/>
              <a:t>rhythm: 24 hour body clock </a:t>
            </a:r>
          </a:p>
          <a:p>
            <a:pPr marL="0" indent="0">
              <a:buNone/>
            </a:pPr>
            <a:r>
              <a:rPr lang="en-GB" sz="2000" b="1" dirty="0"/>
              <a:t> </a:t>
            </a:r>
          </a:p>
          <a:p>
            <a:pPr marL="0" indent="0">
              <a:buNone/>
            </a:pPr>
            <a:endParaRPr lang="en-GB" sz="2000" b="1" dirty="0"/>
          </a:p>
          <a:p>
            <a:pPr marL="0" indent="0">
              <a:buNone/>
            </a:pPr>
            <a:endParaRPr lang="en-GB" sz="2000" b="1" dirty="0"/>
          </a:p>
        </p:txBody>
      </p:sp>
      <p:graphicFrame>
        <p:nvGraphicFramePr>
          <p:cNvPr id="2" name="Table 1"/>
          <p:cNvGraphicFramePr>
            <a:graphicFrameLocks noGrp="1"/>
          </p:cNvGraphicFramePr>
          <p:nvPr>
            <p:extLst>
              <p:ext uri="{D42A27DB-BD31-4B8C-83A1-F6EECF244321}">
                <p14:modId xmlns:p14="http://schemas.microsoft.com/office/powerpoint/2010/main" val="2231893010"/>
              </p:ext>
            </p:extLst>
          </p:nvPr>
        </p:nvGraphicFramePr>
        <p:xfrm>
          <a:off x="685800" y="2200275"/>
          <a:ext cx="7772400" cy="3714749"/>
        </p:xfrm>
        <a:graphic>
          <a:graphicData uri="http://schemas.openxmlformats.org/drawingml/2006/table">
            <a:tbl>
              <a:tblPr>
                <a:tableStyleId>{5C22544A-7EE6-4342-B048-85BDC9FD1C3A}</a:tableStyleId>
              </a:tblPr>
              <a:tblGrid>
                <a:gridCol w="7772400"/>
              </a:tblGrid>
              <a:tr h="3714749">
                <a:tc>
                  <a:txBody>
                    <a:bodyPr/>
                    <a:lstStyle/>
                    <a:p>
                      <a:pPr marL="20955" algn="l">
                        <a:lnSpc>
                          <a:spcPct val="103000"/>
                        </a:lnSpc>
                        <a:spcAft>
                          <a:spcPts val="250"/>
                        </a:spcAft>
                      </a:pPr>
                      <a:r>
                        <a:rPr lang="en-GB" sz="2400" dirty="0">
                          <a:effectLst/>
                        </a:rPr>
                        <a:t>Melatonin is also called the sleepy hormone. This hormone is released in response to darkness and tells the body it is time to prepare for sleep. </a:t>
                      </a:r>
                      <a:endParaRPr lang="en-GB" sz="2400" dirty="0" smtClean="0">
                        <a:effectLst/>
                      </a:endParaRPr>
                    </a:p>
                    <a:p>
                      <a:pPr marL="20955" algn="l">
                        <a:lnSpc>
                          <a:spcPct val="103000"/>
                        </a:lnSpc>
                        <a:spcAft>
                          <a:spcPts val="250"/>
                        </a:spcAft>
                      </a:pPr>
                      <a:endParaRPr lang="en-GB" sz="2400" dirty="0">
                        <a:effectLst/>
                      </a:endParaRPr>
                    </a:p>
                    <a:p>
                      <a:pPr marL="20955" algn="l">
                        <a:lnSpc>
                          <a:spcPct val="103000"/>
                        </a:lnSpc>
                        <a:spcAft>
                          <a:spcPts val="240"/>
                        </a:spcAft>
                      </a:pPr>
                      <a:r>
                        <a:rPr lang="en-GB" sz="2400" dirty="0">
                          <a:effectLst/>
                        </a:rPr>
                        <a:t>On the flip side when it becomes light the brain sends a signal to the body to release cortisol, to wake our bodies up. This is the hormone we will look at and how this can impact on our mental health. </a:t>
                      </a:r>
                      <a:endPar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bl>
          </a:graphicData>
        </a:graphic>
      </p:graphicFrame>
    </p:spTree>
    <p:extLst>
      <p:ext uri="{BB962C8B-B14F-4D97-AF65-F5344CB8AC3E}">
        <p14:creationId xmlns:p14="http://schemas.microsoft.com/office/powerpoint/2010/main" val="548200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How to sleep Well?</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29</a:t>
            </a:fld>
            <a:endParaRPr lang="en-GB" smtClean="0">
              <a:ea typeface="ＭＳ Ｐゴシック" pitchFamily="34" charset="-128"/>
            </a:endParaRPr>
          </a:p>
        </p:txBody>
      </p:sp>
      <p:sp>
        <p:nvSpPr>
          <p:cNvPr id="2" name="Rectangle 1"/>
          <p:cNvSpPr/>
          <p:nvPr/>
        </p:nvSpPr>
        <p:spPr>
          <a:xfrm>
            <a:off x="420687" y="1536174"/>
            <a:ext cx="8294687" cy="1754326"/>
          </a:xfrm>
          <a:prstGeom prst="rect">
            <a:avLst/>
          </a:prstGeom>
        </p:spPr>
        <p:txBody>
          <a:bodyPr wrap="square">
            <a:spAutoFit/>
          </a:bodyPr>
          <a:lstStyle/>
          <a:p>
            <a:pPr algn="ctr"/>
            <a:r>
              <a:rPr lang="en-GB" sz="3600" dirty="0" smtClean="0"/>
              <a:t>Using the chat function, write down your suggestions on how to get a good nights sleep?</a:t>
            </a:r>
            <a:endParaRPr lang="en-GB" sz="3600" dirty="0"/>
          </a:p>
        </p:txBody>
      </p:sp>
    </p:spTree>
    <p:extLst>
      <p:ext uri="{BB962C8B-B14F-4D97-AF65-F5344CB8AC3E}">
        <p14:creationId xmlns:p14="http://schemas.microsoft.com/office/powerpoint/2010/main" val="2460044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Learning Outcomes</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3</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542873149"/>
              </p:ext>
            </p:extLst>
          </p:nvPr>
        </p:nvGraphicFramePr>
        <p:xfrm>
          <a:off x="685800" y="1357313"/>
          <a:ext cx="7772400" cy="3159124"/>
        </p:xfrm>
        <a:graphic>
          <a:graphicData uri="http://schemas.openxmlformats.org/drawingml/2006/table">
            <a:tbl>
              <a:tblPr>
                <a:tableStyleId>{5C22544A-7EE6-4342-B048-85BDC9FD1C3A}</a:tableStyleId>
              </a:tblPr>
              <a:tblGrid>
                <a:gridCol w="7772400"/>
              </a:tblGrid>
              <a:tr h="3159124">
                <a:tc>
                  <a:txBody>
                    <a:bodyPr/>
                    <a:lstStyle/>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Participants will be able to:</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1.	Dispel some of the myths surrounding sleep</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2.	Describe what sleep is</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3.	List the effects poor sleep can have on mental health and wellbeing</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4.	Discuss the links between sleep and mental health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Explore strategies on how to sleep well</a:t>
                      </a:r>
                    </a:p>
                    <a:p>
                      <a:pPr marL="0" lvl="0" indent="0" algn="l" fontAlgn="base">
                        <a:lnSpc>
                          <a:spcPct val="103000"/>
                        </a:lnSpc>
                        <a:spcAft>
                          <a:spcPts val="250"/>
                        </a:spcAft>
                        <a:buClr>
                          <a:srgbClr val="000000"/>
                        </a:buClr>
                        <a:buSzPts val="1150"/>
                        <a:buFont typeface="+mj-lt"/>
                        <a:buNone/>
                      </a:pP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7839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sz="3200" b="1" dirty="0" smtClean="0">
                <a:solidFill>
                  <a:srgbClr val="AA0817"/>
                </a:solidFill>
              </a:rPr>
              <a:t>How to sleep Well</a:t>
            </a:r>
          </a:p>
        </p:txBody>
      </p:sp>
      <p:sp>
        <p:nvSpPr>
          <p:cNvPr id="21506" name="Rectangle 3"/>
          <p:cNvSpPr>
            <a:spLocks noGrp="1" noChangeArrowheads="1"/>
          </p:cNvSpPr>
          <p:nvPr>
            <p:ph type="body" idx="1"/>
          </p:nvPr>
        </p:nvSpPr>
        <p:spPr/>
        <p:txBody>
          <a:bodyPr/>
          <a:lstStyle/>
          <a:p>
            <a:pPr marL="0" indent="0">
              <a:lnSpc>
                <a:spcPct val="80000"/>
              </a:lnSpc>
              <a:buNone/>
            </a:pPr>
            <a:r>
              <a:rPr lang="en-GB" sz="1800" dirty="0" smtClean="0"/>
              <a:t> </a:t>
            </a:r>
            <a:endParaRPr lang="en-GB" sz="1800" dirty="0"/>
          </a:p>
          <a:p>
            <a:pPr marL="0" indent="0">
              <a:lnSpc>
                <a:spcPct val="80000"/>
              </a:lnSpc>
              <a:buNone/>
            </a:pPr>
            <a:r>
              <a:rPr lang="en-GB" sz="1800" dirty="0"/>
              <a:t> </a:t>
            </a:r>
          </a:p>
          <a:p>
            <a:pPr marL="0" indent="0">
              <a:lnSpc>
                <a:spcPct val="80000"/>
              </a:lnSpc>
              <a:buNone/>
            </a:pPr>
            <a:r>
              <a:rPr lang="en-GB" sz="1800" dirty="0"/>
              <a:t> </a:t>
            </a:r>
          </a:p>
          <a:p>
            <a:pPr marL="0" indent="0">
              <a:lnSpc>
                <a:spcPct val="80000"/>
              </a:lnSpc>
              <a:buNone/>
            </a:pPr>
            <a:endParaRPr lang="en-US" sz="1800" dirty="0" smtClean="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486214244"/>
              </p:ext>
            </p:extLst>
          </p:nvPr>
        </p:nvGraphicFramePr>
        <p:xfrm>
          <a:off x="843734" y="2174876"/>
          <a:ext cx="3267120" cy="3951287"/>
        </p:xfrm>
        <a:graphic>
          <a:graphicData uri="http://schemas.openxmlformats.org/drawingml/2006/table">
            <a:tbl>
              <a:tblPr firstRow="1" firstCol="1" bandRow="1">
                <a:tableStyleId>{5C22544A-7EE6-4342-B048-85BDC9FD1C3A}</a:tableStyleId>
              </a:tblPr>
              <a:tblGrid>
                <a:gridCol w="3267120"/>
              </a:tblGrid>
              <a:tr h="1046833">
                <a:tc>
                  <a:txBody>
                    <a:bodyPr/>
                    <a:lstStyle/>
                    <a:p>
                      <a:pPr algn="l">
                        <a:lnSpc>
                          <a:spcPct val="115000"/>
                        </a:lnSpc>
                        <a:spcAft>
                          <a:spcPts val="0"/>
                        </a:spcAft>
                      </a:pPr>
                      <a:r>
                        <a:rPr lang="en-GB" sz="1500" dirty="0">
                          <a:solidFill>
                            <a:schemeClr val="accent2"/>
                          </a:solidFill>
                          <a:effectLst/>
                        </a:rPr>
                        <a:t>Get up at the same time every day </a:t>
                      </a:r>
                      <a:endParaRPr lang="en-GB" sz="9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144337" marT="145379" marB="0" anchor="b"/>
                </a:tc>
              </a:tr>
              <a:tr h="765455">
                <a:tc>
                  <a:txBody>
                    <a:bodyPr/>
                    <a:lstStyle/>
                    <a:p>
                      <a:pPr algn="l">
                        <a:lnSpc>
                          <a:spcPct val="115000"/>
                        </a:lnSpc>
                        <a:spcAft>
                          <a:spcPts val="0"/>
                        </a:spcAft>
                      </a:pPr>
                      <a:r>
                        <a:rPr lang="en-GB" sz="1500" dirty="0">
                          <a:solidFill>
                            <a:schemeClr val="accent2"/>
                          </a:solidFill>
                          <a:effectLst/>
                        </a:rPr>
                        <a:t>Get outside for at least 30 min per day for natural sunlight </a:t>
                      </a:r>
                      <a:endParaRPr lang="en-GB" sz="9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144337" marT="145379" marB="0" anchor="ctr"/>
                </a:tc>
              </a:tr>
              <a:tr h="540351">
                <a:tc>
                  <a:txBody>
                    <a:bodyPr/>
                    <a:lstStyle/>
                    <a:p>
                      <a:pPr algn="l">
                        <a:lnSpc>
                          <a:spcPct val="115000"/>
                        </a:lnSpc>
                        <a:spcAft>
                          <a:spcPts val="0"/>
                        </a:spcAft>
                      </a:pPr>
                      <a:r>
                        <a:rPr lang="en-GB" sz="1500" dirty="0">
                          <a:solidFill>
                            <a:schemeClr val="accent2"/>
                          </a:solidFill>
                          <a:effectLst/>
                        </a:rPr>
                        <a:t>Avoid caffeine based drinks </a:t>
                      </a:r>
                      <a:endParaRPr lang="en-GB" sz="9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144337" marT="145379" marB="0" anchor="ctr"/>
                </a:tc>
              </a:tr>
              <a:tr h="540351">
                <a:tc>
                  <a:txBody>
                    <a:bodyPr/>
                    <a:lstStyle/>
                    <a:p>
                      <a:pPr algn="l">
                        <a:lnSpc>
                          <a:spcPct val="115000"/>
                        </a:lnSpc>
                        <a:spcAft>
                          <a:spcPts val="0"/>
                        </a:spcAft>
                      </a:pPr>
                      <a:r>
                        <a:rPr lang="en-GB" sz="1500" dirty="0">
                          <a:solidFill>
                            <a:schemeClr val="accent2"/>
                          </a:solidFill>
                          <a:effectLst/>
                        </a:rPr>
                        <a:t>Do some exercise </a:t>
                      </a:r>
                      <a:endParaRPr lang="en-GB" sz="9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144337" marT="145379" marB="0" anchor="ctr"/>
                </a:tc>
              </a:tr>
              <a:tr h="1058297">
                <a:tc>
                  <a:txBody>
                    <a:bodyPr/>
                    <a:lstStyle/>
                    <a:p>
                      <a:pPr algn="just">
                        <a:lnSpc>
                          <a:spcPct val="115000"/>
                        </a:lnSpc>
                        <a:spcAft>
                          <a:spcPts val="0"/>
                        </a:spcAft>
                      </a:pPr>
                      <a:r>
                        <a:rPr lang="en-GB" sz="1500" dirty="0">
                          <a:solidFill>
                            <a:schemeClr val="accent2"/>
                          </a:solidFill>
                          <a:effectLst/>
                        </a:rPr>
                        <a:t>Try to resolve or develop healthy coping strategies for any issues causing you anxiety </a:t>
                      </a:r>
                      <a:endParaRPr lang="en-GB" sz="9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144337" marT="145379" marB="0"/>
                </a:tc>
              </a:tr>
            </a:tbl>
          </a:graphicData>
        </a:graphic>
      </p:graphicFrame>
      <p:graphicFrame>
        <p:nvGraphicFramePr>
          <p:cNvPr id="6" name="Content Placeholder 5"/>
          <p:cNvGraphicFramePr>
            <a:graphicFrameLocks noGrp="1"/>
          </p:cNvGraphicFramePr>
          <p:nvPr>
            <p:ph sz="quarter" idx="4"/>
            <p:extLst>
              <p:ext uri="{D42A27DB-BD31-4B8C-83A1-F6EECF244321}">
                <p14:modId xmlns:p14="http://schemas.microsoft.com/office/powerpoint/2010/main" val="2564482292"/>
              </p:ext>
            </p:extLst>
          </p:nvPr>
        </p:nvGraphicFramePr>
        <p:xfrm>
          <a:off x="5061160" y="2156776"/>
          <a:ext cx="3209505" cy="4060209"/>
        </p:xfrm>
        <a:graphic>
          <a:graphicData uri="http://schemas.openxmlformats.org/drawingml/2006/table">
            <a:tbl>
              <a:tblPr firstRow="1" firstCol="1" bandRow="1">
                <a:tableStyleId>{5C22544A-7EE6-4342-B048-85BDC9FD1C3A}</a:tableStyleId>
              </a:tblPr>
              <a:tblGrid>
                <a:gridCol w="3209505"/>
              </a:tblGrid>
              <a:tr h="1168791">
                <a:tc>
                  <a:txBody>
                    <a:bodyPr/>
                    <a:lstStyle/>
                    <a:p>
                      <a:pPr algn="l">
                        <a:lnSpc>
                          <a:spcPct val="115000"/>
                        </a:lnSpc>
                        <a:spcAft>
                          <a:spcPts val="0"/>
                        </a:spcAft>
                      </a:pPr>
                      <a:r>
                        <a:rPr lang="en-GB" sz="1400" dirty="0">
                          <a:solidFill>
                            <a:schemeClr val="accent2"/>
                          </a:solidFill>
                          <a:effectLst/>
                        </a:rPr>
                        <a:t>Turn off all technology devices at least 1 hour before bed (phone, tablets, TV)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b"/>
                </a:tc>
              </a:tr>
              <a:tr h="496532">
                <a:tc>
                  <a:txBody>
                    <a:bodyPr/>
                    <a:lstStyle/>
                    <a:p>
                      <a:pPr algn="l">
                        <a:lnSpc>
                          <a:spcPct val="115000"/>
                        </a:lnSpc>
                        <a:spcAft>
                          <a:spcPts val="0"/>
                        </a:spcAft>
                      </a:pPr>
                      <a:r>
                        <a:rPr lang="en-GB" sz="1400" dirty="0">
                          <a:solidFill>
                            <a:schemeClr val="accent2"/>
                          </a:solidFill>
                          <a:effectLst/>
                        </a:rPr>
                        <a:t>Avoid caffeine and alcohol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ctr"/>
                </a:tc>
              </a:tr>
              <a:tr h="496532">
                <a:tc>
                  <a:txBody>
                    <a:bodyPr/>
                    <a:lstStyle/>
                    <a:p>
                      <a:pPr algn="l">
                        <a:lnSpc>
                          <a:spcPct val="115000"/>
                        </a:lnSpc>
                        <a:spcAft>
                          <a:spcPts val="0"/>
                        </a:spcAft>
                      </a:pPr>
                      <a:r>
                        <a:rPr lang="en-GB" sz="1400" dirty="0">
                          <a:solidFill>
                            <a:schemeClr val="accent2"/>
                          </a:solidFill>
                          <a:effectLst/>
                        </a:rPr>
                        <a:t>Relax (bath, reading )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ctr"/>
                </a:tc>
              </a:tr>
              <a:tr h="618918">
                <a:tc>
                  <a:txBody>
                    <a:bodyPr/>
                    <a:lstStyle/>
                    <a:p>
                      <a:pPr algn="l">
                        <a:lnSpc>
                          <a:spcPct val="115000"/>
                        </a:lnSpc>
                        <a:spcAft>
                          <a:spcPts val="135"/>
                        </a:spcAft>
                      </a:pPr>
                      <a:r>
                        <a:rPr lang="en-GB" sz="1400" dirty="0">
                          <a:solidFill>
                            <a:schemeClr val="accent2"/>
                          </a:solidFill>
                          <a:effectLst/>
                        </a:rPr>
                        <a:t>Ensure bedroom is cool </a:t>
                      </a:r>
                      <a:endParaRPr lang="en-GB" sz="800" dirty="0">
                        <a:solidFill>
                          <a:schemeClr val="accent2"/>
                        </a:solidFill>
                        <a:effectLst/>
                      </a:endParaRPr>
                    </a:p>
                    <a:p>
                      <a:pPr algn="l">
                        <a:lnSpc>
                          <a:spcPct val="115000"/>
                        </a:lnSpc>
                        <a:spcAft>
                          <a:spcPts val="0"/>
                        </a:spcAft>
                      </a:pPr>
                      <a:r>
                        <a:rPr lang="en-GB" sz="1400" dirty="0">
                          <a:solidFill>
                            <a:schemeClr val="accent2"/>
                          </a:solidFill>
                          <a:effectLst/>
                        </a:rPr>
                        <a:t>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b"/>
                </a:tc>
              </a:tr>
              <a:tr h="618918">
                <a:tc>
                  <a:txBody>
                    <a:bodyPr/>
                    <a:lstStyle/>
                    <a:p>
                      <a:pPr algn="l">
                        <a:lnSpc>
                          <a:spcPct val="115000"/>
                        </a:lnSpc>
                        <a:spcAft>
                          <a:spcPts val="135"/>
                        </a:spcAft>
                      </a:pPr>
                      <a:r>
                        <a:rPr lang="en-GB" sz="1400" dirty="0">
                          <a:solidFill>
                            <a:schemeClr val="accent2"/>
                          </a:solidFill>
                          <a:effectLst/>
                        </a:rPr>
                        <a:t>Keep pets out of room </a:t>
                      </a:r>
                      <a:endParaRPr lang="en-GB" sz="800" dirty="0">
                        <a:solidFill>
                          <a:schemeClr val="accent2"/>
                        </a:solidFill>
                        <a:effectLst/>
                      </a:endParaRPr>
                    </a:p>
                    <a:p>
                      <a:pPr algn="l">
                        <a:lnSpc>
                          <a:spcPct val="115000"/>
                        </a:lnSpc>
                        <a:spcAft>
                          <a:spcPts val="0"/>
                        </a:spcAft>
                      </a:pPr>
                      <a:r>
                        <a:rPr lang="en-GB" sz="1400" dirty="0">
                          <a:solidFill>
                            <a:schemeClr val="accent2"/>
                          </a:solidFill>
                          <a:effectLst/>
                        </a:rPr>
                        <a:t>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b"/>
                </a:tc>
              </a:tr>
              <a:tr h="551596">
                <a:tc>
                  <a:txBody>
                    <a:bodyPr/>
                    <a:lstStyle/>
                    <a:p>
                      <a:pPr algn="l">
                        <a:lnSpc>
                          <a:spcPct val="115000"/>
                        </a:lnSpc>
                        <a:spcAft>
                          <a:spcPts val="0"/>
                        </a:spcAft>
                      </a:pPr>
                      <a:r>
                        <a:rPr lang="en-GB" sz="1400" dirty="0">
                          <a:solidFill>
                            <a:schemeClr val="accent2"/>
                          </a:solidFill>
                          <a:effectLst/>
                        </a:rPr>
                        <a:t>Go to bed at the same time each night </a:t>
                      </a:r>
                      <a:endParaRPr lang="en-GB" sz="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0" marR="55064" marT="133590" marB="0" anchor="b"/>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eaLnBrk="0" hangingPunct="0">
              <a:defRPr/>
            </a:pPr>
            <a:fld id="{0298F8ED-EBB5-4BFB-BD84-242D5AD62FB3}" type="slidenum">
              <a:rPr lang="en-GB" sz="1400">
                <a:ea typeface="ＭＳ Ｐゴシック" pitchFamily="-108" charset="-128"/>
                <a:cs typeface="+mn-cs"/>
              </a:rPr>
              <a:pPr algn="r" eaLnBrk="0" hangingPunct="0">
                <a:defRPr/>
              </a:pPr>
              <a:t>31</a:t>
            </a:fld>
            <a:endParaRPr lang="en-GB" sz="1400">
              <a:ea typeface="ＭＳ Ｐゴシック" pitchFamily="-108" charset="-128"/>
              <a:cs typeface="+mn-cs"/>
            </a:endParaRPr>
          </a:p>
        </p:txBody>
      </p:sp>
      <p:sp>
        <p:nvSpPr>
          <p:cNvPr id="53250" name="Rectangle 2"/>
          <p:cNvSpPr>
            <a:spLocks noGrp="1" noChangeArrowheads="1"/>
          </p:cNvSpPr>
          <p:nvPr>
            <p:ph type="title" idx="4294967295"/>
          </p:nvPr>
        </p:nvSpPr>
        <p:spPr/>
        <p:txBody>
          <a:bodyPr/>
          <a:lstStyle/>
          <a:p>
            <a:r>
              <a:rPr lang="en-GB" sz="3800" b="1" dirty="0" smtClean="0">
                <a:solidFill>
                  <a:srgbClr val="AA0817"/>
                </a:solidFill>
              </a:rPr>
              <a:t>Your Challenge</a:t>
            </a:r>
            <a:br>
              <a:rPr lang="en-GB" sz="3800" b="1" dirty="0" smtClean="0">
                <a:solidFill>
                  <a:srgbClr val="AA0817"/>
                </a:solidFill>
              </a:rPr>
            </a:br>
            <a:endParaRPr lang="en-GB" sz="3800" b="1" dirty="0" smtClean="0">
              <a:solidFill>
                <a:srgbClr val="AA0817"/>
              </a:solidFill>
            </a:endParaRPr>
          </a:p>
        </p:txBody>
      </p:sp>
      <p:sp>
        <p:nvSpPr>
          <p:cNvPr id="53251" name="Rectangle 3"/>
          <p:cNvSpPr>
            <a:spLocks noGrp="1" noChangeArrowheads="1"/>
          </p:cNvSpPr>
          <p:nvPr>
            <p:ph type="body" idx="4294967295"/>
          </p:nvPr>
        </p:nvSpPr>
        <p:spPr>
          <a:xfrm>
            <a:off x="685800" y="1387475"/>
            <a:ext cx="7772400" cy="4708525"/>
          </a:xfrm>
        </p:spPr>
        <p:txBody>
          <a:bodyPr/>
          <a:lstStyle/>
          <a:p>
            <a:pPr algn="ctr">
              <a:buFontTx/>
              <a:buNone/>
            </a:pPr>
            <a:r>
              <a:rPr lang="en-GB" sz="2400" dirty="0" smtClean="0"/>
              <a:t>The “Aye Mind” Website contains a range of mental health and wellbeing resources, including apps.</a:t>
            </a:r>
          </a:p>
          <a:p>
            <a:pPr algn="ctr">
              <a:buFontTx/>
              <a:buNone/>
            </a:pPr>
            <a:endParaRPr lang="en-GB" sz="2400" dirty="0" smtClean="0"/>
          </a:p>
          <a:p>
            <a:pPr algn="ctr">
              <a:buFontTx/>
              <a:buNone/>
            </a:pPr>
            <a:r>
              <a:rPr lang="en-GB" sz="2400" dirty="0" smtClean="0"/>
              <a:t>Your challenge is to down load one of the recommended apps and use it for one week, feeding back if it had any impact on your mental health and wellbeing?</a:t>
            </a:r>
          </a:p>
          <a:p>
            <a:pPr algn="ctr">
              <a:buNone/>
            </a:pPr>
            <a:r>
              <a:rPr lang="en-GB" sz="2400" u="sng" dirty="0">
                <a:hlinkClick r:id="rId3"/>
              </a:rPr>
              <a:t>http://ayemind.com/resource/here-are-some-apps-designed-to-help-us-manage-our-mental-health-and-well-being/</a:t>
            </a:r>
            <a:r>
              <a:rPr lang="en-GB" sz="2400" dirty="0"/>
              <a:t> </a:t>
            </a:r>
          </a:p>
          <a:p>
            <a:pPr algn="ctr">
              <a:buFontTx/>
              <a:buNone/>
            </a:pPr>
            <a:endParaRPr lang="en-GB" sz="2800" dirty="0" smtClean="0"/>
          </a:p>
          <a:p>
            <a:pPr algn="ctr">
              <a:buFontTx/>
              <a:buNone/>
            </a:pPr>
            <a:endParaRPr lang="en-GB" sz="2800" dirty="0" smtClean="0"/>
          </a:p>
          <a:p>
            <a:pPr algn="ctr">
              <a:buFontTx/>
              <a:buNone/>
            </a:pPr>
            <a:endParaRPr lang="en-GB" sz="2800" dirty="0" smtClean="0"/>
          </a:p>
        </p:txBody>
      </p:sp>
    </p:spTree>
    <p:extLst>
      <p:ext uri="{BB962C8B-B14F-4D97-AF65-F5344CB8AC3E}">
        <p14:creationId xmlns:p14="http://schemas.microsoft.com/office/powerpoint/2010/main" val="38787096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Session Evaluation</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32</a:t>
            </a:fld>
            <a:endParaRPr lang="en-GB" smtClean="0">
              <a:ea typeface="ＭＳ Ｐゴシック" pitchFamily="34" charset="-128"/>
            </a:endParaRPr>
          </a:p>
        </p:txBody>
      </p:sp>
      <p:sp>
        <p:nvSpPr>
          <p:cNvPr id="2" name="Rectangle 1"/>
          <p:cNvSpPr/>
          <p:nvPr/>
        </p:nvSpPr>
        <p:spPr>
          <a:xfrm>
            <a:off x="420687" y="1536174"/>
            <a:ext cx="8294687" cy="3046988"/>
          </a:xfrm>
          <a:prstGeom prst="rect">
            <a:avLst/>
          </a:prstGeom>
        </p:spPr>
        <p:txBody>
          <a:bodyPr wrap="square">
            <a:spAutoFit/>
          </a:bodyPr>
          <a:lstStyle/>
          <a:p>
            <a:pPr algn="ctr"/>
            <a:r>
              <a:rPr lang="en-GB" dirty="0" smtClean="0"/>
              <a:t>As part of the YLS Pilot, is it important that we gather your views on the relevance and suitability of the sessions delivered. We would also welcome your suggestions on how sessions could be improved?</a:t>
            </a:r>
          </a:p>
          <a:p>
            <a:pPr algn="ctr"/>
            <a:endParaRPr lang="en-GB" dirty="0" smtClean="0"/>
          </a:p>
          <a:p>
            <a:pPr algn="ctr"/>
            <a:r>
              <a:rPr lang="en-GB" dirty="0" smtClean="0"/>
              <a:t>Please take a few minutes to complete the session evaluation that will be emailed to you on completion of the session</a:t>
            </a:r>
            <a:endParaRPr lang="en-GB" dirty="0"/>
          </a:p>
        </p:txBody>
      </p:sp>
    </p:spTree>
    <p:extLst>
      <p:ext uri="{BB962C8B-B14F-4D97-AF65-F5344CB8AC3E}">
        <p14:creationId xmlns:p14="http://schemas.microsoft.com/office/powerpoint/2010/main" val="4293859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Relax</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33</a:t>
            </a:fld>
            <a:endParaRPr lang="en-GB" smtClean="0">
              <a:ea typeface="ＭＳ Ｐゴシック" pitchFamily="34" charset="-128"/>
            </a:endParaRPr>
          </a:p>
        </p:txBody>
      </p:sp>
      <p:sp>
        <p:nvSpPr>
          <p:cNvPr id="2" name="Rectangle 1"/>
          <p:cNvSpPr/>
          <p:nvPr/>
        </p:nvSpPr>
        <p:spPr>
          <a:xfrm>
            <a:off x="420687" y="1536174"/>
            <a:ext cx="8294687" cy="3970318"/>
          </a:xfrm>
          <a:prstGeom prst="rect">
            <a:avLst/>
          </a:prstGeom>
        </p:spPr>
        <p:txBody>
          <a:bodyPr wrap="square">
            <a:spAutoFit/>
          </a:bodyPr>
          <a:lstStyle/>
          <a:p>
            <a:pPr algn="ctr"/>
            <a:r>
              <a:rPr lang="en-GB" sz="3600" dirty="0" smtClean="0"/>
              <a:t>Thank you all for your participation and sharing your views and opinions.</a:t>
            </a:r>
          </a:p>
          <a:p>
            <a:pPr algn="ctr"/>
            <a:endParaRPr lang="en-GB" sz="3600" dirty="0"/>
          </a:p>
          <a:p>
            <a:pPr algn="ctr"/>
            <a:endParaRPr lang="en-GB" sz="3600" dirty="0" smtClean="0"/>
          </a:p>
          <a:p>
            <a:pPr algn="ctr"/>
            <a:r>
              <a:rPr lang="en-GB" sz="3600" dirty="0">
                <a:hlinkClick r:id="rId3"/>
              </a:rPr>
              <a:t>https://</a:t>
            </a:r>
            <a:r>
              <a:rPr lang="en-GB" sz="3600" dirty="0" smtClean="0">
                <a:hlinkClick r:id="rId3"/>
              </a:rPr>
              <a:t>www.youtube.com/watch?v=1ZYbU82GVz4</a:t>
            </a:r>
            <a:endParaRPr lang="en-GB" sz="3600" dirty="0" smtClean="0"/>
          </a:p>
          <a:p>
            <a:pPr algn="ctr"/>
            <a:endParaRPr lang="en-GB" sz="3600" dirty="0"/>
          </a:p>
        </p:txBody>
      </p:sp>
    </p:spTree>
    <p:extLst>
      <p:ext uri="{BB962C8B-B14F-4D97-AF65-F5344CB8AC3E}">
        <p14:creationId xmlns:p14="http://schemas.microsoft.com/office/powerpoint/2010/main" val="46224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Video</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4</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170459552"/>
              </p:ext>
            </p:extLst>
          </p:nvPr>
        </p:nvGraphicFramePr>
        <p:xfrm>
          <a:off x="685800" y="1357313"/>
          <a:ext cx="7772400" cy="3159124"/>
        </p:xfrm>
        <a:graphic>
          <a:graphicData uri="http://schemas.openxmlformats.org/drawingml/2006/table">
            <a:tbl>
              <a:tblPr>
                <a:tableStyleId>{5C22544A-7EE6-4342-B048-85BDC9FD1C3A}</a:tableStyleId>
              </a:tblPr>
              <a:tblGrid>
                <a:gridCol w="7772400"/>
              </a:tblGrid>
              <a:tr h="3159124">
                <a:tc>
                  <a:txBody>
                    <a:bodyPr/>
                    <a:lstStyle/>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ctr"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What a good</a:t>
                      </a:r>
                      <a:r>
                        <a:rPr lang="en-GB" sz="2000" b="1" u="none" strike="noStrike" baseline="0"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nights sleep does for the brain?</a:t>
                      </a:r>
                    </a:p>
                    <a:p>
                      <a:pPr marL="0" lvl="0" indent="0" algn="ctr" fontAlgn="base">
                        <a:lnSpc>
                          <a:spcPct val="103000"/>
                        </a:lnSpc>
                        <a:spcAft>
                          <a:spcPts val="250"/>
                        </a:spcAft>
                        <a:buClr>
                          <a:srgbClr val="000000"/>
                        </a:buClr>
                        <a:buSzPts val="1150"/>
                        <a:buFont typeface="+mj-lt"/>
                        <a:buNone/>
                      </a:pPr>
                      <a:endParaRPr lang="en-GB" sz="2000" b="1" u="none" strike="noStrike" baseline="0"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p>
                      <a:pPr algn="ctr"/>
                      <a:r>
                        <a:rPr lang="en-GB" sz="1800" u="sng" kern="1200" dirty="0" smtClean="0">
                          <a:solidFill>
                            <a:schemeClr val="dk1"/>
                          </a:solidFill>
                          <a:effectLst/>
                          <a:latin typeface="+mn-lt"/>
                          <a:ea typeface="+mn-ea"/>
                          <a:cs typeface="+mn-cs"/>
                          <a:hlinkClick r:id="rId3"/>
                        </a:rPr>
                        <a:t>https://www.youtube.com/watch?v=WpkfMuXJnWI</a:t>
                      </a:r>
                      <a:endParaRPr lang="en-GB" sz="1800" u="sng" kern="1200" dirty="0" smtClean="0">
                        <a:solidFill>
                          <a:schemeClr val="dk1"/>
                        </a:solidFill>
                        <a:effectLst/>
                        <a:latin typeface="+mn-lt"/>
                        <a:ea typeface="+mn-ea"/>
                        <a:cs typeface="+mn-cs"/>
                      </a:endParaRPr>
                    </a:p>
                    <a:p>
                      <a:pPr algn="ctr"/>
                      <a:endParaRPr lang="en-GB"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 </a:t>
                      </a:r>
                    </a:p>
                    <a:p>
                      <a:pPr marL="0" lvl="0" indent="0" algn="ctr" fontAlgn="base">
                        <a:lnSpc>
                          <a:spcPct val="103000"/>
                        </a:lnSpc>
                        <a:spcAft>
                          <a:spcPts val="250"/>
                        </a:spcAft>
                        <a:buClr>
                          <a:srgbClr val="000000"/>
                        </a:buClr>
                        <a:buSzPts val="1150"/>
                        <a:buFont typeface="+mj-lt"/>
                        <a:buNone/>
                      </a:pP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2612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a:solidFill>
                  <a:schemeClr val="tx1"/>
                </a:solidFill>
              </a:rPr>
              <a:t>What is sleep?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endParaRPr lang="en-GB" sz="2000" i="1" dirty="0" smtClean="0">
              <a:solidFill>
                <a:srgbClr val="AA0817"/>
              </a:solidFill>
            </a:endParaRPr>
          </a:p>
          <a:p>
            <a:pPr marL="0" indent="0" algn="ctr">
              <a:buNone/>
            </a:pPr>
            <a:r>
              <a:rPr lang="en-GB" dirty="0" smtClean="0"/>
              <a:t>We </a:t>
            </a:r>
            <a:r>
              <a:rPr lang="en-GB" dirty="0"/>
              <a:t>are going to </a:t>
            </a:r>
            <a:r>
              <a:rPr lang="en-GB" dirty="0" smtClean="0"/>
              <a:t>look at how you would define sleep?</a:t>
            </a:r>
            <a:endParaRPr lang="en-GB" dirty="0"/>
          </a:p>
          <a:p>
            <a:pPr algn="ctr"/>
            <a:endParaRPr lang="en-GB" dirty="0"/>
          </a:p>
          <a:p>
            <a:pPr marL="0" indent="0" algn="ctr">
              <a:buNone/>
            </a:pPr>
            <a:r>
              <a:rPr lang="en-GB" dirty="0" smtClean="0"/>
              <a:t>Using the chat function-write down a definition or key words that describe what you think best describes what sleep is?</a:t>
            </a:r>
            <a:endParaRPr lang="en-GB" b="1" dirty="0"/>
          </a:p>
          <a:p>
            <a:pPr marL="0" indent="0" algn="ctr">
              <a:buNone/>
            </a:pPr>
            <a:endParaRPr lang="en-GB" i="1" dirty="0">
              <a:solidFill>
                <a:srgbClr val="AA0817"/>
              </a:solidFill>
            </a:endParaRPr>
          </a:p>
          <a:p>
            <a:pPr marL="0" indent="0">
              <a:buNone/>
            </a:pPr>
            <a:endParaRPr lang="en-GB" i="1" dirty="0" smtClean="0">
              <a:solidFill>
                <a:srgbClr val="AA081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a:solidFill>
                  <a:schemeClr val="tx1"/>
                </a:solidFill>
              </a:rPr>
              <a:t>What is sleep?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endParaRPr lang="en-GB" sz="2000" i="1" dirty="0" smtClean="0">
              <a:solidFill>
                <a:srgbClr val="AA0817"/>
              </a:solidFill>
            </a:endParaRPr>
          </a:p>
          <a:p>
            <a:pPr>
              <a:buFont typeface="Wingdings" panose="05000000000000000000" pitchFamily="2" charset="2"/>
              <a:buChar char="ü"/>
            </a:pPr>
            <a:r>
              <a:rPr lang="en-GB" sz="2000" i="1" dirty="0" smtClean="0">
                <a:solidFill>
                  <a:srgbClr val="AA0817"/>
                </a:solidFill>
              </a:rPr>
              <a:t>		</a:t>
            </a:r>
            <a:r>
              <a:rPr lang="en-GB" i="1" dirty="0" smtClean="0">
                <a:solidFill>
                  <a:srgbClr val="AA0817"/>
                </a:solidFill>
              </a:rPr>
              <a:t>Natural  </a:t>
            </a:r>
          </a:p>
          <a:p>
            <a:pPr>
              <a:buFont typeface="Wingdings" panose="05000000000000000000" pitchFamily="2" charset="2"/>
              <a:buChar char="ü"/>
            </a:pPr>
            <a:endParaRPr lang="en-GB" i="1" dirty="0">
              <a:solidFill>
                <a:srgbClr val="AA0817"/>
              </a:solidFill>
            </a:endParaRPr>
          </a:p>
          <a:p>
            <a:pPr>
              <a:buFont typeface="Wingdings" panose="05000000000000000000" pitchFamily="2" charset="2"/>
              <a:buChar char="ü"/>
            </a:pPr>
            <a:r>
              <a:rPr lang="en-GB" i="1" dirty="0" smtClean="0">
                <a:solidFill>
                  <a:srgbClr val="AA0817"/>
                </a:solidFill>
              </a:rPr>
              <a:t>		Dynamic </a:t>
            </a:r>
          </a:p>
          <a:p>
            <a:pPr marL="0" indent="0">
              <a:buNone/>
            </a:pPr>
            <a:endParaRPr lang="en-GB" i="1" dirty="0" smtClean="0">
              <a:solidFill>
                <a:srgbClr val="AA0817"/>
              </a:solidFill>
            </a:endParaRPr>
          </a:p>
          <a:p>
            <a:pPr>
              <a:buFont typeface="Wingdings" panose="05000000000000000000" pitchFamily="2" charset="2"/>
              <a:buChar char="ü"/>
            </a:pPr>
            <a:r>
              <a:rPr lang="en-GB" i="1" dirty="0" smtClean="0">
                <a:solidFill>
                  <a:srgbClr val="AA0817"/>
                </a:solidFill>
              </a:rPr>
              <a:t>		Essential 	</a:t>
            </a:r>
          </a:p>
        </p:txBody>
      </p:sp>
    </p:spTree>
    <p:extLst>
      <p:ext uri="{BB962C8B-B14F-4D97-AF65-F5344CB8AC3E}">
        <p14:creationId xmlns:p14="http://schemas.microsoft.com/office/powerpoint/2010/main" val="951763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7</a:t>
            </a:fld>
            <a:endParaRPr lang="en-GB" smtClean="0">
              <a:ea typeface="ＭＳ Ｐゴシック" pitchFamily="34" charset="-128"/>
            </a:endParaRPr>
          </a:p>
        </p:txBody>
      </p:sp>
      <p:sp>
        <p:nvSpPr>
          <p:cNvPr id="2" name="Rectangle 1"/>
          <p:cNvSpPr/>
          <p:nvPr/>
        </p:nvSpPr>
        <p:spPr>
          <a:xfrm>
            <a:off x="420687" y="1536174"/>
            <a:ext cx="8294687" cy="1015663"/>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Font typeface="+mj-lt"/>
              <a:buAutoNum type="arabicPeriod"/>
            </a:pPr>
            <a:r>
              <a:rPr lang="en-GB" sz="2000" dirty="0" smtClean="0"/>
              <a:t>Our brains and bodies completely shut down when we sleep</a:t>
            </a:r>
            <a:r>
              <a:rPr lang="en-GB" sz="2000" dirty="0" smtClean="0"/>
              <a:t>?</a:t>
            </a:r>
            <a:endParaRPr lang="en-GB" sz="2000" dirty="0" smtClean="0"/>
          </a:p>
        </p:txBody>
      </p:sp>
    </p:spTree>
    <p:extLst>
      <p:ext uri="{BB962C8B-B14F-4D97-AF65-F5344CB8AC3E}">
        <p14:creationId xmlns:p14="http://schemas.microsoft.com/office/powerpoint/2010/main" val="2836683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8</a:t>
            </a:fld>
            <a:endParaRPr lang="en-GB" smtClean="0">
              <a:ea typeface="ＭＳ Ｐゴシック" pitchFamily="34" charset="-128"/>
            </a:endParaRPr>
          </a:p>
        </p:txBody>
      </p:sp>
      <p:sp>
        <p:nvSpPr>
          <p:cNvPr id="2" name="Rectangle 1"/>
          <p:cNvSpPr/>
          <p:nvPr/>
        </p:nvSpPr>
        <p:spPr>
          <a:xfrm>
            <a:off x="420687" y="1536174"/>
            <a:ext cx="8294687" cy="2862322"/>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Font typeface="+mj-lt"/>
              <a:buAutoNum type="arabicPeriod"/>
            </a:pPr>
            <a:r>
              <a:rPr lang="en-GB" sz="2000" dirty="0" smtClean="0"/>
              <a:t>Our brains and bodies completely shut down when we sleep</a:t>
            </a:r>
            <a:r>
              <a:rPr lang="en-GB" sz="2000" dirty="0" smtClean="0"/>
              <a:t>?</a:t>
            </a:r>
          </a:p>
          <a:p>
            <a:pPr marL="457200" indent="-457200">
              <a:buFont typeface="+mj-lt"/>
              <a:buAutoNum type="arabicPeriod"/>
            </a:pPr>
            <a:endParaRPr lang="en-GB" sz="2000" dirty="0"/>
          </a:p>
          <a:p>
            <a:pPr marL="457200" indent="-457200">
              <a:buFont typeface="+mj-lt"/>
              <a:buAutoNum type="arabicPeriod"/>
            </a:pPr>
            <a:endParaRPr lang="en-GB" sz="2000" dirty="0" smtClean="0"/>
          </a:p>
          <a:p>
            <a:r>
              <a:rPr lang="en-GB" sz="2000" dirty="0"/>
              <a:t>FALSE- There are lots of brain and body functions happening when we are sleeping. Hormones are being released, tissues are being repaired, thoughts are being processed. </a:t>
            </a:r>
          </a:p>
          <a:p>
            <a:endParaRPr lang="en-GB" sz="2000" dirty="0" smtClean="0"/>
          </a:p>
        </p:txBody>
      </p:sp>
    </p:spTree>
    <p:extLst>
      <p:ext uri="{BB962C8B-B14F-4D97-AF65-F5344CB8AC3E}">
        <p14:creationId xmlns:p14="http://schemas.microsoft.com/office/powerpoint/2010/main" val="1726448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Sleep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9</a:t>
            </a:fld>
            <a:endParaRPr lang="en-GB" smtClean="0">
              <a:ea typeface="ＭＳ Ｐゴシック" pitchFamily="34" charset="-128"/>
            </a:endParaRPr>
          </a:p>
        </p:txBody>
      </p:sp>
      <p:sp>
        <p:nvSpPr>
          <p:cNvPr id="2" name="Rectangle 1"/>
          <p:cNvSpPr/>
          <p:nvPr/>
        </p:nvSpPr>
        <p:spPr>
          <a:xfrm>
            <a:off x="420687" y="1536174"/>
            <a:ext cx="8294687" cy="1015663"/>
          </a:xfrm>
          <a:prstGeom prst="rect">
            <a:avLst/>
          </a:prstGeom>
        </p:spPr>
        <p:txBody>
          <a:bodyPr wrap="square">
            <a:spAutoFit/>
          </a:bodyPr>
          <a:lstStyle/>
          <a:p>
            <a:r>
              <a:rPr lang="en-GB" sz="2000" dirty="0" smtClean="0"/>
              <a:t>Please answer True or False to the following </a:t>
            </a:r>
            <a:r>
              <a:rPr lang="en-GB" sz="2000" dirty="0" smtClean="0"/>
              <a:t>statements</a:t>
            </a:r>
          </a:p>
          <a:p>
            <a:endParaRPr lang="en-GB" sz="2000" dirty="0" smtClean="0"/>
          </a:p>
          <a:p>
            <a:r>
              <a:rPr lang="en-GB" sz="2000" dirty="0" smtClean="0"/>
              <a:t>2. We </a:t>
            </a:r>
            <a:r>
              <a:rPr lang="en-GB" sz="2000" dirty="0" smtClean="0"/>
              <a:t>need less sleep as we get older</a:t>
            </a:r>
            <a:r>
              <a:rPr lang="en-GB" sz="2000" dirty="0" smtClean="0"/>
              <a:t>?</a:t>
            </a:r>
            <a:endParaRPr lang="en-GB" sz="2000" dirty="0" smtClean="0"/>
          </a:p>
        </p:txBody>
      </p:sp>
    </p:spTree>
    <p:extLst>
      <p:ext uri="{BB962C8B-B14F-4D97-AF65-F5344CB8AC3E}">
        <p14:creationId xmlns:p14="http://schemas.microsoft.com/office/powerpoint/2010/main" val="3928653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theme/theme1.xml><?xml version="1.0" encoding="utf-8"?>
<a:theme xmlns:a="http://schemas.openxmlformats.org/drawingml/2006/main" name="GGC template">
  <a:themeElements>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GC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G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G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G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G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G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GC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G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G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G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G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G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027A10FBBE7E46B745A777F9DF9111" ma:contentTypeVersion="11" ma:contentTypeDescription="Create a new document." ma:contentTypeScope="" ma:versionID="0f7ee4e2a53fe9a3e297d7ef74dedfb7">
  <xsd:schema xmlns:xsd="http://www.w3.org/2001/XMLSchema" xmlns:xs="http://www.w3.org/2001/XMLSchema" xmlns:p="http://schemas.microsoft.com/office/2006/metadata/properties" xmlns:ns2="1feecbc3-55b3-4e19-bb23-5480f6ac9abd" xmlns:ns3="88ef23ab-4f8c-4600-8096-b0bd03cfe985" targetNamespace="http://schemas.microsoft.com/office/2006/metadata/properties" ma:root="true" ma:fieldsID="a8dbfb7fc81ff314a51ee967d54a52ed" ns2:_="" ns3:_="">
    <xsd:import namespace="1feecbc3-55b3-4e19-bb23-5480f6ac9abd"/>
    <xsd:import namespace="88ef23ab-4f8c-4600-8096-b0bd03cfe9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ecbc3-55b3-4e19-bb23-5480f6ac9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ef23ab-4f8c-4600-8096-b0bd03cfe9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D094B5-9C1A-4896-9136-538D2DD3D6B3}"/>
</file>

<file path=customXml/itemProps2.xml><?xml version="1.0" encoding="utf-8"?>
<ds:datastoreItem xmlns:ds="http://schemas.openxmlformats.org/officeDocument/2006/customXml" ds:itemID="{FE0FA5E7-8453-4C8A-8181-9745559B76E5}"/>
</file>

<file path=customXml/itemProps3.xml><?xml version="1.0" encoding="utf-8"?>
<ds:datastoreItem xmlns:ds="http://schemas.openxmlformats.org/officeDocument/2006/customXml" ds:itemID="{464C6869-C6F0-46BF-9BD9-B2AEFFB91D12}"/>
</file>

<file path=docProps/app.xml><?xml version="1.0" encoding="utf-8"?>
<Properties xmlns="http://schemas.openxmlformats.org/officeDocument/2006/extended-properties" xmlns:vt="http://schemas.openxmlformats.org/officeDocument/2006/docPropsVTypes">
  <Template/>
  <TotalTime>8598</TotalTime>
  <Words>1355</Words>
  <Application>Microsoft Office PowerPoint</Application>
  <PresentationFormat>On-screen Show (4:3)</PresentationFormat>
  <Paragraphs>302</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ＭＳ Ｐゴシック</vt:lpstr>
      <vt:lpstr>Arial</vt:lpstr>
      <vt:lpstr>Calibri</vt:lpstr>
      <vt:lpstr>Times</vt:lpstr>
      <vt:lpstr>Wingdings</vt:lpstr>
      <vt:lpstr>GGC template</vt:lpstr>
      <vt:lpstr>PowerPoint Presentation</vt:lpstr>
      <vt:lpstr>Session Content</vt:lpstr>
      <vt:lpstr>Learning Outcomes</vt:lpstr>
      <vt:lpstr>Video</vt:lpstr>
      <vt:lpstr>What is sleep?  </vt:lpstr>
      <vt:lpstr>What is sleep?  </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Sleep Quiz</vt:lpstr>
      <vt:lpstr>Impact of Poor Sleep</vt:lpstr>
      <vt:lpstr>Impact of Poor Sleep</vt:lpstr>
      <vt:lpstr>Interesting Facts  </vt:lpstr>
      <vt:lpstr>Discussion Point  </vt:lpstr>
      <vt:lpstr>Sleep and mental health  </vt:lpstr>
      <vt:lpstr>Sleep and mental health  </vt:lpstr>
      <vt:lpstr>How to sleep Well?</vt:lpstr>
      <vt:lpstr>How to sleep Well</vt:lpstr>
      <vt:lpstr>Your Challenge </vt:lpstr>
      <vt:lpstr>Session Evaluation</vt:lpstr>
      <vt:lpstr>Relax</vt:lpstr>
    </vt:vector>
  </TitlesOfParts>
  <Company>Greater Glasgow Health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middlh</dc:creator>
  <cp:lastModifiedBy>Dick, Alan (CSG)</cp:lastModifiedBy>
  <cp:revision>256</cp:revision>
  <dcterms:created xsi:type="dcterms:W3CDTF">2004-06-21T15:15:31Z</dcterms:created>
  <dcterms:modified xsi:type="dcterms:W3CDTF">2020-06-22T16:45:18Z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0x01010011027A10FBBE7E46B745A777F9DF9111</vt:lpwstr>
  </property>
</Properties>
</file>